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notesSlides/notesSlide9.xml" ContentType="application/vnd.openxmlformats-officedocument.presentationml.notesSlide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5.xml" ContentType="application/vnd.openxmlformats-officedocument.drawingml.chart+xml"/>
  <Override PartName="/ppt/notesSlides/notesSlide1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6.xml" ContentType="application/vnd.openxmlformats-officedocument.drawingml.chart+xml"/>
  <Override PartName="/ppt/notesSlides/notesSlide20.xml" ContentType="application/vnd.openxmlformats-officedocument.presentationml.notesSlide+xml"/>
  <Override PartName="/ppt/charts/chart7.xml" ContentType="application/vnd.openxmlformats-officedocument.drawingml.chart+xml"/>
  <Override PartName="/ppt/drawings/drawing5.xml" ContentType="application/vnd.openxmlformats-officedocument.drawingml.chartshapes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7" r:id="rId2"/>
    <p:sldId id="275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90" r:id="rId17"/>
    <p:sldId id="291" r:id="rId18"/>
    <p:sldId id="292" r:id="rId19"/>
    <p:sldId id="293" r:id="rId20"/>
    <p:sldId id="294" r:id="rId21"/>
    <p:sldId id="276" r:id="rId22"/>
  </p:sldIdLst>
  <p:sldSz cx="9144000" cy="6858000" type="screen4x3"/>
  <p:notesSz cx="6858000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Мякшина Ирина Владимировна" initials="МИВ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FFFFFF"/>
    <a:srgbClr val="0065B0"/>
    <a:srgbClr val="CBCBCB"/>
    <a:srgbClr val="F5F5F5"/>
    <a:srgbClr val="F6BB00"/>
    <a:srgbClr val="F7EAE9"/>
    <a:srgbClr val="F0F0F0"/>
    <a:srgbClr val="FDEADB"/>
    <a:srgbClr val="EEEE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971" autoAdjust="0"/>
  </p:normalViewPr>
  <p:slideViewPr>
    <p:cSldViewPr snapToGrid="0">
      <p:cViewPr>
        <p:scale>
          <a:sx n="90" d="100"/>
          <a:sy n="90" d="100"/>
        </p:scale>
        <p:origin x="-2232" y="-6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2.3936170212765957E-2"/>
          <c:w val="0.95416666666666661"/>
          <c:h val="0.8646232618529066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dPt>
          <c:cat>
            <c:numRef>
              <c:f>Лист1!$A$2:$A$5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3462.6</c:v>
                </c:pt>
                <c:pt idx="1">
                  <c:v>3585.5</c:v>
                </c:pt>
                <c:pt idx="2">
                  <c:v>3277.1</c:v>
                </c:pt>
                <c:pt idx="3">
                  <c:v>3772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CBCBCB"/>
              </a:solidFill>
            </c:spPr>
          </c:dPt>
          <c:dPt>
            <c:idx val="1"/>
            <c:invertIfNegative val="0"/>
            <c:bubble3D val="0"/>
            <c:spPr>
              <a:solidFill>
                <a:srgbClr val="CBCBCB"/>
              </a:solidFill>
            </c:spPr>
          </c:dPt>
          <c:dPt>
            <c:idx val="2"/>
            <c:invertIfNegative val="0"/>
            <c:bubble3D val="0"/>
            <c:spPr>
              <a:solidFill>
                <a:srgbClr val="CBCBCB"/>
              </a:solidFill>
            </c:spPr>
          </c:dPt>
          <c:dPt>
            <c:idx val="3"/>
            <c:invertIfNegative val="0"/>
            <c:bubble3D val="0"/>
            <c:spPr>
              <a:solidFill>
                <a:srgbClr val="CBCBCB"/>
              </a:solidFill>
            </c:spPr>
          </c:dPt>
          <c:cat>
            <c:numRef>
              <c:f>Лист1!$A$2:$A$5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4521.2</c:v>
                </c:pt>
                <c:pt idx="1">
                  <c:v>6232.9</c:v>
                </c:pt>
                <c:pt idx="2">
                  <c:v>6571.2</c:v>
                </c:pt>
                <c:pt idx="3" formatCode="#,##0.0">
                  <c:v>8187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45430272"/>
        <c:axId val="111619456"/>
      </c:barChart>
      <c:catAx>
        <c:axId val="454302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1619456"/>
        <c:crosses val="autoZero"/>
        <c:auto val="1"/>
        <c:lblAlgn val="ctr"/>
        <c:lblOffset val="100"/>
        <c:noMultiLvlLbl val="0"/>
      </c:catAx>
      <c:valAx>
        <c:axId val="111619456"/>
        <c:scaling>
          <c:orientation val="minMax"/>
        </c:scaling>
        <c:delete val="1"/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4543027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0"/>
          <c:w val="0.12625279598670858"/>
          <c:h val="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Лист1!$A$1</c:f>
              <c:strCache>
                <c:ptCount val="1"/>
                <c:pt idx="0">
                  <c:v> </c:v>
                </c:pt>
              </c:strCache>
            </c:strRef>
          </c:tx>
          <c:invertIfNegative val="0"/>
          <c:val>
            <c:numRef>
              <c:f>Лист1!$A$2</c:f>
              <c:numCache>
                <c:formatCode>General</c:formatCode>
                <c:ptCount val="1"/>
              </c:numCache>
            </c:numRef>
          </c:val>
        </c:ser>
        <c:ser>
          <c:idx val="1"/>
          <c:order val="1"/>
          <c:tx>
            <c:strRef>
              <c:f>Лист1!$B$1</c:f>
              <c:strCache>
                <c:ptCount val="1"/>
                <c:pt idx="0">
                  <c:v>Прочие </c:v>
                </c:pt>
              </c:strCache>
            </c:strRef>
          </c:tx>
          <c:invertIfNegative val="0"/>
          <c:val>
            <c:numRef>
              <c:f>Лист1!$B$2</c:f>
              <c:numCache>
                <c:formatCode>#,##0.0</c:formatCode>
                <c:ptCount val="1"/>
                <c:pt idx="0">
                  <c:v>65.099999999999994</c:v>
                </c:pt>
              </c:numCache>
            </c:numRef>
          </c:val>
        </c:ser>
        <c:ser>
          <c:idx val="2"/>
          <c:order val="2"/>
          <c:tx>
            <c:strRef>
              <c:f>Лист1!$C$1</c:f>
              <c:strCache>
                <c:ptCount val="1"/>
                <c:pt idx="0">
                  <c:v>Нац. безопасность</c:v>
                </c:pt>
              </c:strCache>
            </c:strRef>
          </c:tx>
          <c:invertIfNegative val="0"/>
          <c:val>
            <c:numRef>
              <c:f>Лист1!$C$2</c:f>
              <c:numCache>
                <c:formatCode>#,##0.0</c:formatCode>
                <c:ptCount val="1"/>
                <c:pt idx="0">
                  <c:v>101.8</c:v>
                </c:pt>
              </c:numCache>
            </c:numRef>
          </c:val>
        </c:ser>
        <c:ser>
          <c:idx val="3"/>
          <c:order val="3"/>
          <c:tx>
            <c:strRef>
              <c:f>Лист1!$D$1</c:f>
              <c:strCache>
                <c:ptCount val="1"/>
                <c:pt idx="0">
                  <c:v>Обслуживание долга</c:v>
                </c:pt>
              </c:strCache>
            </c:strRef>
          </c:tx>
          <c:invertIfNegative val="0"/>
          <c:val>
            <c:numRef>
              <c:f>Лист1!$D$2</c:f>
              <c:numCache>
                <c:formatCode>#,##0.0</c:formatCode>
                <c:ptCount val="1"/>
                <c:pt idx="0">
                  <c:v>56.8</c:v>
                </c:pt>
              </c:numCache>
            </c:numRef>
          </c:val>
        </c:ser>
        <c:ser>
          <c:idx val="4"/>
          <c:order val="4"/>
          <c:tx>
            <c:strRef>
              <c:f>Лист1!$E$1</c:f>
              <c:strCache>
                <c:ptCount val="1"/>
                <c:pt idx="0">
                  <c:v>Общегосударственные вопросы</c:v>
                </c:pt>
              </c:strCache>
            </c:strRef>
          </c:tx>
          <c:spPr>
            <a:solidFill>
              <a:srgbClr val="002060"/>
            </a:solidFill>
          </c:spPr>
          <c:invertIfNegative val="0"/>
          <c:val>
            <c:numRef>
              <c:f>Лист1!$E$2</c:f>
              <c:numCache>
                <c:formatCode>#,##0.0</c:formatCode>
                <c:ptCount val="1"/>
                <c:pt idx="0">
                  <c:v>712.1</c:v>
                </c:pt>
              </c:numCache>
            </c:numRef>
          </c:val>
        </c:ser>
        <c:ser>
          <c:idx val="5"/>
          <c:order val="5"/>
          <c:tx>
            <c:strRef>
              <c:f>Лист1!$F$1</c:f>
              <c:strCache>
                <c:ptCount val="1"/>
                <c:pt idx="0">
                  <c:v>ЖКХ</c:v>
                </c:pt>
              </c:strCache>
            </c:strRef>
          </c:tx>
          <c:invertIfNegative val="0"/>
          <c:val>
            <c:numRef>
              <c:f>Лист1!$F$2</c:f>
              <c:numCache>
                <c:formatCode>#,##0.0</c:formatCode>
                <c:ptCount val="1"/>
                <c:pt idx="0">
                  <c:v>873.6</c:v>
                </c:pt>
              </c:numCache>
            </c:numRef>
          </c:val>
        </c:ser>
        <c:ser>
          <c:idx val="6"/>
          <c:order val="6"/>
          <c:tx>
            <c:strRef>
              <c:f>Лист1!$G$1</c:f>
              <c:strCache>
                <c:ptCount val="1"/>
                <c:pt idx="0">
                  <c:v>Нац. экономика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val>
            <c:numRef>
              <c:f>Лист1!$G$2</c:f>
              <c:numCache>
                <c:formatCode>#,##0.0</c:formatCode>
                <c:ptCount val="1"/>
                <c:pt idx="0">
                  <c:v>2555.1999999999998</c:v>
                </c:pt>
              </c:numCache>
            </c:numRef>
          </c:val>
        </c:ser>
        <c:ser>
          <c:idx val="7"/>
          <c:order val="7"/>
          <c:tx>
            <c:strRef>
              <c:f>Лист1!$H$1</c:f>
              <c:strCache>
                <c:ptCount val="1"/>
                <c:pt idx="0">
                  <c:v>Физ. культура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</c:spPr>
          <c:invertIfNegative val="0"/>
          <c:val>
            <c:numRef>
              <c:f>Лист1!$H$2</c:f>
              <c:numCache>
                <c:formatCode>#,##0.0</c:formatCode>
                <c:ptCount val="1"/>
                <c:pt idx="0">
                  <c:v>244.5</c:v>
                </c:pt>
              </c:numCache>
            </c:numRef>
          </c:val>
        </c:ser>
        <c:ser>
          <c:idx val="8"/>
          <c:order val="8"/>
          <c:tx>
            <c:strRef>
              <c:f>Лист1!$I$1</c:f>
              <c:strCache>
                <c:ptCount val="1"/>
                <c:pt idx="0">
                  <c:v>Культура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val>
            <c:numRef>
              <c:f>Лист1!$I$2</c:f>
              <c:numCache>
                <c:formatCode>#,##0.0</c:formatCode>
                <c:ptCount val="1"/>
                <c:pt idx="0">
                  <c:v>248.2</c:v>
                </c:pt>
              </c:numCache>
            </c:numRef>
          </c:val>
        </c:ser>
        <c:ser>
          <c:idx val="9"/>
          <c:order val="9"/>
          <c:tx>
            <c:strRef>
              <c:f>Лист1!$J$1</c:f>
              <c:strCache>
                <c:ptCount val="1"/>
                <c:pt idx="0">
                  <c:v>Соц. политика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val>
            <c:numRef>
              <c:f>Лист1!$J$2</c:f>
              <c:numCache>
                <c:formatCode>#,##0.0</c:formatCode>
                <c:ptCount val="1"/>
                <c:pt idx="0">
                  <c:v>345.8</c:v>
                </c:pt>
              </c:numCache>
            </c:numRef>
          </c:val>
        </c:ser>
        <c:ser>
          <c:idx val="10"/>
          <c:order val="10"/>
          <c:tx>
            <c:strRef>
              <c:f>Лист1!$K$1</c:f>
              <c:strCache>
                <c:ptCount val="1"/>
                <c:pt idx="0">
                  <c:v>Образование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val>
            <c:numRef>
              <c:f>Лист1!$K$2</c:f>
              <c:numCache>
                <c:formatCode>#,##0.0</c:formatCode>
                <c:ptCount val="1"/>
                <c:pt idx="0">
                  <c:v>6755.9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9"/>
        <c:overlap val="100"/>
        <c:axId val="43149824"/>
        <c:axId val="99982080"/>
      </c:barChart>
      <c:catAx>
        <c:axId val="4314982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99982080"/>
        <c:crosses val="autoZero"/>
        <c:auto val="1"/>
        <c:lblAlgn val="ctr"/>
        <c:lblOffset val="100"/>
        <c:noMultiLvlLbl val="0"/>
      </c:catAx>
      <c:valAx>
        <c:axId val="9998208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43149824"/>
        <c:crosses val="autoZero"/>
        <c:crossBetween val="between"/>
      </c:valAx>
    </c:plotArea>
    <c:legend>
      <c:legendPos val="r"/>
      <c:legendEntry>
        <c:idx val="10"/>
        <c:delete val="1"/>
      </c:legendEntry>
      <c:layout>
        <c:manualLayout>
          <c:xMode val="edge"/>
          <c:yMode val="edge"/>
          <c:x val="0.10509444940072146"/>
          <c:y val="0.18024639642754822"/>
          <c:w val="0.25741592645746869"/>
          <c:h val="0.81975360357245186"/>
        </c:manualLayout>
      </c:layout>
      <c:overlay val="0"/>
      <c:txPr>
        <a:bodyPr/>
        <a:lstStyle/>
        <a:p>
          <a:pPr rtl="0"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8963867231583768E-2"/>
          <c:y val="0.14781721639331488"/>
          <c:w val="0.48546292892749587"/>
          <c:h val="0.7811512886968462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17"/>
          <c:dPt>
            <c:idx val="1"/>
            <c:bubble3D val="0"/>
            <c:spPr>
              <a:solidFill>
                <a:srgbClr val="C0000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5,4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9</a:t>
                    </a:r>
                    <a:r>
                      <a:rPr lang="ru-RU" dirty="0" smtClean="0"/>
                      <a:t>4,6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Непрограммные направления деятельности</c:v>
                </c:pt>
                <c:pt idx="1">
                  <c:v>Муниципальные программы</c:v>
                </c:pt>
              </c:strCache>
            </c:strRef>
          </c:cat>
          <c:val>
            <c:numRef>
              <c:f>Лист1!$B$2:$B$3</c:f>
              <c:numCache>
                <c:formatCode>0.0</c:formatCode>
                <c:ptCount val="2"/>
                <c:pt idx="0">
                  <c:v>5.4</c:v>
                </c:pt>
                <c:pt idx="1">
                  <c:v>94.6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55153552980324638"/>
          <c:y val="0.13423891532275045"/>
          <c:w val="0.44565765551346381"/>
          <c:h val="0.61555890046156192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7406846460876776E-3"/>
          <c:y val="0"/>
          <c:w val="0.98318290978771117"/>
          <c:h val="0.524889971768557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cat>
            <c:strRef>
              <c:f>Лист1!$A$2:$A$13</c:f>
              <c:strCache>
                <c:ptCount val="12"/>
                <c:pt idx="0">
                  <c:v>Развитие образования</c:v>
                </c:pt>
                <c:pt idx="1">
                  <c:v>Развитие градостроительства и инфраструктуры</c:v>
                </c:pt>
                <c:pt idx="2">
                  <c:v>Развитие физической культуры и спорта</c:v>
                </c:pt>
                <c:pt idx="3">
                  <c:v>Формирование современной городской среды </c:v>
                </c:pt>
                <c:pt idx="4">
                  <c:v>Развитие сферы культуры города Вологды</c:v>
                </c:pt>
                <c:pt idx="5">
                  <c:v>Социальная поддержка граждан</c:v>
                </c:pt>
                <c:pt idx="6">
                  <c:v>Управление муниципальными финансами</c:v>
                </c:pt>
                <c:pt idx="7">
                  <c:v>Обеспечение жильем отдельных категорий граждан</c:v>
                </c:pt>
                <c:pt idx="8">
                  <c:v>Создание условий для развития гражданского общества, инфрмационной открытости</c:v>
                </c:pt>
                <c:pt idx="9">
                  <c:v>Обеспечение общественной безопасности</c:v>
                </c:pt>
                <c:pt idx="10">
                  <c:v>Экономическое развитие города Вологды</c:v>
                </c:pt>
                <c:pt idx="11">
                  <c:v>Совершенствование муниципального управления 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5</c:v>
                </c:pt>
                <c:pt idx="1">
                  <c:v>4.5</c:v>
                </c:pt>
                <c:pt idx="2">
                  <c:v>4</c:v>
                </c:pt>
                <c:pt idx="3">
                  <c:v>3.5</c:v>
                </c:pt>
                <c:pt idx="4">
                  <c:v>3.25</c:v>
                </c:pt>
                <c:pt idx="5">
                  <c:v>2.8</c:v>
                </c:pt>
                <c:pt idx="6">
                  <c:v>2.6</c:v>
                </c:pt>
                <c:pt idx="7">
                  <c:v>2.2999999999999998</c:v>
                </c:pt>
                <c:pt idx="8">
                  <c:v>2</c:v>
                </c:pt>
                <c:pt idx="9">
                  <c:v>1.8</c:v>
                </c:pt>
                <c:pt idx="10">
                  <c:v>1.5</c:v>
                </c:pt>
                <c:pt idx="1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-5"/>
        <c:axId val="156943872"/>
        <c:axId val="45530432"/>
      </c:barChart>
      <c:catAx>
        <c:axId val="15694387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>
            <a:solidFill>
              <a:schemeClr val="accent1"/>
            </a:solidFill>
          </a:ln>
        </c:spPr>
        <c:txPr>
          <a:bodyPr rot="-5400000" vert="horz"/>
          <a:lstStyle/>
          <a:p>
            <a:pPr>
              <a:defRPr sz="1000" b="1" i="0" baseline="0">
                <a:solidFill>
                  <a:schemeClr val="tx1"/>
                </a:solidFill>
                <a:latin typeface="Calibri" pitchFamily="34" charset="0"/>
              </a:defRPr>
            </a:pPr>
            <a:endParaRPr lang="ru-RU"/>
          </a:p>
        </c:txPr>
        <c:crossAx val="45530432"/>
        <c:crosses val="autoZero"/>
        <c:auto val="1"/>
        <c:lblAlgn val="ctr"/>
        <c:lblOffset val="100"/>
        <c:tickLblSkip val="1"/>
        <c:noMultiLvlLbl val="0"/>
      </c:catAx>
      <c:valAx>
        <c:axId val="4553043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5694387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228577170089296"/>
          <c:y val="3.0018190224339974E-2"/>
          <c:w val="0.8862654597391223"/>
          <c:h val="0.9272009559422391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367.5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537.29999999999995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65.2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General</c:formatCode>
                <c:ptCount val="1"/>
                <c:pt idx="0">
                  <c:v>570.79999999999995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Ряд 5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Лист1!$F$2</c:f>
              <c:numCache>
                <c:formatCode>General</c:formatCode>
                <c:ptCount val="1"/>
                <c:pt idx="0">
                  <c:v>347.2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Ряд 6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Лист1!$G$2</c:f>
              <c:numCache>
                <c:formatCode>General</c:formatCode>
                <c:ptCount val="1"/>
                <c:pt idx="0">
                  <c:v>61.2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638528"/>
        <c:axId val="37308672"/>
      </c:barChart>
      <c:catAx>
        <c:axId val="3963852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7308672"/>
        <c:crosses val="autoZero"/>
        <c:auto val="1"/>
        <c:lblAlgn val="ctr"/>
        <c:lblOffset val="100"/>
        <c:noMultiLvlLbl val="0"/>
      </c:catAx>
      <c:valAx>
        <c:axId val="37308672"/>
        <c:scaling>
          <c:orientation val="minMax"/>
          <c:max val="2000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3963852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256215290685231E-2"/>
          <c:y val="5.8373827906370516E-2"/>
          <c:w val="0.67496997961091776"/>
          <c:h val="0.84015916705640614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Текущая задолженность</c:v>
                </c:pt>
              </c:strCache>
            </c:strRef>
          </c:tx>
          <c:spPr>
            <a:ln w="44450"/>
          </c:spPr>
          <c:marker>
            <c:symbol val="none"/>
          </c:marker>
          <c:dLbls>
            <c:dLbl>
              <c:idx val="0"/>
              <c:layout>
                <c:manualLayout>
                  <c:x val="-4.5779685264663805E-2"/>
                  <c:y val="-4.67380720545277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1473533619456366E-2"/>
                  <c:y val="-9.34761441090554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1444921316165951E-2"/>
                  <c:y val="-7.40022540999317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0028612303290415E-2"/>
                  <c:y val="-8.17919327756863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5751072961373495E-2"/>
                  <c:y val="-8.17916260954235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4.0057224606580934E-2"/>
                  <c:y val="-8.17916260954235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rgbClr val="0070C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Лист1!$A$2:$A$7</c:f>
              <c:numCache>
                <c:formatCode>m/d/yyyy</c:formatCode>
                <c:ptCount val="6"/>
                <c:pt idx="0">
                  <c:v>42736</c:v>
                </c:pt>
                <c:pt idx="1">
                  <c:v>43101</c:v>
                </c:pt>
                <c:pt idx="2">
                  <c:v>43466</c:v>
                </c:pt>
                <c:pt idx="3">
                  <c:v>43831</c:v>
                </c:pt>
                <c:pt idx="4">
                  <c:v>44197</c:v>
                </c:pt>
                <c:pt idx="5">
                  <c:v>44562</c:v>
                </c:pt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896.5</c:v>
                </c:pt>
                <c:pt idx="1">
                  <c:v>420.3</c:v>
                </c:pt>
                <c:pt idx="2">
                  <c:v>214.4</c:v>
                </c:pt>
                <c:pt idx="3">
                  <c:v>80.400000000000006</c:v>
                </c:pt>
                <c:pt idx="4">
                  <c:v>121.8</c:v>
                </c:pt>
                <c:pt idx="5" formatCode="#,##0.0">
                  <c:v>174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Просроченная задолженность</c:v>
                </c:pt>
              </c:strCache>
            </c:strRef>
          </c:tx>
          <c:spPr>
            <a:ln w="41275"/>
          </c:spPr>
          <c:marker>
            <c:symbol val="none"/>
          </c:marker>
          <c:dPt>
            <c:idx val="0"/>
            <c:bubble3D val="0"/>
            <c:spPr>
              <a:ln w="50800"/>
            </c:spPr>
          </c:dPt>
          <c:dLbls>
            <c:dLbl>
              <c:idx val="0"/>
              <c:layout>
                <c:manualLayout>
                  <c:x val="-3.7195994277539356E-2"/>
                  <c:y val="-7.010710808179163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rgbClr val="C00000"/>
                        </a:solidFill>
                      </a:rPr>
                      <a:t>109,2</a:t>
                    </a:r>
                    <a:endParaRPr lang="en-US" dirty="0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7195994277539342E-2"/>
                  <c:y val="-6.621226874391431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rgbClr val="C00000"/>
                        </a:solidFill>
                      </a:rPr>
                      <a:t>160,9</a:t>
                    </a:r>
                    <a:endParaRPr lang="en-US" dirty="0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4320457796852647E-2"/>
                  <c:y val="-6.621226874391431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rgbClr val="C00000"/>
                        </a:solidFill>
                      </a:rPr>
                      <a:t>74,4</a:t>
                    </a:r>
                    <a:endParaRPr lang="en-US" dirty="0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0028612303290415E-2"/>
                  <c:y val="-3.5053554040895815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rgbClr val="C00000"/>
                        </a:solidFill>
                      </a:rPr>
                      <a:t>0,0</a:t>
                    </a:r>
                    <a:endParaRPr lang="en-US" dirty="0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1.5736766809728183E-2"/>
                  <c:y val="-3.1158714703018502E-2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rgbClr val="C000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2.2889842632331903E-2"/>
                  <c:y val="-3.8948700059035953E-2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rgbClr val="C000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Лист1!$A$2:$A$7</c:f>
              <c:numCache>
                <c:formatCode>m/d/yyyy</c:formatCode>
                <c:ptCount val="6"/>
                <c:pt idx="0">
                  <c:v>42736</c:v>
                </c:pt>
                <c:pt idx="1">
                  <c:v>43101</c:v>
                </c:pt>
                <c:pt idx="2">
                  <c:v>43466</c:v>
                </c:pt>
                <c:pt idx="3">
                  <c:v>43831</c:v>
                </c:pt>
                <c:pt idx="4">
                  <c:v>44197</c:v>
                </c:pt>
                <c:pt idx="5">
                  <c:v>44562</c:v>
                </c:pt>
              </c:numCache>
            </c:numRef>
          </c:cat>
          <c:val>
            <c:numRef>
              <c:f>Лист1!$C$2:$C$7</c:f>
              <c:numCache>
                <c:formatCode>0.0</c:formatCode>
                <c:ptCount val="6"/>
                <c:pt idx="0">
                  <c:v>160.9</c:v>
                </c:pt>
                <c:pt idx="1">
                  <c:v>74.400000000000006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434944"/>
        <c:axId val="39693120"/>
      </c:lineChart>
      <c:dateAx>
        <c:axId val="4434944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low"/>
        <c:txPr>
          <a:bodyPr rot="0" anchor="b" anchorCtr="0"/>
          <a:lstStyle/>
          <a:p>
            <a:pPr>
              <a:defRPr sz="1000" b="1" baseline="0"/>
            </a:pPr>
            <a:endParaRPr lang="ru-RU"/>
          </a:p>
        </c:txPr>
        <c:crossAx val="39693120"/>
        <c:crosses val="autoZero"/>
        <c:auto val="1"/>
        <c:lblOffset val="100"/>
        <c:baseTimeUnit val="years"/>
      </c:dateAx>
      <c:valAx>
        <c:axId val="396931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4349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1736766809728181"/>
          <c:y val="0.30716481764024872"/>
          <c:w val="0.27404864091559372"/>
          <c:h val="0.38567005803923976"/>
        </c:manualLayout>
      </c:layout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autoTitleDeleted val="1"/>
    <c:plotArea>
      <c:layout>
        <c:manualLayout>
          <c:layoutTarget val="inner"/>
          <c:xMode val="edge"/>
          <c:yMode val="edge"/>
          <c:x val="4.5833322042808287E-2"/>
          <c:y val="9.3040230508841346E-2"/>
          <c:w val="0.9541666666666665"/>
          <c:h val="0.54570660422723649"/>
        </c:manualLayout>
      </c:layout>
      <c:barChart>
        <c:barDir val="col"/>
        <c:grouping val="clustered"/>
        <c:varyColors val="0"/>
        <c:ser>
          <c:idx val="3"/>
          <c:order val="3"/>
          <c:tx>
            <c:strRef>
              <c:f>Лист1!$E$1</c:f>
              <c:strCache>
                <c:ptCount val="1"/>
                <c:pt idx="0">
                  <c:v>Расходы на обслуживание муниципального долга</c:v>
                </c:pt>
              </c:strCache>
            </c:strRef>
          </c:tx>
          <c:spPr>
            <a:gradFill>
              <a:gsLst>
                <a:gs pos="0">
                  <a:srgbClr val="00B050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c:spPr>
          <c:invertIfNegative val="0"/>
          <c:dLbls>
            <c:dLbl>
              <c:idx val="0"/>
              <c:layout>
                <c:manualLayout>
                  <c:x val="6.2132080193306426E-2"/>
                  <c:y val="1.251947418997030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9787473393558978E-2"/>
                  <c:y val="1.251947418997030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0959776793432674E-2"/>
                  <c:y val="1.251947418997030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6.0959776793432674E-2"/>
                  <c:y val="1.251947418997030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5.9787473393558978E-2"/>
                  <c:y val="7.51168451398218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</c:strCache>
            </c:strRef>
          </c:cat>
          <c:val>
            <c:numRef>
              <c:f>Лист1!$E$2:$E$7</c:f>
              <c:numCache>
                <c:formatCode>#,##0.0</c:formatCode>
                <c:ptCount val="6"/>
                <c:pt idx="0">
                  <c:v>200.4</c:v>
                </c:pt>
                <c:pt idx="1">
                  <c:v>152.30000000000001</c:v>
                </c:pt>
                <c:pt idx="2">
                  <c:v>125.4</c:v>
                </c:pt>
                <c:pt idx="3">
                  <c:v>114.6</c:v>
                </c:pt>
                <c:pt idx="4">
                  <c:v>113</c:v>
                </c:pt>
                <c:pt idx="5">
                  <c:v>56.8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0245120"/>
        <c:axId val="39697152"/>
      </c:barChar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Муниципальный долг, всего</c:v>
                </c:pt>
              </c:strCache>
            </c:strRef>
          </c:tx>
          <c:dLbls>
            <c:dLbl>
              <c:idx val="0"/>
              <c:layout>
                <c:manualLayout>
                  <c:x val="-5.3164977209465593E-2"/>
                  <c:y val="-3.141126216409869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3991448879769294E-2"/>
                  <c:y val="-2.890736732610475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</c:strCache>
            </c:strRef>
          </c:cat>
          <c:val>
            <c:numRef>
              <c:f>Лист1!$B$2:$B$7</c:f>
              <c:numCache>
                <c:formatCode>#,##0.0</c:formatCode>
                <c:ptCount val="6"/>
                <c:pt idx="0">
                  <c:v>2048.4</c:v>
                </c:pt>
                <c:pt idx="1">
                  <c:v>2183.8000000000002</c:v>
                </c:pt>
                <c:pt idx="2">
                  <c:v>2185.9</c:v>
                </c:pt>
                <c:pt idx="3">
                  <c:v>2184.6</c:v>
                </c:pt>
                <c:pt idx="4">
                  <c:v>2104.6999999999998</c:v>
                </c:pt>
                <c:pt idx="5">
                  <c:v>2026.1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Муниципальный долг по коммерческим кредитам</c:v>
                </c:pt>
              </c:strCache>
            </c:strRef>
          </c:tx>
          <c:dLbls>
            <c:dLbl>
              <c:idx val="0"/>
              <c:layout>
                <c:manualLayout>
                  <c:x val="-7.4661261241873514E-2"/>
                  <c:y val="2.868221394775891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552689773922687E-2"/>
                  <c:y val="4.120168813772920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5.6299141140966917E-17"/>
                  <c:y val="8.5132424491798073E-2"/>
                </c:manualLayout>
              </c:layout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4.6063465783731184E-3"/>
                  <c:y val="7.5116845139821919E-2"/>
                </c:manualLayout>
              </c:layout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9.2125722552613767E-3"/>
                  <c:y val="7.762073997781592E-2"/>
                </c:manualLayout>
              </c:layout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3.6364297372559432E-2"/>
                  <c:y val="3.348514657424394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</c:strCache>
            </c:strRef>
          </c:cat>
          <c:val>
            <c:numRef>
              <c:f>Лист1!$C$2:$C$7</c:f>
              <c:numCache>
                <c:formatCode>#,##0.0</c:formatCode>
                <c:ptCount val="6"/>
                <c:pt idx="0">
                  <c:v>1610</c:v>
                </c:pt>
                <c:pt idx="1">
                  <c:v>1810</c:v>
                </c:pt>
                <c:pt idx="2">
                  <c:v>1880</c:v>
                </c:pt>
                <c:pt idx="3">
                  <c:v>1950</c:v>
                </c:pt>
                <c:pt idx="4">
                  <c:v>1945</c:v>
                </c:pt>
                <c:pt idx="5">
                  <c:v>1945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Муниципальный долг по муниципальным гарантиям</c:v>
                </c:pt>
              </c:strCache>
            </c:strRef>
          </c:tx>
          <c:spPr>
            <a:ln>
              <a:gradFill>
                <a:gsLst>
                  <a:gs pos="0">
                    <a:srgbClr val="C00000"/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a:ln>
          </c:spPr>
          <c:dLbls>
            <c:dLbl>
              <c:idx val="4"/>
              <c:layout>
                <c:manualLayout>
                  <c:x val="-4.7311477586501227E-2"/>
                  <c:y val="-7.580844414611023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4.2203192418547787E-2"/>
                  <c:y val="-0.11372662868174331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</c:strCache>
            </c:strRef>
          </c:cat>
          <c:val>
            <c:numRef>
              <c:f>Лист1!$D$2:$D$7</c:f>
              <c:numCache>
                <c:formatCode>#,##0.0</c:formatCode>
                <c:ptCount val="6"/>
                <c:pt idx="0">
                  <c:v>438.4</c:v>
                </c:pt>
                <c:pt idx="1">
                  <c:v>373.8</c:v>
                </c:pt>
                <c:pt idx="2">
                  <c:v>305.89999999999998</c:v>
                </c:pt>
                <c:pt idx="3">
                  <c:v>234.6</c:v>
                </c:pt>
                <c:pt idx="4">
                  <c:v>159.69999999999999</c:v>
                </c:pt>
                <c:pt idx="5">
                  <c:v>81.099999999999994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/>
        <c:marker val="1"/>
        <c:smooth val="0"/>
        <c:axId val="170245120"/>
        <c:axId val="39697152"/>
      </c:lineChart>
      <c:catAx>
        <c:axId val="170245120"/>
        <c:scaling>
          <c:orientation val="minMax"/>
        </c:scaling>
        <c:delete val="0"/>
        <c:axPos val="b"/>
        <c:numFmt formatCode="dd/mm/yyyy" sourceLinked="1"/>
        <c:majorTickMark val="out"/>
        <c:minorTickMark val="none"/>
        <c:tickLblPos val="nextTo"/>
        <c:crossAx val="39697152"/>
        <c:crosses val="autoZero"/>
        <c:auto val="1"/>
        <c:lblAlgn val="ctr"/>
        <c:lblOffset val="0"/>
        <c:noMultiLvlLbl val="0"/>
      </c:catAx>
      <c:valAx>
        <c:axId val="39697152"/>
        <c:scaling>
          <c:orientation val="minMax"/>
        </c:scaling>
        <c:delete val="1"/>
        <c:axPos val="l"/>
        <c:numFmt formatCode="#,##0" sourceLinked="0"/>
        <c:majorTickMark val="out"/>
        <c:minorTickMark val="none"/>
        <c:tickLblPos val="nextTo"/>
        <c:crossAx val="1702451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7672946005096091"/>
          <c:y val="0.71241946117890953"/>
          <c:w val="0.7286333587144338"/>
          <c:h val="0.26527572438836511"/>
        </c:manualLayout>
      </c:layout>
      <c:overlay val="1"/>
      <c:txPr>
        <a:bodyPr/>
        <a:lstStyle/>
        <a:p>
          <a:pPr>
            <a:defRPr sz="15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png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ADBF48-9983-40C6-90A1-69058209EF4F}" type="doc">
      <dgm:prSet loTypeId="urn:microsoft.com/office/officeart/2005/8/layout/bList2" loCatId="list" qsTypeId="urn:microsoft.com/office/officeart/2005/8/quickstyle/simple1" qsCatId="simple" csTypeId="urn:microsoft.com/office/officeart/2005/8/colors/accent1_2" csCatId="accent1" phldr="1"/>
      <dgm:spPr/>
    </dgm:pt>
    <dgm:pt modelId="{E0FE19EA-D315-4BBC-8CC8-9999196D6DB1}">
      <dgm:prSet phldrT="[Текст]"/>
      <dgm:spPr>
        <a:solidFill>
          <a:schemeClr val="accent1"/>
        </a:solidFill>
      </dgm:spPr>
      <dgm:t>
        <a:bodyPr/>
        <a:lstStyle/>
        <a:p>
          <a:r>
            <a:rPr lang="ru-RU" b="1" dirty="0" smtClean="0"/>
            <a:t>РП «Содействие занятости женщин - создание условий дошкольного образования для детей в возрасте до трех лет»</a:t>
          </a:r>
          <a:endParaRPr lang="ru-RU" dirty="0"/>
        </a:p>
      </dgm:t>
    </dgm:pt>
    <dgm:pt modelId="{04731677-1254-40CD-A177-B6759F905CFF}" type="parTrans" cxnId="{43DCC0FF-A8D1-4224-9411-5CE2BF9300F8}">
      <dgm:prSet/>
      <dgm:spPr/>
      <dgm:t>
        <a:bodyPr/>
        <a:lstStyle/>
        <a:p>
          <a:endParaRPr lang="ru-RU"/>
        </a:p>
      </dgm:t>
    </dgm:pt>
    <dgm:pt modelId="{B94490C7-9115-4E1C-A853-2217745FC0B8}" type="sibTrans" cxnId="{43DCC0FF-A8D1-4224-9411-5CE2BF9300F8}">
      <dgm:prSet/>
      <dgm:spPr/>
      <dgm:t>
        <a:bodyPr/>
        <a:lstStyle/>
        <a:p>
          <a:endParaRPr lang="ru-RU"/>
        </a:p>
      </dgm:t>
    </dgm:pt>
    <dgm:pt modelId="{95D0C387-F7D6-42F7-914F-8EE99AC6714F}">
      <dgm:prSet phldrT="[Текст]" custT="1"/>
      <dgm:spPr/>
      <dgm:t>
        <a:bodyPr/>
        <a:lstStyle/>
        <a:p>
          <a:r>
            <a:rPr lang="ru-RU" sz="1300" b="1" dirty="0" smtClean="0"/>
            <a:t>РП «Современная школа»</a:t>
          </a:r>
          <a:endParaRPr lang="ru-RU" sz="1300" b="1" dirty="0"/>
        </a:p>
      </dgm:t>
    </dgm:pt>
    <dgm:pt modelId="{FEC7587D-1097-4346-B43A-769795FB073A}" type="parTrans" cxnId="{EDD1D545-9C8E-4BE3-99C4-173E8F0404F5}">
      <dgm:prSet/>
      <dgm:spPr/>
      <dgm:t>
        <a:bodyPr/>
        <a:lstStyle/>
        <a:p>
          <a:endParaRPr lang="ru-RU"/>
        </a:p>
      </dgm:t>
    </dgm:pt>
    <dgm:pt modelId="{A94935BE-81E5-4291-8CD7-3CF8BBA219F6}" type="sibTrans" cxnId="{EDD1D545-9C8E-4BE3-99C4-173E8F0404F5}">
      <dgm:prSet/>
      <dgm:spPr/>
      <dgm:t>
        <a:bodyPr/>
        <a:lstStyle/>
        <a:p>
          <a:endParaRPr lang="ru-RU"/>
        </a:p>
      </dgm:t>
    </dgm:pt>
    <dgm:pt modelId="{AA460CB8-94F5-46E3-8F6D-42BA186D4D54}">
      <dgm:prSet phldrT="[Текст]" custT="1"/>
      <dgm:spPr/>
      <dgm:t>
        <a:bodyPr/>
        <a:lstStyle/>
        <a:p>
          <a:r>
            <a:rPr lang="ru-RU" sz="1300" b="1" dirty="0" smtClean="0"/>
            <a:t>РП «Финансовая поддержка семей при рождении детей»</a:t>
          </a:r>
          <a:endParaRPr lang="ru-RU" sz="1300" dirty="0"/>
        </a:p>
      </dgm:t>
    </dgm:pt>
    <dgm:pt modelId="{984F3B34-9C9B-484C-8A42-9667D0BCAB45}" type="parTrans" cxnId="{59640A01-F325-42FF-92A6-DA496243696F}">
      <dgm:prSet/>
      <dgm:spPr/>
      <dgm:t>
        <a:bodyPr/>
        <a:lstStyle/>
        <a:p>
          <a:endParaRPr lang="ru-RU"/>
        </a:p>
      </dgm:t>
    </dgm:pt>
    <dgm:pt modelId="{BFCFF4AB-AE9F-4A93-A0C6-FB6B613C8440}" type="sibTrans" cxnId="{59640A01-F325-42FF-92A6-DA496243696F}">
      <dgm:prSet/>
      <dgm:spPr/>
      <dgm:t>
        <a:bodyPr/>
        <a:lstStyle/>
        <a:p>
          <a:endParaRPr lang="ru-RU"/>
        </a:p>
      </dgm:t>
    </dgm:pt>
    <dgm:pt modelId="{695B7D11-2F25-45E8-8A3C-6CB3A109F517}">
      <dgm:prSet custT="1"/>
      <dgm:spPr/>
      <dgm:t>
        <a:bodyPr/>
        <a:lstStyle/>
        <a:p>
          <a:r>
            <a:rPr lang="ru-RU" sz="1300" b="1" dirty="0" smtClean="0"/>
            <a:t>Строительство 2 </a:t>
          </a:r>
          <a:r>
            <a:rPr lang="ru-RU" sz="1300" b="1" dirty="0" smtClean="0">
              <a:solidFill>
                <a:srgbClr val="FF0000"/>
              </a:solidFill>
            </a:rPr>
            <a:t>детских садов </a:t>
          </a:r>
          <a:r>
            <a:rPr lang="ru-RU" sz="1300" b="1" dirty="0" smtClean="0"/>
            <a:t>( ул. Ярославская, ул. Народная) </a:t>
          </a:r>
          <a:endParaRPr lang="ru-RU" sz="1300" b="1" dirty="0"/>
        </a:p>
      </dgm:t>
    </dgm:pt>
    <dgm:pt modelId="{381D987D-7E30-4B7D-8D94-EAE3A6B237B6}" type="parTrans" cxnId="{CFB84C39-26C0-436B-840A-09069F7234EB}">
      <dgm:prSet/>
      <dgm:spPr/>
      <dgm:t>
        <a:bodyPr/>
        <a:lstStyle/>
        <a:p>
          <a:endParaRPr lang="ru-RU"/>
        </a:p>
      </dgm:t>
    </dgm:pt>
    <dgm:pt modelId="{586DB129-7D21-4727-A265-6F081BAA5270}" type="sibTrans" cxnId="{CFB84C39-26C0-436B-840A-09069F7234EB}">
      <dgm:prSet/>
      <dgm:spPr/>
      <dgm:t>
        <a:bodyPr/>
        <a:lstStyle/>
        <a:p>
          <a:endParaRPr lang="ru-RU"/>
        </a:p>
      </dgm:t>
    </dgm:pt>
    <dgm:pt modelId="{39FF346C-C3EB-4A1E-B44F-E37C06D5CD66}">
      <dgm:prSet custT="1"/>
      <dgm:spPr/>
      <dgm:t>
        <a:bodyPr/>
        <a:lstStyle/>
        <a:p>
          <a:r>
            <a:rPr lang="ru-RU" sz="1300" dirty="0" smtClean="0"/>
            <a:t>Привязка экономически эффективной проектной документации повторного применения для строительства детского сада по ул. Разина</a:t>
          </a:r>
          <a:endParaRPr lang="ru-RU" sz="1300" b="1" dirty="0"/>
        </a:p>
      </dgm:t>
    </dgm:pt>
    <dgm:pt modelId="{CF7C0545-5C16-41ED-A586-C20828143580}" type="parTrans" cxnId="{B1E467E2-E758-4E8C-BB76-3691EC094791}">
      <dgm:prSet/>
      <dgm:spPr/>
      <dgm:t>
        <a:bodyPr/>
        <a:lstStyle/>
        <a:p>
          <a:endParaRPr lang="ru-RU"/>
        </a:p>
      </dgm:t>
    </dgm:pt>
    <dgm:pt modelId="{CC03DE20-35B7-46DD-85D8-8DD44BD10E62}" type="sibTrans" cxnId="{B1E467E2-E758-4E8C-BB76-3691EC094791}">
      <dgm:prSet/>
      <dgm:spPr/>
      <dgm:t>
        <a:bodyPr/>
        <a:lstStyle/>
        <a:p>
          <a:endParaRPr lang="ru-RU"/>
        </a:p>
      </dgm:t>
    </dgm:pt>
    <dgm:pt modelId="{18166C0E-3525-4880-B8B9-6D6D9D2AE36A}">
      <dgm:prSet phldrT="[Текст]" custT="1"/>
      <dgm:spPr/>
      <dgm:t>
        <a:bodyPr/>
        <a:lstStyle/>
        <a:p>
          <a:r>
            <a:rPr lang="ru-RU" sz="1300" dirty="0" smtClean="0"/>
            <a:t>Строительство школы по ул. Возрождения – </a:t>
          </a:r>
          <a:r>
            <a:rPr lang="ru-RU" sz="1300" b="1" dirty="0" smtClean="0"/>
            <a:t>339,5 млн. рублей</a:t>
          </a:r>
          <a:endParaRPr lang="ru-RU" sz="1300" dirty="0"/>
        </a:p>
      </dgm:t>
    </dgm:pt>
    <dgm:pt modelId="{B0C0E289-0003-40F2-BECD-C972346FD0DE}" type="parTrans" cxnId="{8C801531-57C7-4129-A633-2D61C276985F}">
      <dgm:prSet/>
      <dgm:spPr/>
      <dgm:t>
        <a:bodyPr/>
        <a:lstStyle/>
        <a:p>
          <a:endParaRPr lang="ru-RU"/>
        </a:p>
      </dgm:t>
    </dgm:pt>
    <dgm:pt modelId="{6DA427B7-3BAC-47A9-8141-0DF218E793BB}" type="sibTrans" cxnId="{8C801531-57C7-4129-A633-2D61C276985F}">
      <dgm:prSet/>
      <dgm:spPr/>
      <dgm:t>
        <a:bodyPr/>
        <a:lstStyle/>
        <a:p>
          <a:endParaRPr lang="ru-RU"/>
        </a:p>
      </dgm:t>
    </dgm:pt>
    <dgm:pt modelId="{201D400D-B8D7-4891-B71E-0B7B9B42DED0}">
      <dgm:prSet custT="1"/>
      <dgm:spPr/>
      <dgm:t>
        <a:bodyPr/>
        <a:lstStyle/>
        <a:p>
          <a:r>
            <a:rPr lang="ru-RU" sz="1300" b="1" dirty="0" smtClean="0"/>
            <a:t>Обновление МТБ </a:t>
          </a:r>
          <a:r>
            <a:rPr lang="ru-RU" sz="1300" b="0" dirty="0" smtClean="0"/>
            <a:t>в МОУ </a:t>
          </a:r>
          <a:r>
            <a:rPr lang="ru-RU" sz="1300" dirty="0" smtClean="0"/>
            <a:t>«Общеобразовательная школа для обучающихся с ограниченными возможностями здоровья №2» -</a:t>
          </a:r>
          <a:r>
            <a:rPr lang="ru-RU" sz="1300" b="1" dirty="0" smtClean="0"/>
            <a:t> </a:t>
          </a:r>
          <a:r>
            <a:rPr lang="ru-RU" sz="1300" b="1" dirty="0" smtClean="0">
              <a:solidFill>
                <a:srgbClr val="FF0000"/>
              </a:solidFill>
            </a:rPr>
            <a:t>7,7 млн. рублей </a:t>
          </a:r>
          <a:endParaRPr lang="ru-RU" sz="1300" b="1" dirty="0">
            <a:solidFill>
              <a:srgbClr val="FF0000"/>
            </a:solidFill>
          </a:endParaRPr>
        </a:p>
      </dgm:t>
    </dgm:pt>
    <dgm:pt modelId="{D1003F7C-F4B5-49C5-BE69-D860115632A7}" type="parTrans" cxnId="{C8196DA4-32ED-4FAC-A2AD-05AFB87114B3}">
      <dgm:prSet/>
      <dgm:spPr/>
      <dgm:t>
        <a:bodyPr/>
        <a:lstStyle/>
        <a:p>
          <a:endParaRPr lang="ru-RU"/>
        </a:p>
      </dgm:t>
    </dgm:pt>
    <dgm:pt modelId="{CFF01DB5-9742-4172-92F8-89183D4E2800}" type="sibTrans" cxnId="{C8196DA4-32ED-4FAC-A2AD-05AFB87114B3}">
      <dgm:prSet/>
      <dgm:spPr/>
      <dgm:t>
        <a:bodyPr/>
        <a:lstStyle/>
        <a:p>
          <a:endParaRPr lang="ru-RU"/>
        </a:p>
      </dgm:t>
    </dgm:pt>
    <dgm:pt modelId="{7C159498-BD3C-46FE-A2F4-840F831CC52F}">
      <dgm:prSet phldrT="[Текст]" custT="1"/>
      <dgm:spPr/>
      <dgm:t>
        <a:bodyPr/>
        <a:lstStyle/>
        <a:p>
          <a:r>
            <a:rPr lang="ru-RU" sz="1300" dirty="0" smtClean="0"/>
            <a:t>Предоставление единовременной денежной выплаты взамен предоставления земельного участка гражданам, имеющим трех и более детей – </a:t>
          </a:r>
          <a:r>
            <a:rPr lang="ru-RU" sz="1300" b="1" dirty="0" smtClean="0"/>
            <a:t>69,7 млн. рублей</a:t>
          </a:r>
          <a:endParaRPr lang="ru-RU" sz="1400" dirty="0"/>
        </a:p>
      </dgm:t>
    </dgm:pt>
    <dgm:pt modelId="{72CDE3F1-0838-4FA1-A67D-CDE157C69D3B}" type="parTrans" cxnId="{F063A50D-0D73-40CE-B876-D2A47DCDD289}">
      <dgm:prSet/>
      <dgm:spPr/>
      <dgm:t>
        <a:bodyPr/>
        <a:lstStyle/>
        <a:p>
          <a:endParaRPr lang="ru-RU"/>
        </a:p>
      </dgm:t>
    </dgm:pt>
    <dgm:pt modelId="{2AA7BFCE-CC90-4079-82BC-CC85F9AD6319}" type="sibTrans" cxnId="{F063A50D-0D73-40CE-B876-D2A47DCDD289}">
      <dgm:prSet/>
      <dgm:spPr/>
      <dgm:t>
        <a:bodyPr/>
        <a:lstStyle/>
        <a:p>
          <a:endParaRPr lang="ru-RU"/>
        </a:p>
      </dgm:t>
    </dgm:pt>
    <dgm:pt modelId="{4AE107A5-A040-4F99-965C-5216978B2919}" type="pres">
      <dgm:prSet presAssocID="{1AADBF48-9983-40C6-90A1-69058209EF4F}" presName="diagram" presStyleCnt="0">
        <dgm:presLayoutVars>
          <dgm:dir/>
          <dgm:animLvl val="lvl"/>
          <dgm:resizeHandles val="exact"/>
        </dgm:presLayoutVars>
      </dgm:prSet>
      <dgm:spPr/>
    </dgm:pt>
    <dgm:pt modelId="{DC02352D-8E25-4EE2-9E45-653EE20BF4C8}" type="pres">
      <dgm:prSet presAssocID="{E0FE19EA-D315-4BBC-8CC8-9999196D6DB1}" presName="compNode" presStyleCnt="0"/>
      <dgm:spPr/>
    </dgm:pt>
    <dgm:pt modelId="{DA922819-E936-4655-B987-FA41367EC42D}" type="pres">
      <dgm:prSet presAssocID="{E0FE19EA-D315-4BBC-8CC8-9999196D6DB1}" presName="childRect" presStyleLbl="bgAcc1" presStyleIdx="0" presStyleCnt="3" custScaleX="137594" custScaleY="115497" custLinFactNeighborX="839" custLinFactNeighborY="16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D19BBD-9653-4B11-B8B7-B2AD2310CFFA}" type="pres">
      <dgm:prSet presAssocID="{E0FE19EA-D315-4BBC-8CC8-9999196D6DB1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C71DD3-00E2-4AE5-961D-BC9E0DF15265}" type="pres">
      <dgm:prSet presAssocID="{E0FE19EA-D315-4BBC-8CC8-9999196D6DB1}" presName="parentRect" presStyleLbl="alignNode1" presStyleIdx="0" presStyleCnt="3" custAng="0" custScaleX="136763" custScaleY="93720" custLinFactNeighborX="1385" custLinFactNeighborY="1439"/>
      <dgm:spPr/>
      <dgm:t>
        <a:bodyPr/>
        <a:lstStyle/>
        <a:p>
          <a:endParaRPr lang="ru-RU"/>
        </a:p>
      </dgm:t>
    </dgm:pt>
    <dgm:pt modelId="{0FA5A098-4BF5-47CC-95CA-26903E25AA32}" type="pres">
      <dgm:prSet presAssocID="{E0FE19EA-D315-4BBC-8CC8-9999196D6DB1}" presName="adorn" presStyleLbl="fgAccFollowNod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575C58B4-FD7E-44BD-A6B5-C4D027BBFA58}" type="pres">
      <dgm:prSet presAssocID="{B94490C7-9115-4E1C-A853-2217745FC0B8}" presName="sibTrans" presStyleLbl="sibTrans2D1" presStyleIdx="0" presStyleCnt="0"/>
      <dgm:spPr/>
      <dgm:t>
        <a:bodyPr/>
        <a:lstStyle/>
        <a:p>
          <a:endParaRPr lang="ru-RU"/>
        </a:p>
      </dgm:t>
    </dgm:pt>
    <dgm:pt modelId="{93F62FBC-EF90-4FB4-A6A2-1CA8C702CDA2}" type="pres">
      <dgm:prSet presAssocID="{95D0C387-F7D6-42F7-914F-8EE99AC6714F}" presName="compNode" presStyleCnt="0"/>
      <dgm:spPr/>
    </dgm:pt>
    <dgm:pt modelId="{330FC679-63E2-4D1B-83F1-B3B84033EBE2}" type="pres">
      <dgm:prSet presAssocID="{95D0C387-F7D6-42F7-914F-8EE99AC6714F}" presName="childRect" presStyleLbl="bgAcc1" presStyleIdx="1" presStyleCnt="3" custScaleX="119593" custScaleY="1197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F2EDB1-3B90-4D83-82DB-69DA9DC15179}" type="pres">
      <dgm:prSet presAssocID="{95D0C387-F7D6-42F7-914F-8EE99AC6714F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CFDE75-5278-4FC3-8C36-7D9BFEF8E62A}" type="pres">
      <dgm:prSet presAssocID="{95D0C387-F7D6-42F7-914F-8EE99AC6714F}" presName="parentRect" presStyleLbl="alignNode1" presStyleIdx="1" presStyleCnt="3" custAng="0" custScaleX="120898" custScaleY="83014"/>
      <dgm:spPr/>
      <dgm:t>
        <a:bodyPr/>
        <a:lstStyle/>
        <a:p>
          <a:endParaRPr lang="ru-RU"/>
        </a:p>
      </dgm:t>
    </dgm:pt>
    <dgm:pt modelId="{4B7DE4E4-3DE6-431F-AED4-757979299553}" type="pres">
      <dgm:prSet presAssocID="{95D0C387-F7D6-42F7-914F-8EE99AC6714F}" presName="adorn" presStyleLbl="fgAccFollowNode1" presStyleIdx="1" presStyleCnt="3" custLinFactNeighborX="-2450" custLinFactNeighborY="3448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2642B3A7-8B21-43E3-9DB6-4E1F5439F3DD}" type="pres">
      <dgm:prSet presAssocID="{A94935BE-81E5-4291-8CD7-3CF8BBA219F6}" presName="sibTrans" presStyleLbl="sibTrans2D1" presStyleIdx="0" presStyleCnt="0"/>
      <dgm:spPr/>
      <dgm:t>
        <a:bodyPr/>
        <a:lstStyle/>
        <a:p>
          <a:endParaRPr lang="ru-RU"/>
        </a:p>
      </dgm:t>
    </dgm:pt>
    <dgm:pt modelId="{0D9A563A-8F7E-4F6F-8500-305E2579B507}" type="pres">
      <dgm:prSet presAssocID="{AA460CB8-94F5-46E3-8F6D-42BA186D4D54}" presName="compNode" presStyleCnt="0"/>
      <dgm:spPr/>
    </dgm:pt>
    <dgm:pt modelId="{55D96F06-A89A-468D-B700-7DCE1AE6C8F1}" type="pres">
      <dgm:prSet presAssocID="{AA460CB8-94F5-46E3-8F6D-42BA186D4D54}" presName="childRect" presStyleLbl="bgAcc1" presStyleIdx="2" presStyleCnt="3" custScaleX="115603" custScaleY="126538" custLinFactNeighborX="11668" custLinFactNeighborY="-35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1B6C55-4C7A-4E79-81B6-824AE32E981E}" type="pres">
      <dgm:prSet presAssocID="{AA460CB8-94F5-46E3-8F6D-42BA186D4D54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04509B-3735-4D83-B46B-343A5BA1FF4A}" type="pres">
      <dgm:prSet presAssocID="{AA460CB8-94F5-46E3-8F6D-42BA186D4D54}" presName="parentRect" presStyleLbl="alignNode1" presStyleIdx="2" presStyleCnt="3" custAng="0" custScaleX="116024" custScaleY="74748" custLinFactNeighborX="12450"/>
      <dgm:spPr/>
      <dgm:t>
        <a:bodyPr/>
        <a:lstStyle/>
        <a:p>
          <a:endParaRPr lang="ru-RU"/>
        </a:p>
      </dgm:t>
    </dgm:pt>
    <dgm:pt modelId="{79987123-9F35-4909-B4E3-46AD068FA01D}" type="pres">
      <dgm:prSet presAssocID="{AA460CB8-94F5-46E3-8F6D-42BA186D4D54}" presName="adorn" presStyleLbl="fgAccFollowNode1" presStyleIdx="2" presStyleCnt="3" custScaleX="103258" custScaleY="110081" custLinFactNeighborX="48424" custLinFactNeighborY="-8156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43DCC0FF-A8D1-4224-9411-5CE2BF9300F8}" srcId="{1AADBF48-9983-40C6-90A1-69058209EF4F}" destId="{E0FE19EA-D315-4BBC-8CC8-9999196D6DB1}" srcOrd="0" destOrd="0" parTransId="{04731677-1254-40CD-A177-B6759F905CFF}" sibTransId="{B94490C7-9115-4E1C-A853-2217745FC0B8}"/>
    <dgm:cxn modelId="{8C801531-57C7-4129-A633-2D61C276985F}" srcId="{95D0C387-F7D6-42F7-914F-8EE99AC6714F}" destId="{18166C0E-3525-4880-B8B9-6D6D9D2AE36A}" srcOrd="0" destOrd="0" parTransId="{B0C0E289-0003-40F2-BECD-C972346FD0DE}" sibTransId="{6DA427B7-3BAC-47A9-8141-0DF218E793BB}"/>
    <dgm:cxn modelId="{EDD1D545-9C8E-4BE3-99C4-173E8F0404F5}" srcId="{1AADBF48-9983-40C6-90A1-69058209EF4F}" destId="{95D0C387-F7D6-42F7-914F-8EE99AC6714F}" srcOrd="1" destOrd="0" parTransId="{FEC7587D-1097-4346-B43A-769795FB073A}" sibTransId="{A94935BE-81E5-4291-8CD7-3CF8BBA219F6}"/>
    <dgm:cxn modelId="{9C889D4A-A1E7-41E6-9457-429C76B81797}" type="presOf" srcId="{95D0C387-F7D6-42F7-914F-8EE99AC6714F}" destId="{3ACFDE75-5278-4FC3-8C36-7D9BFEF8E62A}" srcOrd="1" destOrd="0" presId="urn:microsoft.com/office/officeart/2005/8/layout/bList2"/>
    <dgm:cxn modelId="{56E206BB-3210-4C99-8355-CACB979C9251}" type="presOf" srcId="{18166C0E-3525-4880-B8B9-6D6D9D2AE36A}" destId="{330FC679-63E2-4D1B-83F1-B3B84033EBE2}" srcOrd="0" destOrd="0" presId="urn:microsoft.com/office/officeart/2005/8/layout/bList2"/>
    <dgm:cxn modelId="{442294EB-5752-499A-BBBC-5F0A53B018DB}" type="presOf" srcId="{39FF346C-C3EB-4A1E-B44F-E37C06D5CD66}" destId="{DA922819-E936-4655-B987-FA41367EC42D}" srcOrd="0" destOrd="1" presId="urn:microsoft.com/office/officeart/2005/8/layout/bList2"/>
    <dgm:cxn modelId="{DD8A6458-9269-4188-AC07-26F85DC5CB11}" type="presOf" srcId="{E0FE19EA-D315-4BBC-8CC8-9999196D6DB1}" destId="{BED19BBD-9653-4B11-B8B7-B2AD2310CFFA}" srcOrd="0" destOrd="0" presId="urn:microsoft.com/office/officeart/2005/8/layout/bList2"/>
    <dgm:cxn modelId="{2EFE0288-3D3F-49D5-BBF3-61EFF423FA12}" type="presOf" srcId="{695B7D11-2F25-45E8-8A3C-6CB3A109F517}" destId="{DA922819-E936-4655-B987-FA41367EC42D}" srcOrd="0" destOrd="0" presId="urn:microsoft.com/office/officeart/2005/8/layout/bList2"/>
    <dgm:cxn modelId="{1EBF11CE-D888-4FAD-9B63-46E2A52A618E}" type="presOf" srcId="{AA460CB8-94F5-46E3-8F6D-42BA186D4D54}" destId="{F804509B-3735-4D83-B46B-343A5BA1FF4A}" srcOrd="1" destOrd="0" presId="urn:microsoft.com/office/officeart/2005/8/layout/bList2"/>
    <dgm:cxn modelId="{F063A50D-0D73-40CE-B876-D2A47DCDD289}" srcId="{AA460CB8-94F5-46E3-8F6D-42BA186D4D54}" destId="{7C159498-BD3C-46FE-A2F4-840F831CC52F}" srcOrd="0" destOrd="0" parTransId="{72CDE3F1-0838-4FA1-A67D-CDE157C69D3B}" sibTransId="{2AA7BFCE-CC90-4079-82BC-CC85F9AD6319}"/>
    <dgm:cxn modelId="{59640A01-F325-42FF-92A6-DA496243696F}" srcId="{1AADBF48-9983-40C6-90A1-69058209EF4F}" destId="{AA460CB8-94F5-46E3-8F6D-42BA186D4D54}" srcOrd="2" destOrd="0" parTransId="{984F3B34-9C9B-484C-8A42-9667D0BCAB45}" sibTransId="{BFCFF4AB-AE9F-4A93-A0C6-FB6B613C8440}"/>
    <dgm:cxn modelId="{CFB84C39-26C0-436B-840A-09069F7234EB}" srcId="{E0FE19EA-D315-4BBC-8CC8-9999196D6DB1}" destId="{695B7D11-2F25-45E8-8A3C-6CB3A109F517}" srcOrd="0" destOrd="0" parTransId="{381D987D-7E30-4B7D-8D94-EAE3A6B237B6}" sibTransId="{586DB129-7D21-4727-A265-6F081BAA5270}"/>
    <dgm:cxn modelId="{20A1BAD8-2356-4EE2-B214-548B8F076FFE}" type="presOf" srcId="{A94935BE-81E5-4291-8CD7-3CF8BBA219F6}" destId="{2642B3A7-8B21-43E3-9DB6-4E1F5439F3DD}" srcOrd="0" destOrd="0" presId="urn:microsoft.com/office/officeart/2005/8/layout/bList2"/>
    <dgm:cxn modelId="{F7AB8B7E-E239-42F5-BA37-371B3972E31B}" type="presOf" srcId="{1AADBF48-9983-40C6-90A1-69058209EF4F}" destId="{4AE107A5-A040-4F99-965C-5216978B2919}" srcOrd="0" destOrd="0" presId="urn:microsoft.com/office/officeart/2005/8/layout/bList2"/>
    <dgm:cxn modelId="{EA5E0DD2-70FC-48DF-80C4-B40828FFC1AF}" type="presOf" srcId="{201D400D-B8D7-4891-B71E-0B7B9B42DED0}" destId="{330FC679-63E2-4D1B-83F1-B3B84033EBE2}" srcOrd="0" destOrd="1" presId="urn:microsoft.com/office/officeart/2005/8/layout/bList2"/>
    <dgm:cxn modelId="{43B7C0D5-2EAD-4505-8BFE-5541A00A3DBF}" type="presOf" srcId="{7C159498-BD3C-46FE-A2F4-840F831CC52F}" destId="{55D96F06-A89A-468D-B700-7DCE1AE6C8F1}" srcOrd="0" destOrd="0" presId="urn:microsoft.com/office/officeart/2005/8/layout/bList2"/>
    <dgm:cxn modelId="{3DEAABB6-BAB3-405D-AFC6-EFCAF18B6D20}" type="presOf" srcId="{AA460CB8-94F5-46E3-8F6D-42BA186D4D54}" destId="{621B6C55-4C7A-4E79-81B6-824AE32E981E}" srcOrd="0" destOrd="0" presId="urn:microsoft.com/office/officeart/2005/8/layout/bList2"/>
    <dgm:cxn modelId="{B1E467E2-E758-4E8C-BB76-3691EC094791}" srcId="{E0FE19EA-D315-4BBC-8CC8-9999196D6DB1}" destId="{39FF346C-C3EB-4A1E-B44F-E37C06D5CD66}" srcOrd="1" destOrd="0" parTransId="{CF7C0545-5C16-41ED-A586-C20828143580}" sibTransId="{CC03DE20-35B7-46DD-85D8-8DD44BD10E62}"/>
    <dgm:cxn modelId="{85955C56-7BCC-40F2-90CE-72C56D6A0531}" type="presOf" srcId="{95D0C387-F7D6-42F7-914F-8EE99AC6714F}" destId="{34F2EDB1-3B90-4D83-82DB-69DA9DC15179}" srcOrd="0" destOrd="0" presId="urn:microsoft.com/office/officeart/2005/8/layout/bList2"/>
    <dgm:cxn modelId="{C8196DA4-32ED-4FAC-A2AD-05AFB87114B3}" srcId="{95D0C387-F7D6-42F7-914F-8EE99AC6714F}" destId="{201D400D-B8D7-4891-B71E-0B7B9B42DED0}" srcOrd="1" destOrd="0" parTransId="{D1003F7C-F4B5-49C5-BE69-D860115632A7}" sibTransId="{CFF01DB5-9742-4172-92F8-89183D4E2800}"/>
    <dgm:cxn modelId="{9CE2C607-5DE7-4C30-B0A0-8FD86EDAF26B}" type="presOf" srcId="{E0FE19EA-D315-4BBC-8CC8-9999196D6DB1}" destId="{20C71DD3-00E2-4AE5-961D-BC9E0DF15265}" srcOrd="1" destOrd="0" presId="urn:microsoft.com/office/officeart/2005/8/layout/bList2"/>
    <dgm:cxn modelId="{0C5FE934-24E4-4953-902A-5E2DDB524D3F}" type="presOf" srcId="{B94490C7-9115-4E1C-A853-2217745FC0B8}" destId="{575C58B4-FD7E-44BD-A6B5-C4D027BBFA58}" srcOrd="0" destOrd="0" presId="urn:microsoft.com/office/officeart/2005/8/layout/bList2"/>
    <dgm:cxn modelId="{EDE6CD0B-B135-43E9-ACD4-9322801F6885}" type="presParOf" srcId="{4AE107A5-A040-4F99-965C-5216978B2919}" destId="{DC02352D-8E25-4EE2-9E45-653EE20BF4C8}" srcOrd="0" destOrd="0" presId="urn:microsoft.com/office/officeart/2005/8/layout/bList2"/>
    <dgm:cxn modelId="{9EC514B2-85FD-455C-B29C-EA73620EC36E}" type="presParOf" srcId="{DC02352D-8E25-4EE2-9E45-653EE20BF4C8}" destId="{DA922819-E936-4655-B987-FA41367EC42D}" srcOrd="0" destOrd="0" presId="urn:microsoft.com/office/officeart/2005/8/layout/bList2"/>
    <dgm:cxn modelId="{5106A797-9989-4452-9BC8-2FD432A9D0AC}" type="presParOf" srcId="{DC02352D-8E25-4EE2-9E45-653EE20BF4C8}" destId="{BED19BBD-9653-4B11-B8B7-B2AD2310CFFA}" srcOrd="1" destOrd="0" presId="urn:microsoft.com/office/officeart/2005/8/layout/bList2"/>
    <dgm:cxn modelId="{D9272B54-FBF1-49F6-BA86-F00E8DF0999A}" type="presParOf" srcId="{DC02352D-8E25-4EE2-9E45-653EE20BF4C8}" destId="{20C71DD3-00E2-4AE5-961D-BC9E0DF15265}" srcOrd="2" destOrd="0" presId="urn:microsoft.com/office/officeart/2005/8/layout/bList2"/>
    <dgm:cxn modelId="{48E9AFA3-6915-4F68-91F6-7BD2843EEF55}" type="presParOf" srcId="{DC02352D-8E25-4EE2-9E45-653EE20BF4C8}" destId="{0FA5A098-4BF5-47CC-95CA-26903E25AA32}" srcOrd="3" destOrd="0" presId="urn:microsoft.com/office/officeart/2005/8/layout/bList2"/>
    <dgm:cxn modelId="{2899FEB0-9046-4974-BB4F-B3C350DF457B}" type="presParOf" srcId="{4AE107A5-A040-4F99-965C-5216978B2919}" destId="{575C58B4-FD7E-44BD-A6B5-C4D027BBFA58}" srcOrd="1" destOrd="0" presId="urn:microsoft.com/office/officeart/2005/8/layout/bList2"/>
    <dgm:cxn modelId="{87373EAC-B618-48B0-ADA2-12BF1C958F80}" type="presParOf" srcId="{4AE107A5-A040-4F99-965C-5216978B2919}" destId="{93F62FBC-EF90-4FB4-A6A2-1CA8C702CDA2}" srcOrd="2" destOrd="0" presId="urn:microsoft.com/office/officeart/2005/8/layout/bList2"/>
    <dgm:cxn modelId="{2527B0EA-EE27-4374-88ED-905252C36023}" type="presParOf" srcId="{93F62FBC-EF90-4FB4-A6A2-1CA8C702CDA2}" destId="{330FC679-63E2-4D1B-83F1-B3B84033EBE2}" srcOrd="0" destOrd="0" presId="urn:microsoft.com/office/officeart/2005/8/layout/bList2"/>
    <dgm:cxn modelId="{39E788E9-D055-419C-9314-77B0706D0424}" type="presParOf" srcId="{93F62FBC-EF90-4FB4-A6A2-1CA8C702CDA2}" destId="{34F2EDB1-3B90-4D83-82DB-69DA9DC15179}" srcOrd="1" destOrd="0" presId="urn:microsoft.com/office/officeart/2005/8/layout/bList2"/>
    <dgm:cxn modelId="{1F716268-35ED-4A23-A747-A03BAB066555}" type="presParOf" srcId="{93F62FBC-EF90-4FB4-A6A2-1CA8C702CDA2}" destId="{3ACFDE75-5278-4FC3-8C36-7D9BFEF8E62A}" srcOrd="2" destOrd="0" presId="urn:microsoft.com/office/officeart/2005/8/layout/bList2"/>
    <dgm:cxn modelId="{0B9B85B1-A4DB-4008-A30D-75B54FDB7ECC}" type="presParOf" srcId="{93F62FBC-EF90-4FB4-A6A2-1CA8C702CDA2}" destId="{4B7DE4E4-3DE6-431F-AED4-757979299553}" srcOrd="3" destOrd="0" presId="urn:microsoft.com/office/officeart/2005/8/layout/bList2"/>
    <dgm:cxn modelId="{A0FF1803-A1FE-4F03-BF59-0BB4EBA679F3}" type="presParOf" srcId="{4AE107A5-A040-4F99-965C-5216978B2919}" destId="{2642B3A7-8B21-43E3-9DB6-4E1F5439F3DD}" srcOrd="3" destOrd="0" presId="urn:microsoft.com/office/officeart/2005/8/layout/bList2"/>
    <dgm:cxn modelId="{C367D840-4517-4BDC-BD10-4C2BDB6B3E6D}" type="presParOf" srcId="{4AE107A5-A040-4F99-965C-5216978B2919}" destId="{0D9A563A-8F7E-4F6F-8500-305E2579B507}" srcOrd="4" destOrd="0" presId="urn:microsoft.com/office/officeart/2005/8/layout/bList2"/>
    <dgm:cxn modelId="{6E6A1383-9098-4A4E-BF04-19F08B1E2B22}" type="presParOf" srcId="{0D9A563A-8F7E-4F6F-8500-305E2579B507}" destId="{55D96F06-A89A-468D-B700-7DCE1AE6C8F1}" srcOrd="0" destOrd="0" presId="urn:microsoft.com/office/officeart/2005/8/layout/bList2"/>
    <dgm:cxn modelId="{6BFB2A4A-6C22-4B3D-AFC0-8F4E77297F1E}" type="presParOf" srcId="{0D9A563A-8F7E-4F6F-8500-305E2579B507}" destId="{621B6C55-4C7A-4E79-81B6-824AE32E981E}" srcOrd="1" destOrd="0" presId="urn:microsoft.com/office/officeart/2005/8/layout/bList2"/>
    <dgm:cxn modelId="{A67B10A3-9B7E-44F4-9AC0-898D39EE1075}" type="presParOf" srcId="{0D9A563A-8F7E-4F6F-8500-305E2579B507}" destId="{F804509B-3735-4D83-B46B-343A5BA1FF4A}" srcOrd="2" destOrd="0" presId="urn:microsoft.com/office/officeart/2005/8/layout/bList2"/>
    <dgm:cxn modelId="{9F1397F9-65C4-4843-8B78-CCD468D6ECA7}" type="presParOf" srcId="{0D9A563A-8F7E-4F6F-8500-305E2579B507}" destId="{79987123-9F35-4909-B4E3-46AD068FA01D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AADBF48-9983-40C6-90A1-69058209EF4F}" type="doc">
      <dgm:prSet loTypeId="urn:microsoft.com/office/officeart/2005/8/layout/bList2" loCatId="list" qsTypeId="urn:microsoft.com/office/officeart/2005/8/quickstyle/simple1" qsCatId="simple" csTypeId="urn:microsoft.com/office/officeart/2005/8/colors/accent1_2" csCatId="accent1" phldr="1"/>
      <dgm:spPr/>
    </dgm:pt>
    <dgm:pt modelId="{E0FE19EA-D315-4BBC-8CC8-9999196D6DB1}">
      <dgm:prSet phldrT="[Текст]" custT="1"/>
      <dgm:spPr/>
      <dgm:t>
        <a:bodyPr/>
        <a:lstStyle/>
        <a:p>
          <a:r>
            <a:rPr lang="ru-RU" sz="1300" b="1" dirty="0" smtClean="0"/>
            <a:t>РП «Формирование комфортной городской среды»</a:t>
          </a:r>
          <a:endParaRPr lang="ru-RU" sz="1300" dirty="0"/>
        </a:p>
      </dgm:t>
    </dgm:pt>
    <dgm:pt modelId="{04731677-1254-40CD-A177-B6759F905CFF}" type="parTrans" cxnId="{43DCC0FF-A8D1-4224-9411-5CE2BF9300F8}">
      <dgm:prSet/>
      <dgm:spPr/>
      <dgm:t>
        <a:bodyPr/>
        <a:lstStyle/>
        <a:p>
          <a:endParaRPr lang="ru-RU"/>
        </a:p>
      </dgm:t>
    </dgm:pt>
    <dgm:pt modelId="{B94490C7-9115-4E1C-A853-2217745FC0B8}" type="sibTrans" cxnId="{43DCC0FF-A8D1-4224-9411-5CE2BF9300F8}">
      <dgm:prSet/>
      <dgm:spPr/>
      <dgm:t>
        <a:bodyPr/>
        <a:lstStyle/>
        <a:p>
          <a:endParaRPr lang="ru-RU"/>
        </a:p>
      </dgm:t>
    </dgm:pt>
    <dgm:pt modelId="{95D0C387-F7D6-42F7-914F-8EE99AC6714F}">
      <dgm:prSet phldrT="[Текст]"/>
      <dgm:spPr/>
      <dgm:t>
        <a:bodyPr/>
        <a:lstStyle/>
        <a:p>
          <a:r>
            <a:rPr lang="ru-RU" b="1" dirty="0" smtClean="0"/>
            <a:t>РП «Обеспечение устойчивого сокращения непригодного для проживания жилищного фонда»</a:t>
          </a:r>
          <a:endParaRPr lang="ru-RU" dirty="0"/>
        </a:p>
      </dgm:t>
    </dgm:pt>
    <dgm:pt modelId="{FEC7587D-1097-4346-B43A-769795FB073A}" type="parTrans" cxnId="{EDD1D545-9C8E-4BE3-99C4-173E8F0404F5}">
      <dgm:prSet/>
      <dgm:spPr/>
      <dgm:t>
        <a:bodyPr/>
        <a:lstStyle/>
        <a:p>
          <a:endParaRPr lang="ru-RU"/>
        </a:p>
      </dgm:t>
    </dgm:pt>
    <dgm:pt modelId="{A94935BE-81E5-4291-8CD7-3CF8BBA219F6}" type="sibTrans" cxnId="{EDD1D545-9C8E-4BE3-99C4-173E8F0404F5}">
      <dgm:prSet/>
      <dgm:spPr/>
      <dgm:t>
        <a:bodyPr/>
        <a:lstStyle/>
        <a:p>
          <a:endParaRPr lang="ru-RU"/>
        </a:p>
      </dgm:t>
    </dgm:pt>
    <dgm:pt modelId="{AA460CB8-94F5-46E3-8F6D-42BA186D4D54}">
      <dgm:prSet phldrT="[Текст]"/>
      <dgm:spPr/>
      <dgm:t>
        <a:bodyPr/>
        <a:lstStyle/>
        <a:p>
          <a:r>
            <a:rPr lang="ru-RU" b="1" dirty="0" smtClean="0"/>
            <a:t>РП «Общесистемные меры развития дорожного хозяйства»</a:t>
          </a:r>
        </a:p>
        <a:p>
          <a:r>
            <a:rPr lang="ru-RU" b="1" dirty="0" smtClean="0"/>
            <a:t>РП "Дорожная сеть"</a:t>
          </a:r>
          <a:endParaRPr lang="ru-RU" dirty="0"/>
        </a:p>
      </dgm:t>
    </dgm:pt>
    <dgm:pt modelId="{984F3B34-9C9B-484C-8A42-9667D0BCAB45}" type="parTrans" cxnId="{59640A01-F325-42FF-92A6-DA496243696F}">
      <dgm:prSet/>
      <dgm:spPr/>
      <dgm:t>
        <a:bodyPr/>
        <a:lstStyle/>
        <a:p>
          <a:endParaRPr lang="ru-RU"/>
        </a:p>
      </dgm:t>
    </dgm:pt>
    <dgm:pt modelId="{BFCFF4AB-AE9F-4A93-A0C6-FB6B613C8440}" type="sibTrans" cxnId="{59640A01-F325-42FF-92A6-DA496243696F}">
      <dgm:prSet/>
      <dgm:spPr/>
      <dgm:t>
        <a:bodyPr/>
        <a:lstStyle/>
        <a:p>
          <a:endParaRPr lang="ru-RU"/>
        </a:p>
      </dgm:t>
    </dgm:pt>
    <dgm:pt modelId="{695B7D11-2F25-45E8-8A3C-6CB3A109F517}">
      <dgm:prSet custT="1"/>
      <dgm:spPr/>
      <dgm:t>
        <a:bodyPr/>
        <a:lstStyle/>
        <a:p>
          <a:r>
            <a:rPr lang="ru-RU" sz="1400" dirty="0" smtClean="0"/>
            <a:t>Благоустройство </a:t>
          </a:r>
          <a:r>
            <a:rPr lang="ru-RU" sz="1400" b="1" dirty="0" smtClean="0">
              <a:solidFill>
                <a:srgbClr val="FF0000"/>
              </a:solidFill>
            </a:rPr>
            <a:t>43 дворовых территорий</a:t>
          </a:r>
          <a:r>
            <a:rPr lang="ru-RU" sz="1400" dirty="0" smtClean="0"/>
            <a:t> – </a:t>
          </a:r>
          <a:r>
            <a:rPr lang="ru-RU" sz="1400" b="1" dirty="0" smtClean="0"/>
            <a:t>172,7 млн. рублей</a:t>
          </a:r>
          <a:endParaRPr lang="ru-RU" sz="1400" b="1" dirty="0"/>
        </a:p>
      </dgm:t>
    </dgm:pt>
    <dgm:pt modelId="{381D987D-7E30-4B7D-8D94-EAE3A6B237B6}" type="parTrans" cxnId="{CFB84C39-26C0-436B-840A-09069F7234EB}">
      <dgm:prSet/>
      <dgm:spPr/>
      <dgm:t>
        <a:bodyPr/>
        <a:lstStyle/>
        <a:p>
          <a:endParaRPr lang="ru-RU"/>
        </a:p>
      </dgm:t>
    </dgm:pt>
    <dgm:pt modelId="{586DB129-7D21-4727-A265-6F081BAA5270}" type="sibTrans" cxnId="{CFB84C39-26C0-436B-840A-09069F7234EB}">
      <dgm:prSet/>
      <dgm:spPr/>
      <dgm:t>
        <a:bodyPr/>
        <a:lstStyle/>
        <a:p>
          <a:endParaRPr lang="ru-RU"/>
        </a:p>
      </dgm:t>
    </dgm:pt>
    <dgm:pt modelId="{18166C0E-3525-4880-B8B9-6D6D9D2AE36A}">
      <dgm:prSet phldrT="[Текст]" custT="1"/>
      <dgm:spPr/>
      <dgm:t>
        <a:bodyPr/>
        <a:lstStyle/>
        <a:p>
          <a:r>
            <a:rPr lang="ru-RU" sz="1400" dirty="0" smtClean="0"/>
            <a:t>Переселение граждан из аварийного жилищного фонда – </a:t>
          </a:r>
          <a:r>
            <a:rPr lang="ru-RU" sz="1400" b="1" dirty="0" smtClean="0"/>
            <a:t>103,9 млн. рублей</a:t>
          </a:r>
          <a:endParaRPr lang="ru-RU" sz="1400" dirty="0"/>
        </a:p>
      </dgm:t>
    </dgm:pt>
    <dgm:pt modelId="{B0C0E289-0003-40F2-BECD-C972346FD0DE}" type="parTrans" cxnId="{8C801531-57C7-4129-A633-2D61C276985F}">
      <dgm:prSet/>
      <dgm:spPr/>
      <dgm:t>
        <a:bodyPr/>
        <a:lstStyle/>
        <a:p>
          <a:endParaRPr lang="ru-RU"/>
        </a:p>
      </dgm:t>
    </dgm:pt>
    <dgm:pt modelId="{6DA427B7-3BAC-47A9-8141-0DF218E793BB}" type="sibTrans" cxnId="{8C801531-57C7-4129-A633-2D61C276985F}">
      <dgm:prSet/>
      <dgm:spPr/>
      <dgm:t>
        <a:bodyPr/>
        <a:lstStyle/>
        <a:p>
          <a:endParaRPr lang="ru-RU"/>
        </a:p>
      </dgm:t>
    </dgm:pt>
    <dgm:pt modelId="{7C159498-BD3C-46FE-A2F4-840F831CC52F}">
      <dgm:prSet phldrT="[Текст]" custT="1"/>
      <dgm:spPr/>
      <dgm:t>
        <a:bodyPr/>
        <a:lstStyle/>
        <a:p>
          <a:r>
            <a:rPr lang="ru-RU" sz="1300" dirty="0" smtClean="0"/>
            <a:t>Устройство интеллектуальной транспортной системы городской агломерации г. Вологда – </a:t>
          </a:r>
          <a:r>
            <a:rPr lang="ru-RU" sz="1300" b="1" dirty="0" smtClean="0"/>
            <a:t>60,4 млн. рублей</a:t>
          </a:r>
          <a:endParaRPr lang="ru-RU" sz="1300" dirty="0"/>
        </a:p>
      </dgm:t>
    </dgm:pt>
    <dgm:pt modelId="{72CDE3F1-0838-4FA1-A67D-CDE157C69D3B}" type="parTrans" cxnId="{F063A50D-0D73-40CE-B876-D2A47DCDD289}">
      <dgm:prSet/>
      <dgm:spPr/>
      <dgm:t>
        <a:bodyPr/>
        <a:lstStyle/>
        <a:p>
          <a:endParaRPr lang="ru-RU"/>
        </a:p>
      </dgm:t>
    </dgm:pt>
    <dgm:pt modelId="{2AA7BFCE-CC90-4079-82BC-CC85F9AD6319}" type="sibTrans" cxnId="{F063A50D-0D73-40CE-B876-D2A47DCDD289}">
      <dgm:prSet/>
      <dgm:spPr/>
      <dgm:t>
        <a:bodyPr/>
        <a:lstStyle/>
        <a:p>
          <a:endParaRPr lang="ru-RU"/>
        </a:p>
      </dgm:t>
    </dgm:pt>
    <dgm:pt modelId="{C46565AE-81A8-4E93-A729-F6C122D87B93}">
      <dgm:prSet custT="1"/>
      <dgm:spPr/>
      <dgm:t>
        <a:bodyPr/>
        <a:lstStyle/>
        <a:p>
          <a:r>
            <a:rPr lang="ru-RU" sz="1400" b="0" dirty="0" smtClean="0"/>
            <a:t>Благоустройство </a:t>
          </a:r>
          <a:r>
            <a:rPr lang="ru-RU" sz="1400" b="1" dirty="0" smtClean="0">
              <a:solidFill>
                <a:srgbClr val="FF0000"/>
              </a:solidFill>
            </a:rPr>
            <a:t>2 общественных территорий</a:t>
          </a:r>
          <a:r>
            <a:rPr lang="ru-RU" sz="1400" b="0" dirty="0" smtClean="0"/>
            <a:t> – </a:t>
          </a:r>
          <a:r>
            <a:rPr lang="ru-RU" sz="1400" b="1" dirty="0" smtClean="0"/>
            <a:t>71,4 млн. рублей </a:t>
          </a:r>
          <a:endParaRPr lang="ru-RU" sz="1400" b="1" dirty="0"/>
        </a:p>
      </dgm:t>
    </dgm:pt>
    <dgm:pt modelId="{8C274AA6-FC54-4787-858C-8B0C2CEE90BE}" type="parTrans" cxnId="{1436F0E7-81C1-4D8A-8D98-F05257B0C20B}">
      <dgm:prSet/>
      <dgm:spPr/>
      <dgm:t>
        <a:bodyPr/>
        <a:lstStyle/>
        <a:p>
          <a:endParaRPr lang="ru-RU"/>
        </a:p>
      </dgm:t>
    </dgm:pt>
    <dgm:pt modelId="{675379D1-41E2-49DB-9DE4-2362733291B3}" type="sibTrans" cxnId="{1436F0E7-81C1-4D8A-8D98-F05257B0C20B}">
      <dgm:prSet/>
      <dgm:spPr/>
      <dgm:t>
        <a:bodyPr/>
        <a:lstStyle/>
        <a:p>
          <a:endParaRPr lang="ru-RU"/>
        </a:p>
      </dgm:t>
    </dgm:pt>
    <dgm:pt modelId="{4CA47016-E2C4-4E18-A542-7D154AF29383}">
      <dgm:prSet custT="1"/>
      <dgm:spPr/>
      <dgm:t>
        <a:bodyPr/>
        <a:lstStyle/>
        <a:p>
          <a:r>
            <a:rPr lang="ru-RU" sz="1400" b="1" dirty="0" smtClean="0"/>
            <a:t>Расселено </a:t>
          </a:r>
          <a:r>
            <a:rPr lang="ru-RU" sz="1400" b="1" dirty="0" smtClean="0">
              <a:solidFill>
                <a:srgbClr val="FF0000"/>
              </a:solidFill>
            </a:rPr>
            <a:t>1,1 тыс. кв. м. – 82 чел. </a:t>
          </a:r>
          <a:endParaRPr lang="ru-RU" sz="1400" b="1" dirty="0">
            <a:solidFill>
              <a:srgbClr val="FF0000"/>
            </a:solidFill>
          </a:endParaRPr>
        </a:p>
      </dgm:t>
    </dgm:pt>
    <dgm:pt modelId="{B4DBB1FB-E2D9-459F-885C-A0F53B6B36E0}" type="parTrans" cxnId="{FC3F7183-80DD-4A44-B4CF-88F504A70F67}">
      <dgm:prSet/>
      <dgm:spPr/>
      <dgm:t>
        <a:bodyPr/>
        <a:lstStyle/>
        <a:p>
          <a:endParaRPr lang="ru-RU"/>
        </a:p>
      </dgm:t>
    </dgm:pt>
    <dgm:pt modelId="{E8A02F28-49C0-427E-93BE-4A23AF6561BD}" type="sibTrans" cxnId="{FC3F7183-80DD-4A44-B4CF-88F504A70F67}">
      <dgm:prSet/>
      <dgm:spPr/>
      <dgm:t>
        <a:bodyPr/>
        <a:lstStyle/>
        <a:p>
          <a:endParaRPr lang="ru-RU"/>
        </a:p>
      </dgm:t>
    </dgm:pt>
    <dgm:pt modelId="{BBB2DCC9-1B05-4C7C-90C1-5B5ABFAC369A}">
      <dgm:prSet phldrT="[Текст]" custT="1"/>
      <dgm:spPr/>
      <dgm:t>
        <a:bodyPr/>
        <a:lstStyle/>
        <a:p>
          <a:r>
            <a:rPr lang="ru-RU" sz="1300" dirty="0" smtClean="0"/>
            <a:t>Приведение в нормативное транспортно-эксплуатационное состояние дорожной сети городских агломераций – </a:t>
          </a:r>
          <a:r>
            <a:rPr lang="ru-RU" sz="1300" b="1" dirty="0" smtClean="0"/>
            <a:t>307,1 млн. рублей</a:t>
          </a:r>
          <a:endParaRPr lang="ru-RU" sz="1300" dirty="0"/>
        </a:p>
      </dgm:t>
    </dgm:pt>
    <dgm:pt modelId="{E9B8ADE5-E0BF-4586-9EA7-829E81EC6A3C}" type="parTrans" cxnId="{8C77CC3B-0721-403F-914E-44D95D314E7E}">
      <dgm:prSet/>
      <dgm:spPr/>
      <dgm:t>
        <a:bodyPr/>
        <a:lstStyle/>
        <a:p>
          <a:endParaRPr lang="ru-RU"/>
        </a:p>
      </dgm:t>
    </dgm:pt>
    <dgm:pt modelId="{1D94EB9F-462E-4231-84EF-D61B64200A93}" type="sibTrans" cxnId="{8C77CC3B-0721-403F-914E-44D95D314E7E}">
      <dgm:prSet/>
      <dgm:spPr/>
      <dgm:t>
        <a:bodyPr/>
        <a:lstStyle/>
        <a:p>
          <a:endParaRPr lang="ru-RU"/>
        </a:p>
      </dgm:t>
    </dgm:pt>
    <dgm:pt modelId="{A547F14E-AA4E-4B2C-99FC-9FBD06E0778F}">
      <dgm:prSet custT="1"/>
      <dgm:spPr/>
      <dgm:t>
        <a:bodyPr/>
        <a:lstStyle/>
        <a:p>
          <a:r>
            <a:rPr lang="ru-RU" sz="1400" b="1" dirty="0" smtClean="0">
              <a:solidFill>
                <a:srgbClr val="FF0000"/>
              </a:solidFill>
            </a:rPr>
            <a:t>Строительство многоквартирного дома по ул. Архангельской</a:t>
          </a:r>
          <a:endParaRPr lang="ru-RU" sz="1400" b="1" dirty="0">
            <a:solidFill>
              <a:srgbClr val="FF0000"/>
            </a:solidFill>
          </a:endParaRPr>
        </a:p>
      </dgm:t>
    </dgm:pt>
    <dgm:pt modelId="{456A042D-BFEA-4AF1-A3A2-EAB332C8B3D8}" type="parTrans" cxnId="{DBBCCA5D-C019-4FBD-BF14-C2C4C1910CE2}">
      <dgm:prSet/>
      <dgm:spPr/>
      <dgm:t>
        <a:bodyPr/>
        <a:lstStyle/>
        <a:p>
          <a:endParaRPr lang="ru-RU"/>
        </a:p>
      </dgm:t>
    </dgm:pt>
    <dgm:pt modelId="{09666997-10C0-4769-A9CC-076032960E48}" type="sibTrans" cxnId="{DBBCCA5D-C019-4FBD-BF14-C2C4C1910CE2}">
      <dgm:prSet/>
      <dgm:spPr/>
      <dgm:t>
        <a:bodyPr/>
        <a:lstStyle/>
        <a:p>
          <a:endParaRPr lang="ru-RU"/>
        </a:p>
      </dgm:t>
    </dgm:pt>
    <dgm:pt modelId="{E99419FC-404A-4A36-A417-F092E5C1AFDB}">
      <dgm:prSet custT="1"/>
      <dgm:spPr/>
      <dgm:t>
        <a:bodyPr/>
        <a:lstStyle/>
        <a:p>
          <a:r>
            <a:rPr lang="ru-RU" sz="1400" b="1" dirty="0" err="1" smtClean="0">
              <a:solidFill>
                <a:srgbClr val="FF0000"/>
              </a:solidFill>
            </a:rPr>
            <a:t>Цифровизация</a:t>
          </a:r>
          <a:r>
            <a:rPr lang="ru-RU" sz="1400" b="1" dirty="0" smtClean="0"/>
            <a:t> городского хозяйства – </a:t>
          </a:r>
          <a:r>
            <a:rPr lang="ru-RU" sz="1400" b="1" dirty="0" smtClean="0">
              <a:solidFill>
                <a:schemeClr val="tx1"/>
              </a:solidFill>
            </a:rPr>
            <a:t>5,6 млн. рублей</a:t>
          </a:r>
          <a:endParaRPr lang="ru-RU" sz="1400" b="1" dirty="0">
            <a:solidFill>
              <a:schemeClr val="tx1"/>
            </a:solidFill>
          </a:endParaRPr>
        </a:p>
      </dgm:t>
    </dgm:pt>
    <dgm:pt modelId="{82AFE863-E072-47E9-A331-C4684B4148C1}" type="parTrans" cxnId="{315F8199-AB5A-465E-B3B4-2AFCACFF1678}">
      <dgm:prSet/>
      <dgm:spPr/>
      <dgm:t>
        <a:bodyPr/>
        <a:lstStyle/>
        <a:p>
          <a:endParaRPr lang="ru-RU"/>
        </a:p>
      </dgm:t>
    </dgm:pt>
    <dgm:pt modelId="{E663D3F7-519B-420D-A63E-AB5D663A2F54}" type="sibTrans" cxnId="{315F8199-AB5A-465E-B3B4-2AFCACFF1678}">
      <dgm:prSet/>
      <dgm:spPr/>
      <dgm:t>
        <a:bodyPr/>
        <a:lstStyle/>
        <a:p>
          <a:endParaRPr lang="ru-RU"/>
        </a:p>
      </dgm:t>
    </dgm:pt>
    <dgm:pt modelId="{4AE107A5-A040-4F99-965C-5216978B2919}" type="pres">
      <dgm:prSet presAssocID="{1AADBF48-9983-40C6-90A1-69058209EF4F}" presName="diagram" presStyleCnt="0">
        <dgm:presLayoutVars>
          <dgm:dir/>
          <dgm:animLvl val="lvl"/>
          <dgm:resizeHandles val="exact"/>
        </dgm:presLayoutVars>
      </dgm:prSet>
      <dgm:spPr/>
    </dgm:pt>
    <dgm:pt modelId="{DC02352D-8E25-4EE2-9E45-653EE20BF4C8}" type="pres">
      <dgm:prSet presAssocID="{E0FE19EA-D315-4BBC-8CC8-9999196D6DB1}" presName="compNode" presStyleCnt="0"/>
      <dgm:spPr/>
    </dgm:pt>
    <dgm:pt modelId="{DA922819-E936-4655-B987-FA41367EC42D}" type="pres">
      <dgm:prSet presAssocID="{E0FE19EA-D315-4BBC-8CC8-9999196D6DB1}" presName="childRec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D19BBD-9653-4B11-B8B7-B2AD2310CFFA}" type="pres">
      <dgm:prSet presAssocID="{E0FE19EA-D315-4BBC-8CC8-9999196D6DB1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C71DD3-00E2-4AE5-961D-BC9E0DF15265}" type="pres">
      <dgm:prSet presAssocID="{E0FE19EA-D315-4BBC-8CC8-9999196D6DB1}" presName="parentRect" presStyleLbl="alignNode1" presStyleIdx="0" presStyleCnt="3"/>
      <dgm:spPr/>
      <dgm:t>
        <a:bodyPr/>
        <a:lstStyle/>
        <a:p>
          <a:endParaRPr lang="ru-RU"/>
        </a:p>
      </dgm:t>
    </dgm:pt>
    <dgm:pt modelId="{0FA5A098-4BF5-47CC-95CA-26903E25AA32}" type="pres">
      <dgm:prSet presAssocID="{E0FE19EA-D315-4BBC-8CC8-9999196D6DB1}" presName="adorn" presStyleLbl="fgAccFollowNod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575C58B4-FD7E-44BD-A6B5-C4D027BBFA58}" type="pres">
      <dgm:prSet presAssocID="{B94490C7-9115-4E1C-A853-2217745FC0B8}" presName="sibTrans" presStyleLbl="sibTrans2D1" presStyleIdx="0" presStyleCnt="0"/>
      <dgm:spPr/>
      <dgm:t>
        <a:bodyPr/>
        <a:lstStyle/>
        <a:p>
          <a:endParaRPr lang="ru-RU"/>
        </a:p>
      </dgm:t>
    </dgm:pt>
    <dgm:pt modelId="{93F62FBC-EF90-4FB4-A6A2-1CA8C702CDA2}" type="pres">
      <dgm:prSet presAssocID="{95D0C387-F7D6-42F7-914F-8EE99AC6714F}" presName="compNode" presStyleCnt="0"/>
      <dgm:spPr/>
    </dgm:pt>
    <dgm:pt modelId="{330FC679-63E2-4D1B-83F1-B3B84033EBE2}" type="pres">
      <dgm:prSet presAssocID="{95D0C387-F7D6-42F7-914F-8EE99AC6714F}" presName="childRec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F2EDB1-3B90-4D83-82DB-69DA9DC15179}" type="pres">
      <dgm:prSet presAssocID="{95D0C387-F7D6-42F7-914F-8EE99AC6714F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CFDE75-5278-4FC3-8C36-7D9BFEF8E62A}" type="pres">
      <dgm:prSet presAssocID="{95D0C387-F7D6-42F7-914F-8EE99AC6714F}" presName="parentRect" presStyleLbl="alignNode1" presStyleIdx="1" presStyleCnt="3"/>
      <dgm:spPr/>
      <dgm:t>
        <a:bodyPr/>
        <a:lstStyle/>
        <a:p>
          <a:endParaRPr lang="ru-RU"/>
        </a:p>
      </dgm:t>
    </dgm:pt>
    <dgm:pt modelId="{4B7DE4E4-3DE6-431F-AED4-757979299553}" type="pres">
      <dgm:prSet presAssocID="{95D0C387-F7D6-42F7-914F-8EE99AC6714F}" presName="adorn" presStyleLbl="fgAccFollowNode1" presStyleIdx="1" presStyleCnt="3" custLinFactNeighborX="-2450" custLinFactNeighborY="3448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0" r="-50000"/>
          </a:stretch>
        </a:blipFill>
      </dgm:spPr>
    </dgm:pt>
    <dgm:pt modelId="{2642B3A7-8B21-43E3-9DB6-4E1F5439F3DD}" type="pres">
      <dgm:prSet presAssocID="{A94935BE-81E5-4291-8CD7-3CF8BBA219F6}" presName="sibTrans" presStyleLbl="sibTrans2D1" presStyleIdx="0" presStyleCnt="0"/>
      <dgm:spPr/>
      <dgm:t>
        <a:bodyPr/>
        <a:lstStyle/>
        <a:p>
          <a:endParaRPr lang="ru-RU"/>
        </a:p>
      </dgm:t>
    </dgm:pt>
    <dgm:pt modelId="{0D9A563A-8F7E-4F6F-8500-305E2579B507}" type="pres">
      <dgm:prSet presAssocID="{AA460CB8-94F5-46E3-8F6D-42BA186D4D54}" presName="compNode" presStyleCnt="0"/>
      <dgm:spPr/>
    </dgm:pt>
    <dgm:pt modelId="{55D96F06-A89A-468D-B700-7DCE1AE6C8F1}" type="pres">
      <dgm:prSet presAssocID="{AA460CB8-94F5-46E3-8F6D-42BA186D4D54}" presName="childRect" presStyleLbl="bgAcc1" presStyleIdx="2" presStyleCnt="3" custScaleX="1085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1B6C55-4C7A-4E79-81B6-824AE32E981E}" type="pres">
      <dgm:prSet presAssocID="{AA460CB8-94F5-46E3-8F6D-42BA186D4D54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04509B-3735-4D83-B46B-343A5BA1FF4A}" type="pres">
      <dgm:prSet presAssocID="{AA460CB8-94F5-46E3-8F6D-42BA186D4D54}" presName="parentRect" presStyleLbl="alignNode1" presStyleIdx="2" presStyleCnt="3" custScaleX="108064"/>
      <dgm:spPr/>
      <dgm:t>
        <a:bodyPr/>
        <a:lstStyle/>
        <a:p>
          <a:endParaRPr lang="ru-RU"/>
        </a:p>
      </dgm:t>
    </dgm:pt>
    <dgm:pt modelId="{79987123-9F35-4909-B4E3-46AD068FA01D}" type="pres">
      <dgm:prSet presAssocID="{AA460CB8-94F5-46E3-8F6D-42BA186D4D54}" presName="adorn" presStyleLbl="fgAccFollowNod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</dgm:ptLst>
  <dgm:cxnLst>
    <dgm:cxn modelId="{59640A01-F325-42FF-92A6-DA496243696F}" srcId="{1AADBF48-9983-40C6-90A1-69058209EF4F}" destId="{AA460CB8-94F5-46E3-8F6D-42BA186D4D54}" srcOrd="2" destOrd="0" parTransId="{984F3B34-9C9B-484C-8A42-9667D0BCAB45}" sibTransId="{BFCFF4AB-AE9F-4A93-A0C6-FB6B613C8440}"/>
    <dgm:cxn modelId="{E0133DA4-F393-43FB-926B-CE02E57881B9}" type="presOf" srcId="{95D0C387-F7D6-42F7-914F-8EE99AC6714F}" destId="{34F2EDB1-3B90-4D83-82DB-69DA9DC15179}" srcOrd="0" destOrd="0" presId="urn:microsoft.com/office/officeart/2005/8/layout/bList2"/>
    <dgm:cxn modelId="{D86FA2C8-2626-404A-9B56-D2941201E658}" type="presOf" srcId="{B94490C7-9115-4E1C-A853-2217745FC0B8}" destId="{575C58B4-FD7E-44BD-A6B5-C4D027BBFA58}" srcOrd="0" destOrd="0" presId="urn:microsoft.com/office/officeart/2005/8/layout/bList2"/>
    <dgm:cxn modelId="{AA0499AA-EB7F-4453-A796-33B4A80C62E3}" type="presOf" srcId="{695B7D11-2F25-45E8-8A3C-6CB3A109F517}" destId="{DA922819-E936-4655-B987-FA41367EC42D}" srcOrd="0" destOrd="0" presId="urn:microsoft.com/office/officeart/2005/8/layout/bList2"/>
    <dgm:cxn modelId="{8C801531-57C7-4129-A633-2D61C276985F}" srcId="{95D0C387-F7D6-42F7-914F-8EE99AC6714F}" destId="{18166C0E-3525-4880-B8B9-6D6D9D2AE36A}" srcOrd="0" destOrd="0" parTransId="{B0C0E289-0003-40F2-BECD-C972346FD0DE}" sibTransId="{6DA427B7-3BAC-47A9-8141-0DF218E793BB}"/>
    <dgm:cxn modelId="{39993F48-1822-4B17-ADB8-7648EE3FE338}" type="presOf" srcId="{E99419FC-404A-4A36-A417-F092E5C1AFDB}" destId="{DA922819-E936-4655-B987-FA41367EC42D}" srcOrd="0" destOrd="2" presId="urn:microsoft.com/office/officeart/2005/8/layout/bList2"/>
    <dgm:cxn modelId="{1436F0E7-81C1-4D8A-8D98-F05257B0C20B}" srcId="{E0FE19EA-D315-4BBC-8CC8-9999196D6DB1}" destId="{C46565AE-81A8-4E93-A729-F6C122D87B93}" srcOrd="1" destOrd="0" parTransId="{8C274AA6-FC54-4787-858C-8B0C2CEE90BE}" sibTransId="{675379D1-41E2-49DB-9DE4-2362733291B3}"/>
    <dgm:cxn modelId="{315F8199-AB5A-465E-B3B4-2AFCACFF1678}" srcId="{E0FE19EA-D315-4BBC-8CC8-9999196D6DB1}" destId="{E99419FC-404A-4A36-A417-F092E5C1AFDB}" srcOrd="2" destOrd="0" parTransId="{82AFE863-E072-47E9-A331-C4684B4148C1}" sibTransId="{E663D3F7-519B-420D-A63E-AB5D663A2F54}"/>
    <dgm:cxn modelId="{F063A50D-0D73-40CE-B876-D2A47DCDD289}" srcId="{AA460CB8-94F5-46E3-8F6D-42BA186D4D54}" destId="{7C159498-BD3C-46FE-A2F4-840F831CC52F}" srcOrd="0" destOrd="0" parTransId="{72CDE3F1-0838-4FA1-A67D-CDE157C69D3B}" sibTransId="{2AA7BFCE-CC90-4079-82BC-CC85F9AD6319}"/>
    <dgm:cxn modelId="{EDD1D545-9C8E-4BE3-99C4-173E8F0404F5}" srcId="{1AADBF48-9983-40C6-90A1-69058209EF4F}" destId="{95D0C387-F7D6-42F7-914F-8EE99AC6714F}" srcOrd="1" destOrd="0" parTransId="{FEC7587D-1097-4346-B43A-769795FB073A}" sibTransId="{A94935BE-81E5-4291-8CD7-3CF8BBA219F6}"/>
    <dgm:cxn modelId="{144AAC39-FE62-488C-8789-E7E194A367E5}" type="presOf" srcId="{1AADBF48-9983-40C6-90A1-69058209EF4F}" destId="{4AE107A5-A040-4F99-965C-5216978B2919}" srcOrd="0" destOrd="0" presId="urn:microsoft.com/office/officeart/2005/8/layout/bList2"/>
    <dgm:cxn modelId="{DBBCCA5D-C019-4FBD-BF14-C2C4C1910CE2}" srcId="{95D0C387-F7D6-42F7-914F-8EE99AC6714F}" destId="{A547F14E-AA4E-4B2C-99FC-9FBD06E0778F}" srcOrd="2" destOrd="0" parTransId="{456A042D-BFEA-4AF1-A3A2-EAB332C8B3D8}" sibTransId="{09666997-10C0-4769-A9CC-076032960E48}"/>
    <dgm:cxn modelId="{C778124E-1BC6-4BCC-A346-5B97B44A0522}" type="presOf" srcId="{BBB2DCC9-1B05-4C7C-90C1-5B5ABFAC369A}" destId="{55D96F06-A89A-468D-B700-7DCE1AE6C8F1}" srcOrd="0" destOrd="1" presId="urn:microsoft.com/office/officeart/2005/8/layout/bList2"/>
    <dgm:cxn modelId="{09640503-19E7-4A22-A44E-6F60CF2F8DAB}" type="presOf" srcId="{18166C0E-3525-4880-B8B9-6D6D9D2AE36A}" destId="{330FC679-63E2-4D1B-83F1-B3B84033EBE2}" srcOrd="0" destOrd="0" presId="urn:microsoft.com/office/officeart/2005/8/layout/bList2"/>
    <dgm:cxn modelId="{CFB84C39-26C0-436B-840A-09069F7234EB}" srcId="{E0FE19EA-D315-4BBC-8CC8-9999196D6DB1}" destId="{695B7D11-2F25-45E8-8A3C-6CB3A109F517}" srcOrd="0" destOrd="0" parTransId="{381D987D-7E30-4B7D-8D94-EAE3A6B237B6}" sibTransId="{586DB129-7D21-4727-A265-6F081BAA5270}"/>
    <dgm:cxn modelId="{F74A97EF-CCE2-4B07-ADF9-F4A1EDA98A22}" type="presOf" srcId="{A94935BE-81E5-4291-8CD7-3CF8BBA219F6}" destId="{2642B3A7-8B21-43E3-9DB6-4E1F5439F3DD}" srcOrd="0" destOrd="0" presId="urn:microsoft.com/office/officeart/2005/8/layout/bList2"/>
    <dgm:cxn modelId="{8C77CC3B-0721-403F-914E-44D95D314E7E}" srcId="{AA460CB8-94F5-46E3-8F6D-42BA186D4D54}" destId="{BBB2DCC9-1B05-4C7C-90C1-5B5ABFAC369A}" srcOrd="1" destOrd="0" parTransId="{E9B8ADE5-E0BF-4586-9EA7-829E81EC6A3C}" sibTransId="{1D94EB9F-462E-4231-84EF-D61B64200A93}"/>
    <dgm:cxn modelId="{D1F26FFF-A288-445D-9745-15D809084304}" type="presOf" srcId="{E0FE19EA-D315-4BBC-8CC8-9999196D6DB1}" destId="{20C71DD3-00E2-4AE5-961D-BC9E0DF15265}" srcOrd="1" destOrd="0" presId="urn:microsoft.com/office/officeart/2005/8/layout/bList2"/>
    <dgm:cxn modelId="{A5229D22-63E7-4806-8ABA-FEF1CA6FC0A0}" type="presOf" srcId="{C46565AE-81A8-4E93-A729-F6C122D87B93}" destId="{DA922819-E936-4655-B987-FA41367EC42D}" srcOrd="0" destOrd="1" presId="urn:microsoft.com/office/officeart/2005/8/layout/bList2"/>
    <dgm:cxn modelId="{FC3F7183-80DD-4A44-B4CF-88F504A70F67}" srcId="{95D0C387-F7D6-42F7-914F-8EE99AC6714F}" destId="{4CA47016-E2C4-4E18-A542-7D154AF29383}" srcOrd="1" destOrd="0" parTransId="{B4DBB1FB-E2D9-459F-885C-A0F53B6B36E0}" sibTransId="{E8A02F28-49C0-427E-93BE-4A23AF6561BD}"/>
    <dgm:cxn modelId="{919406F8-2569-49A4-B6B3-80313E1C1A3B}" type="presOf" srcId="{A547F14E-AA4E-4B2C-99FC-9FBD06E0778F}" destId="{330FC679-63E2-4D1B-83F1-B3B84033EBE2}" srcOrd="0" destOrd="2" presId="urn:microsoft.com/office/officeart/2005/8/layout/bList2"/>
    <dgm:cxn modelId="{4C5639B8-0DFD-4600-8C52-16D2589631A2}" type="presOf" srcId="{4CA47016-E2C4-4E18-A542-7D154AF29383}" destId="{330FC679-63E2-4D1B-83F1-B3B84033EBE2}" srcOrd="0" destOrd="1" presId="urn:microsoft.com/office/officeart/2005/8/layout/bList2"/>
    <dgm:cxn modelId="{73AAE1F8-1A3C-496E-BB36-10125F70DF7C}" type="presOf" srcId="{AA460CB8-94F5-46E3-8F6D-42BA186D4D54}" destId="{F804509B-3735-4D83-B46B-343A5BA1FF4A}" srcOrd="1" destOrd="0" presId="urn:microsoft.com/office/officeart/2005/8/layout/bList2"/>
    <dgm:cxn modelId="{43DCC0FF-A8D1-4224-9411-5CE2BF9300F8}" srcId="{1AADBF48-9983-40C6-90A1-69058209EF4F}" destId="{E0FE19EA-D315-4BBC-8CC8-9999196D6DB1}" srcOrd="0" destOrd="0" parTransId="{04731677-1254-40CD-A177-B6759F905CFF}" sibTransId="{B94490C7-9115-4E1C-A853-2217745FC0B8}"/>
    <dgm:cxn modelId="{B4E07FB1-9909-4DAF-9427-3473ACE201E8}" type="presOf" srcId="{95D0C387-F7D6-42F7-914F-8EE99AC6714F}" destId="{3ACFDE75-5278-4FC3-8C36-7D9BFEF8E62A}" srcOrd="1" destOrd="0" presId="urn:microsoft.com/office/officeart/2005/8/layout/bList2"/>
    <dgm:cxn modelId="{B8CF3F32-49DE-426E-A76A-D3D2930010D9}" type="presOf" srcId="{E0FE19EA-D315-4BBC-8CC8-9999196D6DB1}" destId="{BED19BBD-9653-4B11-B8B7-B2AD2310CFFA}" srcOrd="0" destOrd="0" presId="urn:microsoft.com/office/officeart/2005/8/layout/bList2"/>
    <dgm:cxn modelId="{39210D97-7B65-4122-A5C5-D346C242937F}" type="presOf" srcId="{7C159498-BD3C-46FE-A2F4-840F831CC52F}" destId="{55D96F06-A89A-468D-B700-7DCE1AE6C8F1}" srcOrd="0" destOrd="0" presId="urn:microsoft.com/office/officeart/2005/8/layout/bList2"/>
    <dgm:cxn modelId="{B78F7BD2-9DDA-4B8F-A953-9ACAF34A92FC}" type="presOf" srcId="{AA460CB8-94F5-46E3-8F6D-42BA186D4D54}" destId="{621B6C55-4C7A-4E79-81B6-824AE32E981E}" srcOrd="0" destOrd="0" presId="urn:microsoft.com/office/officeart/2005/8/layout/bList2"/>
    <dgm:cxn modelId="{A1BC28C6-B1CD-47EB-BBFD-76568B40B6A4}" type="presParOf" srcId="{4AE107A5-A040-4F99-965C-5216978B2919}" destId="{DC02352D-8E25-4EE2-9E45-653EE20BF4C8}" srcOrd="0" destOrd="0" presId="urn:microsoft.com/office/officeart/2005/8/layout/bList2"/>
    <dgm:cxn modelId="{F8717483-AA87-403A-8A39-B91EDDAF5697}" type="presParOf" srcId="{DC02352D-8E25-4EE2-9E45-653EE20BF4C8}" destId="{DA922819-E936-4655-B987-FA41367EC42D}" srcOrd="0" destOrd="0" presId="urn:microsoft.com/office/officeart/2005/8/layout/bList2"/>
    <dgm:cxn modelId="{47D1E1EC-D420-4155-9943-C34A3CC1F7CD}" type="presParOf" srcId="{DC02352D-8E25-4EE2-9E45-653EE20BF4C8}" destId="{BED19BBD-9653-4B11-B8B7-B2AD2310CFFA}" srcOrd="1" destOrd="0" presId="urn:microsoft.com/office/officeart/2005/8/layout/bList2"/>
    <dgm:cxn modelId="{08B296A9-E437-4EF7-AA5C-DBA46283FAC4}" type="presParOf" srcId="{DC02352D-8E25-4EE2-9E45-653EE20BF4C8}" destId="{20C71DD3-00E2-4AE5-961D-BC9E0DF15265}" srcOrd="2" destOrd="0" presId="urn:microsoft.com/office/officeart/2005/8/layout/bList2"/>
    <dgm:cxn modelId="{6BB27D98-7A94-46DD-8509-3C4DEE9BDF84}" type="presParOf" srcId="{DC02352D-8E25-4EE2-9E45-653EE20BF4C8}" destId="{0FA5A098-4BF5-47CC-95CA-26903E25AA32}" srcOrd="3" destOrd="0" presId="urn:microsoft.com/office/officeart/2005/8/layout/bList2"/>
    <dgm:cxn modelId="{D3275DAF-DEDD-407A-B4B0-7DC682D404C0}" type="presParOf" srcId="{4AE107A5-A040-4F99-965C-5216978B2919}" destId="{575C58B4-FD7E-44BD-A6B5-C4D027BBFA58}" srcOrd="1" destOrd="0" presId="urn:microsoft.com/office/officeart/2005/8/layout/bList2"/>
    <dgm:cxn modelId="{B9DA7727-6230-408D-A835-B6CAC6F36712}" type="presParOf" srcId="{4AE107A5-A040-4F99-965C-5216978B2919}" destId="{93F62FBC-EF90-4FB4-A6A2-1CA8C702CDA2}" srcOrd="2" destOrd="0" presId="urn:microsoft.com/office/officeart/2005/8/layout/bList2"/>
    <dgm:cxn modelId="{C7958C67-74CE-41E9-9089-BFB751DA50D8}" type="presParOf" srcId="{93F62FBC-EF90-4FB4-A6A2-1CA8C702CDA2}" destId="{330FC679-63E2-4D1B-83F1-B3B84033EBE2}" srcOrd="0" destOrd="0" presId="urn:microsoft.com/office/officeart/2005/8/layout/bList2"/>
    <dgm:cxn modelId="{2C503DB7-86D1-447B-82E8-6A460F2DCC06}" type="presParOf" srcId="{93F62FBC-EF90-4FB4-A6A2-1CA8C702CDA2}" destId="{34F2EDB1-3B90-4D83-82DB-69DA9DC15179}" srcOrd="1" destOrd="0" presId="urn:microsoft.com/office/officeart/2005/8/layout/bList2"/>
    <dgm:cxn modelId="{7A9DAD6A-F2D8-407E-A6F6-E13DCB221150}" type="presParOf" srcId="{93F62FBC-EF90-4FB4-A6A2-1CA8C702CDA2}" destId="{3ACFDE75-5278-4FC3-8C36-7D9BFEF8E62A}" srcOrd="2" destOrd="0" presId="urn:microsoft.com/office/officeart/2005/8/layout/bList2"/>
    <dgm:cxn modelId="{0CA7C889-B6E3-46B5-98CE-E692ADED575C}" type="presParOf" srcId="{93F62FBC-EF90-4FB4-A6A2-1CA8C702CDA2}" destId="{4B7DE4E4-3DE6-431F-AED4-757979299553}" srcOrd="3" destOrd="0" presId="urn:microsoft.com/office/officeart/2005/8/layout/bList2"/>
    <dgm:cxn modelId="{AE615B7B-08FE-4372-B0D0-FA15DFE04ABB}" type="presParOf" srcId="{4AE107A5-A040-4F99-965C-5216978B2919}" destId="{2642B3A7-8B21-43E3-9DB6-4E1F5439F3DD}" srcOrd="3" destOrd="0" presId="urn:microsoft.com/office/officeart/2005/8/layout/bList2"/>
    <dgm:cxn modelId="{272E5D37-026D-4A29-AD2B-669B7C11CE73}" type="presParOf" srcId="{4AE107A5-A040-4F99-965C-5216978B2919}" destId="{0D9A563A-8F7E-4F6F-8500-305E2579B507}" srcOrd="4" destOrd="0" presId="urn:microsoft.com/office/officeart/2005/8/layout/bList2"/>
    <dgm:cxn modelId="{FC9CD830-3807-4DDD-93AE-D8993FE84D94}" type="presParOf" srcId="{0D9A563A-8F7E-4F6F-8500-305E2579B507}" destId="{55D96F06-A89A-468D-B700-7DCE1AE6C8F1}" srcOrd="0" destOrd="0" presId="urn:microsoft.com/office/officeart/2005/8/layout/bList2"/>
    <dgm:cxn modelId="{4FAA03CA-5E38-40F5-9DDD-E9EBD921B1BC}" type="presParOf" srcId="{0D9A563A-8F7E-4F6F-8500-305E2579B507}" destId="{621B6C55-4C7A-4E79-81B6-824AE32E981E}" srcOrd="1" destOrd="0" presId="urn:microsoft.com/office/officeart/2005/8/layout/bList2"/>
    <dgm:cxn modelId="{93F14EEF-E1D0-45C8-8E57-765D8F8EA2CD}" type="presParOf" srcId="{0D9A563A-8F7E-4F6F-8500-305E2579B507}" destId="{F804509B-3735-4D83-B46B-343A5BA1FF4A}" srcOrd="2" destOrd="0" presId="urn:microsoft.com/office/officeart/2005/8/layout/bList2"/>
    <dgm:cxn modelId="{71D9E2E1-C875-4A23-B039-BA03B6C77E25}" type="presParOf" srcId="{0D9A563A-8F7E-4F6F-8500-305E2579B507}" destId="{79987123-9F35-4909-B4E3-46AD068FA01D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AADBF48-9983-40C6-90A1-69058209EF4F}" type="doc">
      <dgm:prSet loTypeId="urn:microsoft.com/office/officeart/2005/8/layout/bList2" loCatId="list" qsTypeId="urn:microsoft.com/office/officeart/2005/8/quickstyle/simple1" qsCatId="simple" csTypeId="urn:microsoft.com/office/officeart/2005/8/colors/accent1_2" csCatId="accent1" phldr="1"/>
      <dgm:spPr/>
    </dgm:pt>
    <dgm:pt modelId="{95D0C387-F7D6-42F7-914F-8EE99AC6714F}">
      <dgm:prSet phldrT="[Текст]" custT="1"/>
      <dgm:spPr/>
      <dgm:t>
        <a:bodyPr/>
        <a:lstStyle/>
        <a:p>
          <a:r>
            <a:rPr lang="ru-RU" sz="1500" b="1" dirty="0" smtClean="0"/>
            <a:t>РП «Чистая вода»</a:t>
          </a:r>
          <a:endParaRPr lang="ru-RU" sz="1500" b="1" dirty="0"/>
        </a:p>
      </dgm:t>
    </dgm:pt>
    <dgm:pt modelId="{FEC7587D-1097-4346-B43A-769795FB073A}" type="parTrans" cxnId="{EDD1D545-9C8E-4BE3-99C4-173E8F0404F5}">
      <dgm:prSet/>
      <dgm:spPr/>
      <dgm:t>
        <a:bodyPr/>
        <a:lstStyle/>
        <a:p>
          <a:endParaRPr lang="ru-RU"/>
        </a:p>
      </dgm:t>
    </dgm:pt>
    <dgm:pt modelId="{A94935BE-81E5-4291-8CD7-3CF8BBA219F6}" type="sibTrans" cxnId="{EDD1D545-9C8E-4BE3-99C4-173E8F0404F5}">
      <dgm:prSet/>
      <dgm:spPr/>
      <dgm:t>
        <a:bodyPr/>
        <a:lstStyle/>
        <a:p>
          <a:endParaRPr lang="ru-RU"/>
        </a:p>
      </dgm:t>
    </dgm:pt>
    <dgm:pt modelId="{AA460CB8-94F5-46E3-8F6D-42BA186D4D54}">
      <dgm:prSet phldrT="[Текст]" custT="1"/>
      <dgm:spPr/>
      <dgm:t>
        <a:bodyPr/>
        <a:lstStyle/>
        <a:p>
          <a:r>
            <a:rPr lang="ru-RU" sz="1300" b="1" dirty="0" smtClean="0"/>
            <a:t>РП «Комплексная система обращения с твердыми коммунальными отходами»</a:t>
          </a:r>
          <a:endParaRPr lang="ru-RU" sz="1300" dirty="0"/>
        </a:p>
      </dgm:t>
    </dgm:pt>
    <dgm:pt modelId="{984F3B34-9C9B-484C-8A42-9667D0BCAB45}" type="parTrans" cxnId="{59640A01-F325-42FF-92A6-DA496243696F}">
      <dgm:prSet/>
      <dgm:spPr/>
      <dgm:t>
        <a:bodyPr/>
        <a:lstStyle/>
        <a:p>
          <a:endParaRPr lang="ru-RU"/>
        </a:p>
      </dgm:t>
    </dgm:pt>
    <dgm:pt modelId="{BFCFF4AB-AE9F-4A93-A0C6-FB6B613C8440}" type="sibTrans" cxnId="{59640A01-F325-42FF-92A6-DA496243696F}">
      <dgm:prSet/>
      <dgm:spPr/>
      <dgm:t>
        <a:bodyPr/>
        <a:lstStyle/>
        <a:p>
          <a:endParaRPr lang="ru-RU"/>
        </a:p>
      </dgm:t>
    </dgm:pt>
    <dgm:pt modelId="{18166C0E-3525-4880-B8B9-6D6D9D2AE36A}">
      <dgm:prSet phldrT="[Текст]" custT="1"/>
      <dgm:spPr/>
      <dgm:t>
        <a:bodyPr/>
        <a:lstStyle/>
        <a:p>
          <a:r>
            <a:rPr lang="ru-RU" sz="1500" dirty="0" smtClean="0"/>
            <a:t>Предоставление субсидии МУП ЖКХ «</a:t>
          </a:r>
          <a:r>
            <a:rPr lang="ru-RU" sz="1500" dirty="0" err="1" smtClean="0"/>
            <a:t>Вологдагорводоканал</a:t>
          </a:r>
          <a:r>
            <a:rPr lang="ru-RU" sz="1500" dirty="0" smtClean="0"/>
            <a:t>» на </a:t>
          </a:r>
          <a:r>
            <a:rPr lang="ru-RU" sz="1500" b="1" dirty="0" smtClean="0">
              <a:solidFill>
                <a:srgbClr val="FF0000"/>
              </a:solidFill>
            </a:rPr>
            <a:t>реконструкцию системы водоснабжения </a:t>
          </a:r>
          <a:r>
            <a:rPr lang="ru-RU" sz="1500" dirty="0" smtClean="0"/>
            <a:t>Южных районов города Вологды –</a:t>
          </a:r>
          <a:r>
            <a:rPr lang="ru-RU" sz="1500" b="1" dirty="0" smtClean="0"/>
            <a:t> </a:t>
          </a:r>
          <a:r>
            <a:rPr lang="ru-RU" sz="1500" b="1" dirty="0" smtClean="0">
              <a:solidFill>
                <a:schemeClr val="tx1"/>
              </a:solidFill>
            </a:rPr>
            <a:t>217,2 млн. рублей </a:t>
          </a:r>
          <a:endParaRPr lang="ru-RU" sz="1500" dirty="0">
            <a:solidFill>
              <a:schemeClr val="tx1"/>
            </a:solidFill>
          </a:endParaRPr>
        </a:p>
      </dgm:t>
    </dgm:pt>
    <dgm:pt modelId="{B0C0E289-0003-40F2-BECD-C972346FD0DE}" type="parTrans" cxnId="{8C801531-57C7-4129-A633-2D61C276985F}">
      <dgm:prSet/>
      <dgm:spPr/>
      <dgm:t>
        <a:bodyPr/>
        <a:lstStyle/>
        <a:p>
          <a:endParaRPr lang="ru-RU"/>
        </a:p>
      </dgm:t>
    </dgm:pt>
    <dgm:pt modelId="{6DA427B7-3BAC-47A9-8141-0DF218E793BB}" type="sibTrans" cxnId="{8C801531-57C7-4129-A633-2D61C276985F}">
      <dgm:prSet/>
      <dgm:spPr/>
      <dgm:t>
        <a:bodyPr/>
        <a:lstStyle/>
        <a:p>
          <a:endParaRPr lang="ru-RU"/>
        </a:p>
      </dgm:t>
    </dgm:pt>
    <dgm:pt modelId="{7C159498-BD3C-46FE-A2F4-840F831CC52F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FF0000"/>
              </a:solidFill>
            </a:rPr>
            <a:t>Поставка контейнеров </a:t>
          </a:r>
          <a:r>
            <a:rPr lang="ru-RU" sz="1600" dirty="0" smtClean="0"/>
            <a:t>для твердых коммунальных отходов в количестве 1 079 штук – </a:t>
          </a:r>
          <a:r>
            <a:rPr lang="ru-RU" sz="1600" b="1" dirty="0" smtClean="0"/>
            <a:t>15,2 млн. рублей</a:t>
          </a:r>
          <a:endParaRPr lang="ru-RU" sz="1600" dirty="0"/>
        </a:p>
      </dgm:t>
    </dgm:pt>
    <dgm:pt modelId="{72CDE3F1-0838-4FA1-A67D-CDE157C69D3B}" type="parTrans" cxnId="{F063A50D-0D73-40CE-B876-D2A47DCDD289}">
      <dgm:prSet/>
      <dgm:spPr/>
      <dgm:t>
        <a:bodyPr/>
        <a:lstStyle/>
        <a:p>
          <a:endParaRPr lang="ru-RU"/>
        </a:p>
      </dgm:t>
    </dgm:pt>
    <dgm:pt modelId="{2AA7BFCE-CC90-4079-82BC-CC85F9AD6319}" type="sibTrans" cxnId="{F063A50D-0D73-40CE-B876-D2A47DCDD289}">
      <dgm:prSet/>
      <dgm:spPr/>
      <dgm:t>
        <a:bodyPr/>
        <a:lstStyle/>
        <a:p>
          <a:endParaRPr lang="ru-RU"/>
        </a:p>
      </dgm:t>
    </dgm:pt>
    <dgm:pt modelId="{4AE107A5-A040-4F99-965C-5216978B2919}" type="pres">
      <dgm:prSet presAssocID="{1AADBF48-9983-40C6-90A1-69058209EF4F}" presName="diagram" presStyleCnt="0">
        <dgm:presLayoutVars>
          <dgm:dir/>
          <dgm:animLvl val="lvl"/>
          <dgm:resizeHandles val="exact"/>
        </dgm:presLayoutVars>
      </dgm:prSet>
      <dgm:spPr/>
    </dgm:pt>
    <dgm:pt modelId="{93F62FBC-EF90-4FB4-A6A2-1CA8C702CDA2}" type="pres">
      <dgm:prSet presAssocID="{95D0C387-F7D6-42F7-914F-8EE99AC6714F}" presName="compNode" presStyleCnt="0"/>
      <dgm:spPr/>
    </dgm:pt>
    <dgm:pt modelId="{330FC679-63E2-4D1B-83F1-B3B84033EBE2}" type="pres">
      <dgm:prSet presAssocID="{95D0C387-F7D6-42F7-914F-8EE99AC6714F}" presName="childRect" presStyleLbl="bgAcc1" presStyleIdx="0" presStyleCnt="2" custScaleX="159022" custScaleY="112532" custLinFactNeighborY="20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F2EDB1-3B90-4D83-82DB-69DA9DC15179}" type="pres">
      <dgm:prSet presAssocID="{95D0C387-F7D6-42F7-914F-8EE99AC6714F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CFDE75-5278-4FC3-8C36-7D9BFEF8E62A}" type="pres">
      <dgm:prSet presAssocID="{95D0C387-F7D6-42F7-914F-8EE99AC6714F}" presName="parentRect" presStyleLbl="alignNode1" presStyleIdx="0" presStyleCnt="2" custAng="0" custScaleX="120898" custScaleY="83014" custLinFactNeighborX="515" custLinFactNeighborY="22483"/>
      <dgm:spPr/>
      <dgm:t>
        <a:bodyPr/>
        <a:lstStyle/>
        <a:p>
          <a:endParaRPr lang="ru-RU"/>
        </a:p>
      </dgm:t>
    </dgm:pt>
    <dgm:pt modelId="{4B7DE4E4-3DE6-431F-AED4-757979299553}" type="pres">
      <dgm:prSet presAssocID="{95D0C387-F7D6-42F7-914F-8EE99AC6714F}" presName="adorn" presStyleLbl="fgAccFollowNode1" presStyleIdx="0" presStyleCnt="2" custScaleX="129330" custScaleY="116664" custLinFactNeighborX="21024" custLinFactNeighborY="198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2642B3A7-8B21-43E3-9DB6-4E1F5439F3DD}" type="pres">
      <dgm:prSet presAssocID="{A94935BE-81E5-4291-8CD7-3CF8BBA219F6}" presName="sibTrans" presStyleLbl="sibTrans2D1" presStyleIdx="0" presStyleCnt="0"/>
      <dgm:spPr/>
      <dgm:t>
        <a:bodyPr/>
        <a:lstStyle/>
        <a:p>
          <a:endParaRPr lang="ru-RU"/>
        </a:p>
      </dgm:t>
    </dgm:pt>
    <dgm:pt modelId="{0D9A563A-8F7E-4F6F-8500-305E2579B507}" type="pres">
      <dgm:prSet presAssocID="{AA460CB8-94F5-46E3-8F6D-42BA186D4D54}" presName="compNode" presStyleCnt="0"/>
      <dgm:spPr/>
    </dgm:pt>
    <dgm:pt modelId="{55D96F06-A89A-468D-B700-7DCE1AE6C8F1}" type="pres">
      <dgm:prSet presAssocID="{AA460CB8-94F5-46E3-8F6D-42BA186D4D54}" presName="childRect" presStyleLbl="bgAcc1" presStyleIdx="1" presStyleCnt="2" custScaleX="160801" custScaleY="92877" custLinFactNeighborX="11668" custLinFactNeighborY="-35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1B6C55-4C7A-4E79-81B6-824AE32E981E}" type="pres">
      <dgm:prSet presAssocID="{AA460CB8-94F5-46E3-8F6D-42BA186D4D54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04509B-3735-4D83-B46B-343A5BA1FF4A}" type="pres">
      <dgm:prSet presAssocID="{AA460CB8-94F5-46E3-8F6D-42BA186D4D54}" presName="parentRect" presStyleLbl="alignNode1" presStyleIdx="1" presStyleCnt="2" custAng="0" custScaleX="155434" custScaleY="122556" custLinFactNeighborX="9358" custLinFactNeighborY="27301"/>
      <dgm:spPr/>
      <dgm:t>
        <a:bodyPr/>
        <a:lstStyle/>
        <a:p>
          <a:endParaRPr lang="ru-RU"/>
        </a:p>
      </dgm:t>
    </dgm:pt>
    <dgm:pt modelId="{79987123-9F35-4909-B4E3-46AD068FA01D}" type="pres">
      <dgm:prSet presAssocID="{AA460CB8-94F5-46E3-8F6D-42BA186D4D54}" presName="adorn" presStyleLbl="fgAccFollowNode1" presStyleIdx="1" presStyleCnt="2" custScaleX="149498" custScaleY="143029" custLinFactX="2309" custLinFactNeighborX="100000" custLinFactNeighborY="439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4BC364F9-9C91-4A44-AF6C-ABCB907A4D3F}" type="presOf" srcId="{95D0C387-F7D6-42F7-914F-8EE99AC6714F}" destId="{3ACFDE75-5278-4FC3-8C36-7D9BFEF8E62A}" srcOrd="1" destOrd="0" presId="urn:microsoft.com/office/officeart/2005/8/layout/bList2"/>
    <dgm:cxn modelId="{3E137AF5-1D43-4870-B8E0-DBB3EC5F7D03}" type="presOf" srcId="{18166C0E-3525-4880-B8B9-6D6D9D2AE36A}" destId="{330FC679-63E2-4D1B-83F1-B3B84033EBE2}" srcOrd="0" destOrd="0" presId="urn:microsoft.com/office/officeart/2005/8/layout/bList2"/>
    <dgm:cxn modelId="{8C801531-57C7-4129-A633-2D61C276985F}" srcId="{95D0C387-F7D6-42F7-914F-8EE99AC6714F}" destId="{18166C0E-3525-4880-B8B9-6D6D9D2AE36A}" srcOrd="0" destOrd="0" parTransId="{B0C0E289-0003-40F2-BECD-C972346FD0DE}" sibTransId="{6DA427B7-3BAC-47A9-8141-0DF218E793BB}"/>
    <dgm:cxn modelId="{F063A50D-0D73-40CE-B876-D2A47DCDD289}" srcId="{AA460CB8-94F5-46E3-8F6D-42BA186D4D54}" destId="{7C159498-BD3C-46FE-A2F4-840F831CC52F}" srcOrd="0" destOrd="0" parTransId="{72CDE3F1-0838-4FA1-A67D-CDE157C69D3B}" sibTransId="{2AA7BFCE-CC90-4079-82BC-CC85F9AD6319}"/>
    <dgm:cxn modelId="{94AE0572-684B-4F38-9D11-0E317ECE5B76}" type="presOf" srcId="{7C159498-BD3C-46FE-A2F4-840F831CC52F}" destId="{55D96F06-A89A-468D-B700-7DCE1AE6C8F1}" srcOrd="0" destOrd="0" presId="urn:microsoft.com/office/officeart/2005/8/layout/bList2"/>
    <dgm:cxn modelId="{A0D4C065-EC75-4CA5-890C-6F3BC3716852}" type="presOf" srcId="{A94935BE-81E5-4291-8CD7-3CF8BBA219F6}" destId="{2642B3A7-8B21-43E3-9DB6-4E1F5439F3DD}" srcOrd="0" destOrd="0" presId="urn:microsoft.com/office/officeart/2005/8/layout/bList2"/>
    <dgm:cxn modelId="{E33F7FDC-E127-40FA-BA87-F46EFE891B4C}" type="presOf" srcId="{1AADBF48-9983-40C6-90A1-69058209EF4F}" destId="{4AE107A5-A040-4F99-965C-5216978B2919}" srcOrd="0" destOrd="0" presId="urn:microsoft.com/office/officeart/2005/8/layout/bList2"/>
    <dgm:cxn modelId="{77F9101D-E180-4039-ACDF-D0A4C52CE1AA}" type="presOf" srcId="{95D0C387-F7D6-42F7-914F-8EE99AC6714F}" destId="{34F2EDB1-3B90-4D83-82DB-69DA9DC15179}" srcOrd="0" destOrd="0" presId="urn:microsoft.com/office/officeart/2005/8/layout/bList2"/>
    <dgm:cxn modelId="{EDD1D545-9C8E-4BE3-99C4-173E8F0404F5}" srcId="{1AADBF48-9983-40C6-90A1-69058209EF4F}" destId="{95D0C387-F7D6-42F7-914F-8EE99AC6714F}" srcOrd="0" destOrd="0" parTransId="{FEC7587D-1097-4346-B43A-769795FB073A}" sibTransId="{A94935BE-81E5-4291-8CD7-3CF8BBA219F6}"/>
    <dgm:cxn modelId="{4DBEDA18-8708-44B8-8E26-DCD5209D6813}" type="presOf" srcId="{AA460CB8-94F5-46E3-8F6D-42BA186D4D54}" destId="{F804509B-3735-4D83-B46B-343A5BA1FF4A}" srcOrd="1" destOrd="0" presId="urn:microsoft.com/office/officeart/2005/8/layout/bList2"/>
    <dgm:cxn modelId="{4B9D35BE-A3D9-4B09-AB91-73A371E05DFE}" type="presOf" srcId="{AA460CB8-94F5-46E3-8F6D-42BA186D4D54}" destId="{621B6C55-4C7A-4E79-81B6-824AE32E981E}" srcOrd="0" destOrd="0" presId="urn:microsoft.com/office/officeart/2005/8/layout/bList2"/>
    <dgm:cxn modelId="{59640A01-F325-42FF-92A6-DA496243696F}" srcId="{1AADBF48-9983-40C6-90A1-69058209EF4F}" destId="{AA460CB8-94F5-46E3-8F6D-42BA186D4D54}" srcOrd="1" destOrd="0" parTransId="{984F3B34-9C9B-484C-8A42-9667D0BCAB45}" sibTransId="{BFCFF4AB-AE9F-4A93-A0C6-FB6B613C8440}"/>
    <dgm:cxn modelId="{797AFFA9-1A96-4705-80D1-0D34E311FC0C}" type="presParOf" srcId="{4AE107A5-A040-4F99-965C-5216978B2919}" destId="{93F62FBC-EF90-4FB4-A6A2-1CA8C702CDA2}" srcOrd="0" destOrd="0" presId="urn:microsoft.com/office/officeart/2005/8/layout/bList2"/>
    <dgm:cxn modelId="{B9C8DF43-D1BA-4316-8E63-816A11720E2A}" type="presParOf" srcId="{93F62FBC-EF90-4FB4-A6A2-1CA8C702CDA2}" destId="{330FC679-63E2-4D1B-83F1-B3B84033EBE2}" srcOrd="0" destOrd="0" presId="urn:microsoft.com/office/officeart/2005/8/layout/bList2"/>
    <dgm:cxn modelId="{9EBBF2AB-7203-4543-A962-6A04F2483291}" type="presParOf" srcId="{93F62FBC-EF90-4FB4-A6A2-1CA8C702CDA2}" destId="{34F2EDB1-3B90-4D83-82DB-69DA9DC15179}" srcOrd="1" destOrd="0" presId="urn:microsoft.com/office/officeart/2005/8/layout/bList2"/>
    <dgm:cxn modelId="{42840B6C-5564-494E-A265-B00DFB2199E5}" type="presParOf" srcId="{93F62FBC-EF90-4FB4-A6A2-1CA8C702CDA2}" destId="{3ACFDE75-5278-4FC3-8C36-7D9BFEF8E62A}" srcOrd="2" destOrd="0" presId="urn:microsoft.com/office/officeart/2005/8/layout/bList2"/>
    <dgm:cxn modelId="{0F6EB9B0-1B28-432F-8F6C-1A37EB733B61}" type="presParOf" srcId="{93F62FBC-EF90-4FB4-A6A2-1CA8C702CDA2}" destId="{4B7DE4E4-3DE6-431F-AED4-757979299553}" srcOrd="3" destOrd="0" presId="urn:microsoft.com/office/officeart/2005/8/layout/bList2"/>
    <dgm:cxn modelId="{ABD91E40-61DB-48E0-94B4-79E845607AF5}" type="presParOf" srcId="{4AE107A5-A040-4F99-965C-5216978B2919}" destId="{2642B3A7-8B21-43E3-9DB6-4E1F5439F3DD}" srcOrd="1" destOrd="0" presId="urn:microsoft.com/office/officeart/2005/8/layout/bList2"/>
    <dgm:cxn modelId="{084F4ABF-39B1-4A68-8E0E-0CB05D9A8910}" type="presParOf" srcId="{4AE107A5-A040-4F99-965C-5216978B2919}" destId="{0D9A563A-8F7E-4F6F-8500-305E2579B507}" srcOrd="2" destOrd="0" presId="urn:microsoft.com/office/officeart/2005/8/layout/bList2"/>
    <dgm:cxn modelId="{45471F7C-8EF2-410D-AECE-222FBAEF5C27}" type="presParOf" srcId="{0D9A563A-8F7E-4F6F-8500-305E2579B507}" destId="{55D96F06-A89A-468D-B700-7DCE1AE6C8F1}" srcOrd="0" destOrd="0" presId="urn:microsoft.com/office/officeart/2005/8/layout/bList2"/>
    <dgm:cxn modelId="{DD5369F4-D710-41BA-B35D-8AF2F788BB10}" type="presParOf" srcId="{0D9A563A-8F7E-4F6F-8500-305E2579B507}" destId="{621B6C55-4C7A-4E79-81B6-824AE32E981E}" srcOrd="1" destOrd="0" presId="urn:microsoft.com/office/officeart/2005/8/layout/bList2"/>
    <dgm:cxn modelId="{C9D37DC1-BEE3-4A91-97FA-03C50D8721E6}" type="presParOf" srcId="{0D9A563A-8F7E-4F6F-8500-305E2579B507}" destId="{F804509B-3735-4D83-B46B-343A5BA1FF4A}" srcOrd="2" destOrd="0" presId="urn:microsoft.com/office/officeart/2005/8/layout/bList2"/>
    <dgm:cxn modelId="{893A35DA-F96D-47C4-BDFD-8ABE65999A4E}" type="presParOf" srcId="{0D9A563A-8F7E-4F6F-8500-305E2579B507}" destId="{79987123-9F35-4909-B4E3-46AD068FA01D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AADBF48-9983-40C6-90A1-69058209EF4F}" type="doc">
      <dgm:prSet loTypeId="urn:microsoft.com/office/officeart/2005/8/layout/bList2" loCatId="list" qsTypeId="urn:microsoft.com/office/officeart/2005/8/quickstyle/simple1" qsCatId="simple" csTypeId="urn:microsoft.com/office/officeart/2005/8/colors/accent1_2" csCatId="accent1" phldr="1"/>
      <dgm:spPr/>
    </dgm:pt>
    <dgm:pt modelId="{E0FE19EA-D315-4BBC-8CC8-9999196D6DB1}">
      <dgm:prSet phldrT="[Текст]" custT="1"/>
      <dgm:spPr/>
      <dgm:t>
        <a:bodyPr/>
        <a:lstStyle/>
        <a:p>
          <a:r>
            <a:rPr lang="ru-RU" sz="1500" b="1" dirty="0" smtClean="0"/>
            <a:t>РП «Культурная среда»</a:t>
          </a:r>
          <a:endParaRPr lang="ru-RU" sz="1500" dirty="0"/>
        </a:p>
      </dgm:t>
    </dgm:pt>
    <dgm:pt modelId="{04731677-1254-40CD-A177-B6759F905CFF}" type="parTrans" cxnId="{43DCC0FF-A8D1-4224-9411-5CE2BF9300F8}">
      <dgm:prSet/>
      <dgm:spPr/>
      <dgm:t>
        <a:bodyPr/>
        <a:lstStyle/>
        <a:p>
          <a:endParaRPr lang="ru-RU"/>
        </a:p>
      </dgm:t>
    </dgm:pt>
    <dgm:pt modelId="{B94490C7-9115-4E1C-A853-2217745FC0B8}" type="sibTrans" cxnId="{43DCC0FF-A8D1-4224-9411-5CE2BF9300F8}">
      <dgm:prSet/>
      <dgm:spPr/>
      <dgm:t>
        <a:bodyPr/>
        <a:lstStyle/>
        <a:p>
          <a:endParaRPr lang="ru-RU"/>
        </a:p>
      </dgm:t>
    </dgm:pt>
    <dgm:pt modelId="{AA460CB8-94F5-46E3-8F6D-42BA186D4D54}">
      <dgm:prSet phldrT="[Текст]" custT="1"/>
      <dgm:spPr/>
      <dgm:t>
        <a:bodyPr/>
        <a:lstStyle/>
        <a:p>
          <a:r>
            <a:rPr lang="ru-RU" sz="1500" b="1" dirty="0" smtClean="0"/>
            <a:t>РП «Спорт – норма жизни»</a:t>
          </a:r>
          <a:endParaRPr lang="ru-RU" sz="1500" dirty="0"/>
        </a:p>
      </dgm:t>
    </dgm:pt>
    <dgm:pt modelId="{984F3B34-9C9B-484C-8A42-9667D0BCAB45}" type="parTrans" cxnId="{59640A01-F325-42FF-92A6-DA496243696F}">
      <dgm:prSet/>
      <dgm:spPr/>
      <dgm:t>
        <a:bodyPr/>
        <a:lstStyle/>
        <a:p>
          <a:endParaRPr lang="ru-RU"/>
        </a:p>
      </dgm:t>
    </dgm:pt>
    <dgm:pt modelId="{BFCFF4AB-AE9F-4A93-A0C6-FB6B613C8440}" type="sibTrans" cxnId="{59640A01-F325-42FF-92A6-DA496243696F}">
      <dgm:prSet/>
      <dgm:spPr/>
      <dgm:t>
        <a:bodyPr/>
        <a:lstStyle/>
        <a:p>
          <a:endParaRPr lang="ru-RU"/>
        </a:p>
      </dgm:t>
    </dgm:pt>
    <dgm:pt modelId="{695B7D11-2F25-45E8-8A3C-6CB3A109F517}">
      <dgm:prSet custT="1"/>
      <dgm:spPr/>
      <dgm:t>
        <a:bodyPr/>
        <a:lstStyle/>
        <a:p>
          <a:r>
            <a:rPr lang="ru-RU" sz="1400" dirty="0" smtClean="0"/>
            <a:t>Проведение </a:t>
          </a:r>
          <a:r>
            <a:rPr lang="ru-RU" sz="1400" b="1" dirty="0" smtClean="0">
              <a:solidFill>
                <a:srgbClr val="FF0000"/>
              </a:solidFill>
            </a:rPr>
            <a:t>модернизации </a:t>
          </a:r>
          <a:r>
            <a:rPr lang="ru-RU" sz="1400" dirty="0" smtClean="0"/>
            <a:t>(капитальный ремонт)  МБУДО «Детская школа искусств № 2 им. </a:t>
          </a:r>
          <a:r>
            <a:rPr lang="ru-RU" sz="1400" dirty="0" err="1" smtClean="0"/>
            <a:t>В.П.Трифонова</a:t>
          </a:r>
          <a:r>
            <a:rPr lang="ru-RU" sz="1400" dirty="0" smtClean="0"/>
            <a:t>» г. Вологды и МАУ ДО «Художественная школа им. </a:t>
          </a:r>
          <a:r>
            <a:rPr lang="ru-RU" sz="1400" dirty="0" err="1" smtClean="0"/>
            <a:t>В.Н.Корбакова</a:t>
          </a:r>
          <a:r>
            <a:rPr lang="ru-RU" sz="1400" dirty="0" smtClean="0"/>
            <a:t>» – </a:t>
          </a:r>
          <a:r>
            <a:rPr lang="ru-RU" sz="1400" b="1" dirty="0" smtClean="0"/>
            <a:t>11,2 млн. рублей</a:t>
          </a:r>
          <a:endParaRPr lang="ru-RU" sz="1400" b="1" dirty="0"/>
        </a:p>
      </dgm:t>
    </dgm:pt>
    <dgm:pt modelId="{381D987D-7E30-4B7D-8D94-EAE3A6B237B6}" type="parTrans" cxnId="{CFB84C39-26C0-436B-840A-09069F7234EB}">
      <dgm:prSet/>
      <dgm:spPr/>
      <dgm:t>
        <a:bodyPr/>
        <a:lstStyle/>
        <a:p>
          <a:endParaRPr lang="ru-RU"/>
        </a:p>
      </dgm:t>
    </dgm:pt>
    <dgm:pt modelId="{586DB129-7D21-4727-A265-6F081BAA5270}" type="sibTrans" cxnId="{CFB84C39-26C0-436B-840A-09069F7234EB}">
      <dgm:prSet/>
      <dgm:spPr/>
      <dgm:t>
        <a:bodyPr/>
        <a:lstStyle/>
        <a:p>
          <a:endParaRPr lang="ru-RU"/>
        </a:p>
      </dgm:t>
    </dgm:pt>
    <dgm:pt modelId="{7C159498-BD3C-46FE-A2F4-840F831CC52F}">
      <dgm:prSet phldrT="[Текст]" custT="1"/>
      <dgm:spPr/>
      <dgm:t>
        <a:bodyPr/>
        <a:lstStyle/>
        <a:p>
          <a:r>
            <a:rPr lang="ru-RU" sz="1300" b="1" dirty="0" smtClean="0">
              <a:solidFill>
                <a:srgbClr val="FF0000"/>
              </a:solidFill>
            </a:rPr>
            <a:t>Обеспечение деятельности: </a:t>
          </a:r>
          <a:r>
            <a:rPr lang="ru-RU" sz="1300" dirty="0" smtClean="0"/>
            <a:t> МБУ СШ по спортивной гимнастике, МБУ СШОР по баскетболу, МАУ СШОР по футболу, МАУ СШОР по конькобежному спорту Николая Гуляева, МБУ ДО ДЮСШ "Юность", МБУ ДО ДЮСШ по зимним видам – </a:t>
          </a:r>
          <a:r>
            <a:rPr lang="ru-RU" sz="1300" b="1" dirty="0" smtClean="0"/>
            <a:t>17,1 млн. рублей</a:t>
          </a:r>
          <a:endParaRPr lang="ru-RU" sz="1300" dirty="0"/>
        </a:p>
      </dgm:t>
    </dgm:pt>
    <dgm:pt modelId="{72CDE3F1-0838-4FA1-A67D-CDE157C69D3B}" type="parTrans" cxnId="{F063A50D-0D73-40CE-B876-D2A47DCDD289}">
      <dgm:prSet/>
      <dgm:spPr/>
      <dgm:t>
        <a:bodyPr/>
        <a:lstStyle/>
        <a:p>
          <a:endParaRPr lang="ru-RU"/>
        </a:p>
      </dgm:t>
    </dgm:pt>
    <dgm:pt modelId="{2AA7BFCE-CC90-4079-82BC-CC85F9AD6319}" type="sibTrans" cxnId="{F063A50D-0D73-40CE-B876-D2A47DCDD289}">
      <dgm:prSet/>
      <dgm:spPr/>
      <dgm:t>
        <a:bodyPr/>
        <a:lstStyle/>
        <a:p>
          <a:endParaRPr lang="ru-RU"/>
        </a:p>
      </dgm:t>
    </dgm:pt>
    <dgm:pt modelId="{4AE107A5-A040-4F99-965C-5216978B2919}" type="pres">
      <dgm:prSet presAssocID="{1AADBF48-9983-40C6-90A1-69058209EF4F}" presName="diagram" presStyleCnt="0">
        <dgm:presLayoutVars>
          <dgm:dir/>
          <dgm:animLvl val="lvl"/>
          <dgm:resizeHandles val="exact"/>
        </dgm:presLayoutVars>
      </dgm:prSet>
      <dgm:spPr/>
    </dgm:pt>
    <dgm:pt modelId="{DC02352D-8E25-4EE2-9E45-653EE20BF4C8}" type="pres">
      <dgm:prSet presAssocID="{E0FE19EA-D315-4BBC-8CC8-9999196D6DB1}" presName="compNode" presStyleCnt="0"/>
      <dgm:spPr/>
    </dgm:pt>
    <dgm:pt modelId="{DA922819-E936-4655-B987-FA41367EC42D}" type="pres">
      <dgm:prSet presAssocID="{E0FE19EA-D315-4BBC-8CC8-9999196D6DB1}" presName="childRec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D19BBD-9653-4B11-B8B7-B2AD2310CFFA}" type="pres">
      <dgm:prSet presAssocID="{E0FE19EA-D315-4BBC-8CC8-9999196D6DB1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C71DD3-00E2-4AE5-961D-BC9E0DF15265}" type="pres">
      <dgm:prSet presAssocID="{E0FE19EA-D315-4BBC-8CC8-9999196D6DB1}" presName="parentRect" presStyleLbl="alignNode1" presStyleIdx="0" presStyleCnt="2"/>
      <dgm:spPr/>
      <dgm:t>
        <a:bodyPr/>
        <a:lstStyle/>
        <a:p>
          <a:endParaRPr lang="ru-RU"/>
        </a:p>
      </dgm:t>
    </dgm:pt>
    <dgm:pt modelId="{0FA5A098-4BF5-47CC-95CA-26903E25AA32}" type="pres">
      <dgm:prSet presAssocID="{E0FE19EA-D315-4BBC-8CC8-9999196D6DB1}" presName="adorn" presStyleLbl="fgAccFollowNode1" presStyleIdx="0" presStyleCnt="2" custLinFactNeighborX="13674" custLinFactNeighborY="-1823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575C58B4-FD7E-44BD-A6B5-C4D027BBFA58}" type="pres">
      <dgm:prSet presAssocID="{B94490C7-9115-4E1C-A853-2217745FC0B8}" presName="sibTrans" presStyleLbl="sibTrans2D1" presStyleIdx="0" presStyleCnt="0"/>
      <dgm:spPr/>
      <dgm:t>
        <a:bodyPr/>
        <a:lstStyle/>
        <a:p>
          <a:endParaRPr lang="ru-RU"/>
        </a:p>
      </dgm:t>
    </dgm:pt>
    <dgm:pt modelId="{0D9A563A-8F7E-4F6F-8500-305E2579B507}" type="pres">
      <dgm:prSet presAssocID="{AA460CB8-94F5-46E3-8F6D-42BA186D4D54}" presName="compNode" presStyleCnt="0"/>
      <dgm:spPr/>
    </dgm:pt>
    <dgm:pt modelId="{55D96F06-A89A-468D-B700-7DCE1AE6C8F1}" type="pres">
      <dgm:prSet presAssocID="{AA460CB8-94F5-46E3-8F6D-42BA186D4D54}" presName="childRect" presStyleLbl="bgAcc1" presStyleIdx="1" presStyleCnt="2" custScaleX="1085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1B6C55-4C7A-4E79-81B6-824AE32E981E}" type="pres">
      <dgm:prSet presAssocID="{AA460CB8-94F5-46E3-8F6D-42BA186D4D54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04509B-3735-4D83-B46B-343A5BA1FF4A}" type="pres">
      <dgm:prSet presAssocID="{AA460CB8-94F5-46E3-8F6D-42BA186D4D54}" presName="parentRect" presStyleLbl="alignNode1" presStyleIdx="1" presStyleCnt="2" custScaleX="108064"/>
      <dgm:spPr/>
      <dgm:t>
        <a:bodyPr/>
        <a:lstStyle/>
        <a:p>
          <a:endParaRPr lang="ru-RU"/>
        </a:p>
      </dgm:t>
    </dgm:pt>
    <dgm:pt modelId="{79987123-9F35-4909-B4E3-46AD068FA01D}" type="pres">
      <dgm:prSet presAssocID="{AA460CB8-94F5-46E3-8F6D-42BA186D4D54}" presName="adorn" presStyleLbl="fgAccFollowNode1" presStyleIdx="1" presStyleCnt="2" custScaleX="161883" custLinFactNeighborX="-1139" custLinFactNeighborY="-1709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A468FB6C-FD25-426B-A5E1-E87F12181206}" type="presOf" srcId="{AA460CB8-94F5-46E3-8F6D-42BA186D4D54}" destId="{F804509B-3735-4D83-B46B-343A5BA1FF4A}" srcOrd="1" destOrd="0" presId="urn:microsoft.com/office/officeart/2005/8/layout/bList2"/>
    <dgm:cxn modelId="{43DCC0FF-A8D1-4224-9411-5CE2BF9300F8}" srcId="{1AADBF48-9983-40C6-90A1-69058209EF4F}" destId="{E0FE19EA-D315-4BBC-8CC8-9999196D6DB1}" srcOrd="0" destOrd="0" parTransId="{04731677-1254-40CD-A177-B6759F905CFF}" sibTransId="{B94490C7-9115-4E1C-A853-2217745FC0B8}"/>
    <dgm:cxn modelId="{F063A50D-0D73-40CE-B876-D2A47DCDD289}" srcId="{AA460CB8-94F5-46E3-8F6D-42BA186D4D54}" destId="{7C159498-BD3C-46FE-A2F4-840F831CC52F}" srcOrd="0" destOrd="0" parTransId="{72CDE3F1-0838-4FA1-A67D-CDE157C69D3B}" sibTransId="{2AA7BFCE-CC90-4079-82BC-CC85F9AD6319}"/>
    <dgm:cxn modelId="{07286CFD-6315-4489-8A26-7D6A0DF09A77}" type="presOf" srcId="{1AADBF48-9983-40C6-90A1-69058209EF4F}" destId="{4AE107A5-A040-4F99-965C-5216978B2919}" srcOrd="0" destOrd="0" presId="urn:microsoft.com/office/officeart/2005/8/layout/bList2"/>
    <dgm:cxn modelId="{59640A01-F325-42FF-92A6-DA496243696F}" srcId="{1AADBF48-9983-40C6-90A1-69058209EF4F}" destId="{AA460CB8-94F5-46E3-8F6D-42BA186D4D54}" srcOrd="1" destOrd="0" parTransId="{984F3B34-9C9B-484C-8A42-9667D0BCAB45}" sibTransId="{BFCFF4AB-AE9F-4A93-A0C6-FB6B613C8440}"/>
    <dgm:cxn modelId="{C6001E9B-7253-4ACE-98B3-14CB6D1BE675}" type="presOf" srcId="{E0FE19EA-D315-4BBC-8CC8-9999196D6DB1}" destId="{20C71DD3-00E2-4AE5-961D-BC9E0DF15265}" srcOrd="1" destOrd="0" presId="urn:microsoft.com/office/officeart/2005/8/layout/bList2"/>
    <dgm:cxn modelId="{CFB84C39-26C0-436B-840A-09069F7234EB}" srcId="{E0FE19EA-D315-4BBC-8CC8-9999196D6DB1}" destId="{695B7D11-2F25-45E8-8A3C-6CB3A109F517}" srcOrd="0" destOrd="0" parTransId="{381D987D-7E30-4B7D-8D94-EAE3A6B237B6}" sibTransId="{586DB129-7D21-4727-A265-6F081BAA5270}"/>
    <dgm:cxn modelId="{6C2C218A-C10A-4C2E-8BB4-3FD14CDD0A81}" type="presOf" srcId="{695B7D11-2F25-45E8-8A3C-6CB3A109F517}" destId="{DA922819-E936-4655-B987-FA41367EC42D}" srcOrd="0" destOrd="0" presId="urn:microsoft.com/office/officeart/2005/8/layout/bList2"/>
    <dgm:cxn modelId="{FAD430F9-4284-4675-BA2A-00231CBB84A7}" type="presOf" srcId="{7C159498-BD3C-46FE-A2F4-840F831CC52F}" destId="{55D96F06-A89A-468D-B700-7DCE1AE6C8F1}" srcOrd="0" destOrd="0" presId="urn:microsoft.com/office/officeart/2005/8/layout/bList2"/>
    <dgm:cxn modelId="{1FE7590D-61F3-4CD7-9CCE-38EE187B4DE5}" type="presOf" srcId="{B94490C7-9115-4E1C-A853-2217745FC0B8}" destId="{575C58B4-FD7E-44BD-A6B5-C4D027BBFA58}" srcOrd="0" destOrd="0" presId="urn:microsoft.com/office/officeart/2005/8/layout/bList2"/>
    <dgm:cxn modelId="{F5DA1DC5-D24B-4E13-9C0B-E8471A8577B8}" type="presOf" srcId="{AA460CB8-94F5-46E3-8F6D-42BA186D4D54}" destId="{621B6C55-4C7A-4E79-81B6-824AE32E981E}" srcOrd="0" destOrd="0" presId="urn:microsoft.com/office/officeart/2005/8/layout/bList2"/>
    <dgm:cxn modelId="{368EEB4B-CEAB-41A4-815A-4877547219A2}" type="presOf" srcId="{E0FE19EA-D315-4BBC-8CC8-9999196D6DB1}" destId="{BED19BBD-9653-4B11-B8B7-B2AD2310CFFA}" srcOrd="0" destOrd="0" presId="urn:microsoft.com/office/officeart/2005/8/layout/bList2"/>
    <dgm:cxn modelId="{05632A47-3FEF-4511-AF0F-93B2C64C6118}" type="presParOf" srcId="{4AE107A5-A040-4F99-965C-5216978B2919}" destId="{DC02352D-8E25-4EE2-9E45-653EE20BF4C8}" srcOrd="0" destOrd="0" presId="urn:microsoft.com/office/officeart/2005/8/layout/bList2"/>
    <dgm:cxn modelId="{28C51BB6-F7FB-4376-B8E7-CA3B81B60DF5}" type="presParOf" srcId="{DC02352D-8E25-4EE2-9E45-653EE20BF4C8}" destId="{DA922819-E936-4655-B987-FA41367EC42D}" srcOrd="0" destOrd="0" presId="urn:microsoft.com/office/officeart/2005/8/layout/bList2"/>
    <dgm:cxn modelId="{4E97515E-8DC0-47BB-B888-7B5C5726D828}" type="presParOf" srcId="{DC02352D-8E25-4EE2-9E45-653EE20BF4C8}" destId="{BED19BBD-9653-4B11-B8B7-B2AD2310CFFA}" srcOrd="1" destOrd="0" presId="urn:microsoft.com/office/officeart/2005/8/layout/bList2"/>
    <dgm:cxn modelId="{2D384BFC-B445-435A-A944-264C1186DBF5}" type="presParOf" srcId="{DC02352D-8E25-4EE2-9E45-653EE20BF4C8}" destId="{20C71DD3-00E2-4AE5-961D-BC9E0DF15265}" srcOrd="2" destOrd="0" presId="urn:microsoft.com/office/officeart/2005/8/layout/bList2"/>
    <dgm:cxn modelId="{30AEF502-BF9F-4AC3-B0A4-2EC9E641A835}" type="presParOf" srcId="{DC02352D-8E25-4EE2-9E45-653EE20BF4C8}" destId="{0FA5A098-4BF5-47CC-95CA-26903E25AA32}" srcOrd="3" destOrd="0" presId="urn:microsoft.com/office/officeart/2005/8/layout/bList2"/>
    <dgm:cxn modelId="{25C25593-4398-4B58-8653-68934422EA62}" type="presParOf" srcId="{4AE107A5-A040-4F99-965C-5216978B2919}" destId="{575C58B4-FD7E-44BD-A6B5-C4D027BBFA58}" srcOrd="1" destOrd="0" presId="urn:microsoft.com/office/officeart/2005/8/layout/bList2"/>
    <dgm:cxn modelId="{2F91CE81-07FD-448C-83DA-6A3F58E6CE9C}" type="presParOf" srcId="{4AE107A5-A040-4F99-965C-5216978B2919}" destId="{0D9A563A-8F7E-4F6F-8500-305E2579B507}" srcOrd="2" destOrd="0" presId="urn:microsoft.com/office/officeart/2005/8/layout/bList2"/>
    <dgm:cxn modelId="{19AF5705-97CB-4782-AEAD-E9FA396EC508}" type="presParOf" srcId="{0D9A563A-8F7E-4F6F-8500-305E2579B507}" destId="{55D96F06-A89A-468D-B700-7DCE1AE6C8F1}" srcOrd="0" destOrd="0" presId="urn:microsoft.com/office/officeart/2005/8/layout/bList2"/>
    <dgm:cxn modelId="{01E3C089-EB85-4171-84A2-2163176C7695}" type="presParOf" srcId="{0D9A563A-8F7E-4F6F-8500-305E2579B507}" destId="{621B6C55-4C7A-4E79-81B6-824AE32E981E}" srcOrd="1" destOrd="0" presId="urn:microsoft.com/office/officeart/2005/8/layout/bList2"/>
    <dgm:cxn modelId="{72F18715-99C7-446A-9065-99C44BB36BBB}" type="presParOf" srcId="{0D9A563A-8F7E-4F6F-8500-305E2579B507}" destId="{F804509B-3735-4D83-B46B-343A5BA1FF4A}" srcOrd="2" destOrd="0" presId="urn:microsoft.com/office/officeart/2005/8/layout/bList2"/>
    <dgm:cxn modelId="{EEF4E930-ADED-489F-BF21-E4C1F3726012}" type="presParOf" srcId="{0D9A563A-8F7E-4F6F-8500-305E2579B507}" destId="{79987123-9F35-4909-B4E3-46AD068FA01D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0.13437</cdr:x>
      <cdr:y>0.20514</cdr:y>
    </cdr:from>
    <cdr:to>
      <cdr:x>0.25735</cdr:x>
      <cdr:y>0.29175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86953" y="979597"/>
          <a:ext cx="811769" cy="41356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rgbClr val="0070C0"/>
              </a:solidFill>
            </a:rPr>
            <a:t>+38%</a:t>
          </a:r>
          <a:endParaRPr lang="ru-RU" sz="2400" b="1" dirty="0">
            <a:solidFill>
              <a:srgbClr val="0070C0"/>
            </a:solidFill>
          </a:endParaRPr>
        </a:p>
      </cdr:txBody>
    </cdr:sp>
  </cdr:relSizeAnchor>
  <cdr:relSizeAnchor xmlns:cdr="http://schemas.openxmlformats.org/drawingml/2006/chartDrawing">
    <cdr:from>
      <cdr:x>0.43505</cdr:x>
      <cdr:y>0.24745</cdr:y>
    </cdr:from>
    <cdr:to>
      <cdr:x>0.52203</cdr:x>
      <cdr:y>0.28307</cdr:y>
    </cdr:to>
    <cdr:cxnSp macro="">
      <cdr:nvCxnSpPr>
        <cdr:cNvPr id="4" name="Прямая со стрелкой 3"/>
        <cdr:cNvCxnSpPr/>
      </cdr:nvCxnSpPr>
      <cdr:spPr>
        <a:xfrm xmlns:a="http://schemas.openxmlformats.org/drawingml/2006/main" flipV="1">
          <a:off x="2871678" y="1181618"/>
          <a:ext cx="574158" cy="170120"/>
        </a:xfrm>
        <a:prstGeom xmlns:a="http://schemas.openxmlformats.org/drawingml/2006/main" prst="straightConnector1">
          <a:avLst/>
        </a:prstGeom>
        <a:ln xmlns:a="http://schemas.openxmlformats.org/drawingml/2006/main" w="41275">
          <a:prstDash val="dash"/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0.40275</cdr:x>
      <cdr:y>0.14057</cdr:y>
    </cdr:from>
    <cdr:to>
      <cdr:x>0.53556</cdr:x>
      <cdr:y>0.22073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658482" y="671254"/>
          <a:ext cx="876656" cy="3827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rgbClr val="0070C0"/>
              </a:solidFill>
            </a:rPr>
            <a:t>+0,3%</a:t>
          </a:r>
          <a:endParaRPr lang="ru-RU" sz="2400" b="1" dirty="0">
            <a:solidFill>
              <a:srgbClr val="0070C0"/>
            </a:solidFill>
          </a:endParaRPr>
        </a:p>
      </cdr:txBody>
    </cdr:sp>
  </cdr:relSizeAnchor>
  <cdr:relSizeAnchor xmlns:cdr="http://schemas.openxmlformats.org/drawingml/2006/chartDrawing">
    <cdr:from>
      <cdr:x>0.04201</cdr:x>
      <cdr:y>0.29643</cdr:y>
    </cdr:from>
    <cdr:to>
      <cdr:x>0.22618</cdr:x>
      <cdr:y>0.3855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77333" y="1415533"/>
          <a:ext cx="1215641" cy="4253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/>
            <a:t>7 983,8</a:t>
          </a:r>
          <a:endParaRPr lang="ru-RU" sz="2400" b="1" dirty="0"/>
        </a:p>
      </cdr:txBody>
    </cdr:sp>
  </cdr:relSizeAnchor>
  <cdr:relSizeAnchor xmlns:cdr="http://schemas.openxmlformats.org/drawingml/2006/chartDrawing">
    <cdr:from>
      <cdr:x>0.03074</cdr:x>
      <cdr:y>0.46343</cdr:y>
    </cdr:from>
    <cdr:to>
      <cdr:x>0.20309</cdr:x>
      <cdr:y>0.56117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02906" y="2212971"/>
          <a:ext cx="1137684" cy="4667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bg1"/>
              </a:solidFill>
            </a:rPr>
            <a:t>4 521,2</a:t>
          </a:r>
          <a:endParaRPr lang="ru-RU" sz="24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0.03235</cdr:x>
      <cdr:y>0.73271</cdr:y>
    </cdr:from>
    <cdr:to>
      <cdr:x>0.19987</cdr:x>
      <cdr:y>0.82447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213539" y="3498837"/>
          <a:ext cx="1105786" cy="4381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bg1"/>
              </a:solidFill>
            </a:rPr>
            <a:t>3 462,6</a:t>
          </a:r>
          <a:endParaRPr lang="ru-RU" sz="24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0.26346</cdr:x>
      <cdr:y>0.20292</cdr:y>
    </cdr:from>
    <cdr:to>
      <cdr:x>0.42377</cdr:x>
      <cdr:y>0.29254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1739067" y="968966"/>
          <a:ext cx="1058178" cy="42796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/>
            <a:t>9 818,4</a:t>
          </a:r>
          <a:endParaRPr lang="ru-RU" sz="2400" b="1" dirty="0"/>
        </a:p>
      </cdr:txBody>
    </cdr:sp>
  </cdr:relSizeAnchor>
  <cdr:relSizeAnchor xmlns:cdr="http://schemas.openxmlformats.org/drawingml/2006/chartDrawing">
    <cdr:from>
      <cdr:x>0.51442</cdr:x>
      <cdr:y>0.18733</cdr:y>
    </cdr:from>
    <cdr:to>
      <cdr:x>0.67603</cdr:x>
      <cdr:y>0.28029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3395605" y="894515"/>
          <a:ext cx="1066759" cy="4439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/>
            <a:t>9 848,4</a:t>
          </a:r>
          <a:endParaRPr lang="ru-RU" sz="2400" b="1" dirty="0"/>
        </a:p>
      </cdr:txBody>
    </cdr:sp>
  </cdr:relSizeAnchor>
  <cdr:relSizeAnchor xmlns:cdr="http://schemas.openxmlformats.org/drawingml/2006/chartDrawing">
    <cdr:from>
      <cdr:x>0.27396</cdr:x>
      <cdr:y>0.4034</cdr:y>
    </cdr:from>
    <cdr:to>
      <cdr:x>0.44135</cdr:x>
      <cdr:y>0.50912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1808392" y="1926320"/>
          <a:ext cx="1104912" cy="50483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bg1"/>
              </a:solidFill>
            </a:rPr>
            <a:t>6 232,9</a:t>
          </a:r>
          <a:endParaRPr lang="ru-RU" sz="24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0.26753</cdr:x>
      <cdr:y>0.72803</cdr:y>
    </cdr:from>
    <cdr:to>
      <cdr:x>0.46001</cdr:x>
      <cdr:y>0.83973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765892" y="3476490"/>
          <a:ext cx="1270559" cy="5333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bg1"/>
              </a:solidFill>
            </a:rPr>
            <a:t>3 585,5</a:t>
          </a:r>
          <a:endParaRPr lang="ru-RU" sz="24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0.51377</cdr:x>
      <cdr:y>0.37937</cdr:y>
    </cdr:from>
    <cdr:to>
      <cdr:x>0.68837</cdr:x>
      <cdr:y>0.48709</cdr:y>
    </cdr:to>
    <cdr:sp macro="" textlink="">
      <cdr:nvSpPr>
        <cdr:cNvPr id="15" name="TextBox 14"/>
        <cdr:cNvSpPr txBox="1"/>
      </cdr:nvSpPr>
      <cdr:spPr>
        <a:xfrm xmlns:a="http://schemas.openxmlformats.org/drawingml/2006/main">
          <a:off x="3391338" y="1811574"/>
          <a:ext cx="1152504" cy="51438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bg1"/>
              </a:solidFill>
            </a:rPr>
            <a:t>6 571,2</a:t>
          </a:r>
          <a:endParaRPr lang="ru-RU" sz="24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0.51237</cdr:x>
      <cdr:y>0.73095</cdr:y>
    </cdr:from>
    <cdr:to>
      <cdr:x>0.68006</cdr:x>
      <cdr:y>0.83069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3382041" y="3490417"/>
          <a:ext cx="1106893" cy="47627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bg1"/>
              </a:solidFill>
            </a:rPr>
            <a:t>3 277,1</a:t>
          </a:r>
          <a:endParaRPr lang="ru-RU" sz="24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0.62512</cdr:x>
      <cdr:y>0.076</cdr:y>
    </cdr:from>
    <cdr:to>
      <cdr:x>0.76365</cdr:x>
      <cdr:y>0.16729</cdr:y>
    </cdr:to>
    <cdr:sp macro="" textlink="">
      <cdr:nvSpPr>
        <cdr:cNvPr id="20" name="TextBox 19"/>
        <cdr:cNvSpPr txBox="1"/>
      </cdr:nvSpPr>
      <cdr:spPr>
        <a:xfrm xmlns:a="http://schemas.openxmlformats.org/drawingml/2006/main">
          <a:off x="4126308" y="362909"/>
          <a:ext cx="914412" cy="43593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rgbClr val="0065B0"/>
              </a:solidFill>
            </a:rPr>
            <a:t>+21%</a:t>
          </a:r>
          <a:endParaRPr lang="ru-RU" sz="2400" b="1" dirty="0">
            <a:solidFill>
              <a:srgbClr val="0065B0"/>
            </a:solidFill>
          </a:endParaRPr>
        </a:p>
      </cdr:txBody>
    </cdr:sp>
  </cdr:relSizeAnchor>
  <cdr:relSizeAnchor xmlns:cdr="http://schemas.openxmlformats.org/drawingml/2006/chartDrawing">
    <cdr:from>
      <cdr:x>0.74754</cdr:x>
      <cdr:y>0.06264</cdr:y>
    </cdr:from>
    <cdr:to>
      <cdr:x>0.94362</cdr:x>
      <cdr:y>0.16061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4934394" y="299115"/>
          <a:ext cx="1294276" cy="4678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/>
            <a:t>11 959,0</a:t>
          </a:r>
          <a:endParaRPr lang="ru-RU" sz="2400" b="1" dirty="0"/>
        </a:p>
      </cdr:txBody>
    </cdr:sp>
  </cdr:relSizeAnchor>
  <cdr:relSizeAnchor xmlns:cdr="http://schemas.openxmlformats.org/drawingml/2006/chartDrawing">
    <cdr:from>
      <cdr:x>0.74432</cdr:x>
      <cdr:y>0.7284</cdr:y>
    </cdr:from>
    <cdr:to>
      <cdr:x>0.92634</cdr:x>
      <cdr:y>0.84196</cdr:y>
    </cdr:to>
    <cdr:sp macro="" textlink="">
      <cdr:nvSpPr>
        <cdr:cNvPr id="22" name="TextBox 21"/>
        <cdr:cNvSpPr txBox="1"/>
      </cdr:nvSpPr>
      <cdr:spPr>
        <a:xfrm xmlns:a="http://schemas.openxmlformats.org/drawingml/2006/main">
          <a:off x="4913129" y="3478248"/>
          <a:ext cx="1201479" cy="54226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bg1"/>
              </a:solidFill>
            </a:rPr>
            <a:t>3 772,0</a:t>
          </a:r>
          <a:endParaRPr lang="ru-RU" sz="2400" b="1" dirty="0">
            <a:solidFill>
              <a:schemeClr val="bg1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0.27204</cdr:x>
      <cdr:y>0.20706</cdr:y>
    </cdr:from>
    <cdr:to>
      <cdr:x>0.40323</cdr:x>
      <cdr:y>0.20859</cdr:y>
    </cdr:to>
    <cdr:cxnSp macro="">
      <cdr:nvCxnSpPr>
        <cdr:cNvPr id="6" name="Прямая соединительная линия 5"/>
        <cdr:cNvCxnSpPr/>
      </cdr:nvCxnSpPr>
      <cdr:spPr>
        <a:xfrm xmlns:a="http://schemas.openxmlformats.org/drawingml/2006/main" flipV="1">
          <a:off x="2409825" y="1285875"/>
          <a:ext cx="1162050" cy="9525"/>
        </a:xfrm>
        <a:prstGeom xmlns:a="http://schemas.openxmlformats.org/drawingml/2006/main" prst="line">
          <a:avLst/>
        </a:prstGeom>
        <a:ln xmlns:a="http://schemas.openxmlformats.org/drawingml/2006/main" w="12700" cap="flat">
          <a:solidFill>
            <a:schemeClr val="tx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0.40108</cdr:x>
      <cdr:y>0.16411</cdr:y>
    </cdr:from>
    <cdr:to>
      <cdr:x>0.5043</cdr:x>
      <cdr:y>0.22699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3552825" y="1019175"/>
          <a:ext cx="914400" cy="3905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>
              <a:solidFill>
                <a:schemeClr val="tx1"/>
              </a:solidFill>
            </a:rPr>
            <a:t>6 755,9</a:t>
          </a:r>
          <a:endParaRPr lang="ru-RU" sz="18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0.28387</cdr:x>
      <cdr:y>0.29448</cdr:y>
    </cdr:from>
    <cdr:to>
      <cdr:x>0.42473</cdr:x>
      <cdr:y>0.29448</cdr:y>
    </cdr:to>
    <cdr:cxnSp macro="">
      <cdr:nvCxnSpPr>
        <cdr:cNvPr id="10" name="Прямая соединительная линия 9"/>
        <cdr:cNvCxnSpPr/>
      </cdr:nvCxnSpPr>
      <cdr:spPr>
        <a:xfrm xmlns:a="http://schemas.openxmlformats.org/drawingml/2006/main">
          <a:off x="2514600" y="1828800"/>
          <a:ext cx="1247775" cy="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0.42366</cdr:x>
      <cdr:y>0.24233</cdr:y>
    </cdr:from>
    <cdr:to>
      <cdr:x>0.51935</cdr:x>
      <cdr:y>0.29755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3752849" y="1504950"/>
          <a:ext cx="847725" cy="342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345,8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0.22903</cdr:x>
      <cdr:y>0.3727</cdr:y>
    </cdr:from>
    <cdr:to>
      <cdr:x>0.42258</cdr:x>
      <cdr:y>0.37423</cdr:y>
    </cdr:to>
    <cdr:cxnSp macro="">
      <cdr:nvCxnSpPr>
        <cdr:cNvPr id="17" name="Прямая соединительная линия 16"/>
        <cdr:cNvCxnSpPr/>
      </cdr:nvCxnSpPr>
      <cdr:spPr>
        <a:xfrm xmlns:a="http://schemas.openxmlformats.org/drawingml/2006/main" flipV="1">
          <a:off x="2028825" y="2314575"/>
          <a:ext cx="1714500" cy="9528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0.42581</cdr:x>
      <cdr:y>0.32515</cdr:y>
    </cdr:from>
    <cdr:to>
      <cdr:x>0.52581</cdr:x>
      <cdr:y>0.3911</cdr:y>
    </cdr:to>
    <cdr:sp macro="" textlink="">
      <cdr:nvSpPr>
        <cdr:cNvPr id="27" name="TextBox 26"/>
        <cdr:cNvSpPr txBox="1"/>
      </cdr:nvSpPr>
      <cdr:spPr>
        <a:xfrm xmlns:a="http://schemas.openxmlformats.org/drawingml/2006/main">
          <a:off x="3771900" y="2019300"/>
          <a:ext cx="885825" cy="4095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248,2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0.42258</cdr:x>
      <cdr:y>0.41258</cdr:y>
    </cdr:from>
    <cdr:to>
      <cdr:x>0.5043</cdr:x>
      <cdr:y>0.46779</cdr:y>
    </cdr:to>
    <cdr:sp macro="" textlink="">
      <cdr:nvSpPr>
        <cdr:cNvPr id="28" name="TextBox 27"/>
        <cdr:cNvSpPr txBox="1"/>
      </cdr:nvSpPr>
      <cdr:spPr>
        <a:xfrm xmlns:a="http://schemas.openxmlformats.org/drawingml/2006/main">
          <a:off x="3743325" y="2562224"/>
          <a:ext cx="723900" cy="3429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244,5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0.27097</cdr:x>
      <cdr:y>0.45552</cdr:y>
    </cdr:from>
    <cdr:to>
      <cdr:x>0.42258</cdr:x>
      <cdr:y>0.45552</cdr:y>
    </cdr:to>
    <cdr:cxnSp macro="">
      <cdr:nvCxnSpPr>
        <cdr:cNvPr id="30" name="Прямая соединительная линия 29"/>
        <cdr:cNvCxnSpPr/>
      </cdr:nvCxnSpPr>
      <cdr:spPr>
        <a:xfrm xmlns:a="http://schemas.openxmlformats.org/drawingml/2006/main">
          <a:off x="2400300" y="2828925"/>
          <a:ext cx="1343025" cy="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0.4086</cdr:x>
      <cdr:y>0.49693</cdr:y>
    </cdr:from>
    <cdr:to>
      <cdr:x>0.52151</cdr:x>
      <cdr:y>0.55675</cdr:y>
    </cdr:to>
    <cdr:sp macro="" textlink="">
      <cdr:nvSpPr>
        <cdr:cNvPr id="35" name="TextBox 34"/>
        <cdr:cNvSpPr txBox="1"/>
      </cdr:nvSpPr>
      <cdr:spPr>
        <a:xfrm xmlns:a="http://schemas.openxmlformats.org/drawingml/2006/main">
          <a:off x="3619500" y="3086100"/>
          <a:ext cx="1000125" cy="37147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/>
            <a:t>2</a:t>
          </a:r>
          <a:r>
            <a:rPr lang="ru-RU" sz="1800" b="1" dirty="0" smtClean="0"/>
            <a:t> 555,2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0.2871</cdr:x>
      <cdr:y>0.53834</cdr:y>
    </cdr:from>
    <cdr:to>
      <cdr:x>0.40538</cdr:x>
      <cdr:y>0.53988</cdr:y>
    </cdr:to>
    <cdr:cxnSp macro="">
      <cdr:nvCxnSpPr>
        <cdr:cNvPr id="37" name="Прямая соединительная линия 36"/>
        <cdr:cNvCxnSpPr/>
      </cdr:nvCxnSpPr>
      <cdr:spPr>
        <a:xfrm xmlns:a="http://schemas.openxmlformats.org/drawingml/2006/main" flipV="1">
          <a:off x="2543175" y="3343275"/>
          <a:ext cx="1047750" cy="9525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0.42903</cdr:x>
      <cdr:y>0.58129</cdr:y>
    </cdr:from>
    <cdr:to>
      <cdr:x>0.49892</cdr:x>
      <cdr:y>0.65337</cdr:y>
    </cdr:to>
    <cdr:sp macro="" textlink="">
      <cdr:nvSpPr>
        <cdr:cNvPr id="39" name="TextBox 38"/>
        <cdr:cNvSpPr txBox="1"/>
      </cdr:nvSpPr>
      <cdr:spPr>
        <a:xfrm xmlns:a="http://schemas.openxmlformats.org/drawingml/2006/main">
          <a:off x="3800475" y="3609975"/>
          <a:ext cx="619125" cy="4476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873,6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0.19462</cdr:x>
      <cdr:y>0.62117</cdr:y>
    </cdr:from>
    <cdr:to>
      <cdr:x>0.42688</cdr:x>
      <cdr:y>0.6227</cdr:y>
    </cdr:to>
    <cdr:cxnSp macro="">
      <cdr:nvCxnSpPr>
        <cdr:cNvPr id="41" name="Прямая соединительная линия 40"/>
        <cdr:cNvCxnSpPr/>
      </cdr:nvCxnSpPr>
      <cdr:spPr>
        <a:xfrm xmlns:a="http://schemas.openxmlformats.org/drawingml/2006/main" flipV="1">
          <a:off x="1724025" y="3857625"/>
          <a:ext cx="2057400" cy="9525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0.42581</cdr:x>
      <cdr:y>0.69325</cdr:y>
    </cdr:from>
    <cdr:to>
      <cdr:x>0.52903</cdr:x>
      <cdr:y>0.74847</cdr:y>
    </cdr:to>
    <cdr:sp macro="" textlink="">
      <cdr:nvSpPr>
        <cdr:cNvPr id="43" name="TextBox 42"/>
        <cdr:cNvSpPr txBox="1"/>
      </cdr:nvSpPr>
      <cdr:spPr>
        <a:xfrm xmlns:a="http://schemas.openxmlformats.org/drawingml/2006/main">
          <a:off x="3771900" y="4305300"/>
          <a:ext cx="914400" cy="342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712,1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0.22688</cdr:x>
      <cdr:y>0.73773</cdr:y>
    </cdr:from>
    <cdr:to>
      <cdr:x>0.42903</cdr:x>
      <cdr:y>0.73926</cdr:y>
    </cdr:to>
    <cdr:cxnSp macro="">
      <cdr:nvCxnSpPr>
        <cdr:cNvPr id="45" name="Прямая соединительная линия 44"/>
        <cdr:cNvCxnSpPr/>
      </cdr:nvCxnSpPr>
      <cdr:spPr>
        <a:xfrm xmlns:a="http://schemas.openxmlformats.org/drawingml/2006/main" flipV="1">
          <a:off x="2009775" y="4581525"/>
          <a:ext cx="1790700" cy="9525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0.42903</cdr:x>
      <cdr:y>0.74387</cdr:y>
    </cdr:from>
    <cdr:to>
      <cdr:x>0.49892</cdr:x>
      <cdr:y>0.80061</cdr:y>
    </cdr:to>
    <cdr:sp macro="" textlink="">
      <cdr:nvSpPr>
        <cdr:cNvPr id="53" name="TextBox 52"/>
        <cdr:cNvSpPr txBox="1"/>
      </cdr:nvSpPr>
      <cdr:spPr>
        <a:xfrm xmlns:a="http://schemas.openxmlformats.org/drawingml/2006/main">
          <a:off x="3800475" y="4619625"/>
          <a:ext cx="619125" cy="35242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56,8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0.33441</cdr:x>
      <cdr:y>0.78374</cdr:y>
    </cdr:from>
    <cdr:to>
      <cdr:x>0.43118</cdr:x>
      <cdr:y>0.78374</cdr:y>
    </cdr:to>
    <cdr:cxnSp macro="">
      <cdr:nvCxnSpPr>
        <cdr:cNvPr id="55" name="Прямая соединительная линия 54"/>
        <cdr:cNvCxnSpPr/>
      </cdr:nvCxnSpPr>
      <cdr:spPr>
        <a:xfrm xmlns:a="http://schemas.openxmlformats.org/drawingml/2006/main">
          <a:off x="2962275" y="4867275"/>
          <a:ext cx="857250" cy="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0.43978</cdr:x>
      <cdr:y>0.82209</cdr:y>
    </cdr:from>
    <cdr:to>
      <cdr:x>0.54301</cdr:x>
      <cdr:y>0.8727</cdr:y>
    </cdr:to>
    <cdr:sp macro="" textlink="">
      <cdr:nvSpPr>
        <cdr:cNvPr id="57" name="TextBox 56"/>
        <cdr:cNvSpPr txBox="1"/>
      </cdr:nvSpPr>
      <cdr:spPr>
        <a:xfrm xmlns:a="http://schemas.openxmlformats.org/drawingml/2006/main">
          <a:off x="3895725" y="5105400"/>
          <a:ext cx="914400" cy="31432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101,8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0.31613</cdr:x>
      <cdr:y>0.86503</cdr:y>
    </cdr:from>
    <cdr:to>
      <cdr:x>0.44194</cdr:x>
      <cdr:y>0.86565</cdr:y>
    </cdr:to>
    <cdr:cxnSp macro="">
      <cdr:nvCxnSpPr>
        <cdr:cNvPr id="59" name="Прямая соединительная линия 58"/>
        <cdr:cNvCxnSpPr/>
      </cdr:nvCxnSpPr>
      <cdr:spPr>
        <a:xfrm xmlns:a="http://schemas.openxmlformats.org/drawingml/2006/main">
          <a:off x="2800350" y="5396820"/>
          <a:ext cx="1114425" cy="3855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0.44409</cdr:x>
      <cdr:y>0.85276</cdr:y>
    </cdr:from>
    <cdr:to>
      <cdr:x>0.54731</cdr:x>
      <cdr:y>1</cdr:y>
    </cdr:to>
    <cdr:sp macro="" textlink="">
      <cdr:nvSpPr>
        <cdr:cNvPr id="64" name="TextBox 63"/>
        <cdr:cNvSpPr txBox="1"/>
      </cdr:nvSpPr>
      <cdr:spPr>
        <a:xfrm xmlns:a="http://schemas.openxmlformats.org/drawingml/2006/main">
          <a:off x="3933825" y="57912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0.43785</cdr:x>
      <cdr:y>0.89724</cdr:y>
    </cdr:from>
    <cdr:to>
      <cdr:x>0.44301</cdr:x>
      <cdr:y>0.9046</cdr:y>
    </cdr:to>
    <cdr:sp macro="" textlink="">
      <cdr:nvSpPr>
        <cdr:cNvPr id="65" name="TextBox 64"/>
        <cdr:cNvSpPr txBox="1"/>
      </cdr:nvSpPr>
      <cdr:spPr>
        <a:xfrm xmlns:a="http://schemas.openxmlformats.org/drawingml/2006/main">
          <a:off x="3878581" y="5572125"/>
          <a:ext cx="45719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0.44086</cdr:x>
      <cdr:y>0.90382</cdr:y>
    </cdr:from>
    <cdr:to>
      <cdr:x>0.50215</cdr:x>
      <cdr:y>0.95878</cdr:y>
    </cdr:to>
    <cdr:sp macro="" textlink="">
      <cdr:nvSpPr>
        <cdr:cNvPr id="66" name="TextBox 65"/>
        <cdr:cNvSpPr txBox="1"/>
      </cdr:nvSpPr>
      <cdr:spPr>
        <a:xfrm xmlns:a="http://schemas.openxmlformats.org/drawingml/2006/main">
          <a:off x="3905250" y="5638799"/>
          <a:ext cx="542925" cy="3429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65,1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0.22903</cdr:x>
      <cdr:y>0.94656</cdr:y>
    </cdr:from>
    <cdr:to>
      <cdr:x>0.43763</cdr:x>
      <cdr:y>0.94656</cdr:y>
    </cdr:to>
    <cdr:cxnSp macro="">
      <cdr:nvCxnSpPr>
        <cdr:cNvPr id="68" name="Прямая соединительная линия 67"/>
        <cdr:cNvCxnSpPr/>
      </cdr:nvCxnSpPr>
      <cdr:spPr>
        <a:xfrm xmlns:a="http://schemas.openxmlformats.org/drawingml/2006/main">
          <a:off x="2028825" y="5905500"/>
          <a:ext cx="1847850" cy="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</cdr:x>
      <cdr:y>0.50076</cdr:y>
    </cdr:from>
    <cdr:to>
      <cdr:x>0.52592</cdr:x>
      <cdr:y>0.64733</cdr:y>
    </cdr:to>
    <cdr:sp macro="" textlink="">
      <cdr:nvSpPr>
        <cdr:cNvPr id="75" name="Правая фигурная скобка 74"/>
        <cdr:cNvSpPr/>
      </cdr:nvSpPr>
      <cdr:spPr>
        <a:xfrm xmlns:a="http://schemas.openxmlformats.org/drawingml/2006/main">
          <a:off x="4410075" y="3124200"/>
          <a:ext cx="228600" cy="914400"/>
        </a:xfrm>
        <a:prstGeom xmlns:a="http://schemas.openxmlformats.org/drawingml/2006/main" prst="rightBrace">
          <a:avLst/>
        </a:prstGeom>
        <a:ln xmlns:a="http://schemas.openxmlformats.org/drawingml/2006/main" w="41275">
          <a:solidFill>
            <a:srgbClr val="0070C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0.50648</cdr:x>
      <cdr:y>0.68855</cdr:y>
    </cdr:from>
    <cdr:to>
      <cdr:x>0.52808</cdr:x>
      <cdr:y>0.95115</cdr:y>
    </cdr:to>
    <cdr:sp macro="" textlink="">
      <cdr:nvSpPr>
        <cdr:cNvPr id="76" name="Правая фигурная скобка 75"/>
        <cdr:cNvSpPr/>
      </cdr:nvSpPr>
      <cdr:spPr>
        <a:xfrm xmlns:a="http://schemas.openxmlformats.org/drawingml/2006/main">
          <a:off x="4467225" y="4295775"/>
          <a:ext cx="190500" cy="1638300"/>
        </a:xfrm>
        <a:prstGeom xmlns:a="http://schemas.openxmlformats.org/drawingml/2006/main" prst="rightBrace">
          <a:avLst/>
        </a:prstGeom>
        <a:ln xmlns:a="http://schemas.openxmlformats.org/drawingml/2006/main" w="41275">
          <a:solidFill>
            <a:srgbClr val="0070C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0.52808</cdr:x>
      <cdr:y>0.54809</cdr:y>
    </cdr:from>
    <cdr:to>
      <cdr:x>0.60475</cdr:x>
      <cdr:y>0.61832</cdr:y>
    </cdr:to>
    <cdr:sp macro="" textlink="">
      <cdr:nvSpPr>
        <cdr:cNvPr id="77" name="TextBox 76"/>
        <cdr:cNvSpPr txBox="1"/>
      </cdr:nvSpPr>
      <cdr:spPr>
        <a:xfrm xmlns:a="http://schemas.openxmlformats.org/drawingml/2006/main">
          <a:off x="4657724" y="3419475"/>
          <a:ext cx="676275" cy="4381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>
              <a:solidFill>
                <a:srgbClr val="0065B0"/>
              </a:solidFill>
            </a:rPr>
            <a:t>28,7%</a:t>
          </a:r>
          <a:endParaRPr lang="ru-RU" sz="1800" b="1" dirty="0">
            <a:solidFill>
              <a:srgbClr val="0065B0"/>
            </a:solidFill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0.16625</cdr:x>
      <cdr:y>0.06699</cdr:y>
    </cdr:from>
    <cdr:to>
      <cdr:x>0.90428</cdr:x>
      <cdr:y>0.1555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28651" y="266700"/>
          <a:ext cx="2790825" cy="3524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dirty="0" smtClean="0"/>
            <a:t>12 муниципальных программ</a:t>
          </a:r>
          <a:endParaRPr lang="ru-RU" sz="14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0.02366</cdr:x>
      <cdr:y>0.52939</cdr:y>
    </cdr:from>
    <cdr:to>
      <cdr:x>0.98434</cdr:x>
      <cdr:y>0.53172</cdr:y>
    </cdr:to>
    <cdr:cxnSp macro="">
      <cdr:nvCxnSpPr>
        <cdr:cNvPr id="3" name="Прямая соединительная линия 2"/>
        <cdr:cNvCxnSpPr/>
      </cdr:nvCxnSpPr>
      <cdr:spPr>
        <a:xfrm xmlns:a="http://schemas.openxmlformats.org/drawingml/2006/main" flipV="1">
          <a:off x="212023" y="2475842"/>
          <a:ext cx="8610599" cy="10897"/>
        </a:xfrm>
        <a:prstGeom xmlns:a="http://schemas.openxmlformats.org/drawingml/2006/main" prst="line">
          <a:avLst/>
        </a:prstGeom>
        <a:ln xmlns:a="http://schemas.openxmlformats.org/drawingml/2006/main" w="41275">
          <a:solidFill>
            <a:srgbClr val="CBCBCB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0.05101</cdr:x>
      <cdr:y>0.46232</cdr:y>
    </cdr:from>
    <cdr:to>
      <cdr:x>0.15303</cdr:x>
      <cdr:y>0.65784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457200" y="216217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0.01913</cdr:x>
      <cdr:y>0.10591</cdr:y>
    </cdr:from>
    <cdr:to>
      <cdr:x>0.08395</cdr:x>
      <cdr:y>0.23014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171450" y="495299"/>
          <a:ext cx="581025" cy="5810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b="1" dirty="0" smtClean="0">
              <a:solidFill>
                <a:schemeClr val="bg1"/>
              </a:solidFill>
            </a:rPr>
            <a:t>99,6%</a:t>
          </a:r>
          <a:endParaRPr lang="ru-RU" sz="12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0.09989</cdr:x>
      <cdr:y>0.15071</cdr:y>
    </cdr:from>
    <cdr:to>
      <cdr:x>0.16153</cdr:x>
      <cdr:y>0.23625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895351" y="704849"/>
          <a:ext cx="552450" cy="40005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b="1" dirty="0" smtClean="0">
              <a:solidFill>
                <a:schemeClr val="bg1"/>
              </a:solidFill>
            </a:rPr>
            <a:t>95,2%</a:t>
          </a:r>
          <a:endParaRPr lang="ru-RU" sz="12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0.09793</cdr:x>
      <cdr:y>0.06566</cdr:y>
    </cdr:from>
    <cdr:to>
      <cdr:x>0.17232</cdr:x>
      <cdr:y>0.17767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877763" y="307062"/>
          <a:ext cx="666760" cy="5238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 dirty="0" smtClean="0"/>
            <a:t>2 883,3</a:t>
          </a:r>
        </a:p>
      </cdr:txBody>
    </cdr:sp>
  </cdr:relSizeAnchor>
  <cdr:relSizeAnchor xmlns:cdr="http://schemas.openxmlformats.org/drawingml/2006/chartDrawing">
    <cdr:from>
      <cdr:x>0.18278</cdr:x>
      <cdr:y>0.17312</cdr:y>
    </cdr:from>
    <cdr:to>
      <cdr:x>0.24867</cdr:x>
      <cdr:y>0.27088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1638300" y="809624"/>
          <a:ext cx="590549" cy="4572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b="1" dirty="0" smtClean="0">
              <a:solidFill>
                <a:schemeClr val="bg1"/>
              </a:solidFill>
            </a:rPr>
            <a:t>98,7%</a:t>
          </a:r>
          <a:endParaRPr lang="ru-RU" sz="12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0.18119</cdr:x>
      <cdr:y>0.11708</cdr:y>
    </cdr:from>
    <cdr:to>
      <cdr:x>0.24814</cdr:x>
      <cdr:y>0.18603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624010" y="547576"/>
          <a:ext cx="600075" cy="3224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 dirty="0" smtClean="0"/>
            <a:t>300,7</a:t>
          </a:r>
          <a:endParaRPr lang="ru-RU" sz="1200" b="1" dirty="0"/>
        </a:p>
      </cdr:txBody>
    </cdr:sp>
  </cdr:relSizeAnchor>
  <cdr:relSizeAnchor xmlns:cdr="http://schemas.openxmlformats.org/drawingml/2006/chartDrawing">
    <cdr:from>
      <cdr:x>0.26355</cdr:x>
      <cdr:y>0.22848</cdr:y>
    </cdr:from>
    <cdr:to>
      <cdr:x>0.33475</cdr:x>
      <cdr:y>0.27291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2362205" y="1068570"/>
          <a:ext cx="638168" cy="20776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b="1" dirty="0" smtClean="0">
              <a:solidFill>
                <a:schemeClr val="bg1"/>
              </a:solidFill>
            </a:rPr>
            <a:t>98,0%</a:t>
          </a:r>
          <a:endParaRPr lang="ru-RU" sz="12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0.25771</cdr:x>
      <cdr:y>0.15119</cdr:y>
    </cdr:from>
    <cdr:to>
      <cdr:x>0.33103</cdr:x>
      <cdr:y>0.22621</cdr:y>
    </cdr:to>
    <cdr:sp macro="" textlink="">
      <cdr:nvSpPr>
        <cdr:cNvPr id="17" name="TextBox 16"/>
        <cdr:cNvSpPr txBox="1"/>
      </cdr:nvSpPr>
      <cdr:spPr>
        <a:xfrm xmlns:a="http://schemas.openxmlformats.org/drawingml/2006/main">
          <a:off x="2309861" y="707063"/>
          <a:ext cx="657169" cy="3508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 dirty="0" smtClean="0"/>
            <a:t>280,7</a:t>
          </a:r>
        </a:p>
      </cdr:txBody>
    </cdr:sp>
  </cdr:relSizeAnchor>
  <cdr:relSizeAnchor xmlns:cdr="http://schemas.openxmlformats.org/drawingml/2006/chartDrawing">
    <cdr:from>
      <cdr:x>0.33793</cdr:x>
      <cdr:y>0.17392</cdr:y>
    </cdr:from>
    <cdr:to>
      <cdr:x>0.41764</cdr:x>
      <cdr:y>0.25976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3028875" y="813390"/>
          <a:ext cx="714443" cy="40144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 dirty="0" smtClean="0"/>
            <a:t>254,8</a:t>
          </a:r>
        </a:p>
        <a:p xmlns:a="http://schemas.openxmlformats.org/drawingml/2006/main">
          <a:pPr algn="ctr"/>
          <a:endParaRPr lang="ru-RU" sz="1200" b="1" dirty="0"/>
        </a:p>
      </cdr:txBody>
    </cdr:sp>
  </cdr:relSizeAnchor>
  <cdr:relSizeAnchor xmlns:cdr="http://schemas.openxmlformats.org/drawingml/2006/chartDrawing">
    <cdr:from>
      <cdr:x>0.42877</cdr:x>
      <cdr:y>0.28404</cdr:y>
    </cdr:from>
    <cdr:to>
      <cdr:x>0.49147</cdr:x>
      <cdr:y>0.34921</cdr:y>
    </cdr:to>
    <cdr:sp macro="" textlink="">
      <cdr:nvSpPr>
        <cdr:cNvPr id="20" name="TextBox 19"/>
        <cdr:cNvSpPr txBox="1"/>
      </cdr:nvSpPr>
      <cdr:spPr>
        <a:xfrm xmlns:a="http://schemas.openxmlformats.org/drawingml/2006/main">
          <a:off x="3843032" y="1328410"/>
          <a:ext cx="561982" cy="30478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b="1" dirty="0" smtClean="0">
              <a:solidFill>
                <a:schemeClr val="bg1"/>
              </a:solidFill>
            </a:rPr>
            <a:t>99,5%</a:t>
          </a:r>
          <a:endParaRPr lang="ru-RU" sz="12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0.42369</cdr:x>
      <cdr:y>0.21939</cdr:y>
    </cdr:from>
    <cdr:to>
      <cdr:x>0.49914</cdr:x>
      <cdr:y>0.31984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3797544" y="1026041"/>
          <a:ext cx="676260" cy="46977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 dirty="0" smtClean="0">
              <a:solidFill>
                <a:schemeClr val="tx1"/>
              </a:solidFill>
            </a:rPr>
            <a:t>214,9</a:t>
          </a:r>
        </a:p>
      </cdr:txBody>
    </cdr:sp>
  </cdr:relSizeAnchor>
  <cdr:relSizeAnchor xmlns:cdr="http://schemas.openxmlformats.org/drawingml/2006/chartDrawing">
    <cdr:from>
      <cdr:x>0.50903</cdr:x>
      <cdr:y>0.31365</cdr:y>
    </cdr:from>
    <cdr:to>
      <cdr:x>0.57917</cdr:x>
      <cdr:y>0.37475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4562475" y="1466850"/>
          <a:ext cx="628650" cy="2857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b="1" dirty="0" smtClean="0">
              <a:solidFill>
                <a:schemeClr val="bg1"/>
              </a:solidFill>
            </a:rPr>
            <a:t>99,7%</a:t>
          </a:r>
          <a:endParaRPr lang="ru-RU" sz="12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0.50584</cdr:x>
      <cdr:y>0.24843</cdr:y>
    </cdr:from>
    <cdr:to>
      <cdr:x>0.58661</cdr:x>
      <cdr:y>0.3747</cdr:y>
    </cdr:to>
    <cdr:sp macro="" textlink="">
      <cdr:nvSpPr>
        <cdr:cNvPr id="24" name="TextBox 23"/>
        <cdr:cNvSpPr txBox="1"/>
      </cdr:nvSpPr>
      <cdr:spPr>
        <a:xfrm xmlns:a="http://schemas.openxmlformats.org/drawingml/2006/main">
          <a:off x="4533878" y="1161851"/>
          <a:ext cx="723943" cy="59053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 dirty="0" smtClean="0"/>
            <a:t>201,4</a:t>
          </a:r>
        </a:p>
      </cdr:txBody>
    </cdr:sp>
  </cdr:relSizeAnchor>
  <cdr:relSizeAnchor xmlns:cdr="http://schemas.openxmlformats.org/drawingml/2006/chartDrawing">
    <cdr:from>
      <cdr:x>0.58005</cdr:x>
      <cdr:y>0.26677</cdr:y>
    </cdr:from>
    <cdr:to>
      <cdr:x>0.66613</cdr:x>
      <cdr:y>0.41544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199025" y="1247642"/>
          <a:ext cx="771538" cy="6952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 dirty="0" smtClean="0"/>
            <a:t>154,7</a:t>
          </a:r>
        </a:p>
        <a:p xmlns:a="http://schemas.openxmlformats.org/drawingml/2006/main">
          <a:pPr algn="ctr"/>
          <a:endParaRPr lang="ru-RU" sz="1200" b="1" dirty="0"/>
        </a:p>
      </cdr:txBody>
    </cdr:sp>
  </cdr:relSizeAnchor>
  <cdr:relSizeAnchor xmlns:cdr="http://schemas.openxmlformats.org/drawingml/2006/chartDrawing">
    <cdr:from>
      <cdr:x>0.66738</cdr:x>
      <cdr:y>0.35845</cdr:y>
    </cdr:from>
    <cdr:to>
      <cdr:x>0.74389</cdr:x>
      <cdr:y>0.41752</cdr:y>
    </cdr:to>
    <cdr:sp macro="" textlink="">
      <cdr:nvSpPr>
        <cdr:cNvPr id="28" name="TextBox 27"/>
        <cdr:cNvSpPr txBox="1"/>
      </cdr:nvSpPr>
      <cdr:spPr>
        <a:xfrm xmlns:a="http://schemas.openxmlformats.org/drawingml/2006/main">
          <a:off x="5981700" y="1676399"/>
          <a:ext cx="685800" cy="2762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 dirty="0" smtClean="0">
              <a:solidFill>
                <a:schemeClr val="bg1"/>
              </a:solidFill>
            </a:rPr>
            <a:t>99,3%</a:t>
          </a:r>
          <a:endParaRPr lang="ru-RU" sz="12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0.66419</cdr:x>
      <cdr:y>0.29345</cdr:y>
    </cdr:from>
    <cdr:to>
      <cdr:x>0.74495</cdr:x>
      <cdr:y>0.39528</cdr:y>
    </cdr:to>
    <cdr:sp macro="" textlink="">
      <cdr:nvSpPr>
        <cdr:cNvPr id="29" name="TextBox 28"/>
        <cdr:cNvSpPr txBox="1"/>
      </cdr:nvSpPr>
      <cdr:spPr>
        <a:xfrm xmlns:a="http://schemas.openxmlformats.org/drawingml/2006/main">
          <a:off x="5953125" y="1372388"/>
          <a:ext cx="723853" cy="47623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 dirty="0" smtClean="0"/>
            <a:t>94,0</a:t>
          </a:r>
        </a:p>
      </cdr:txBody>
    </cdr:sp>
  </cdr:relSizeAnchor>
  <cdr:relSizeAnchor xmlns:cdr="http://schemas.openxmlformats.org/drawingml/2006/chartDrawing">
    <cdr:from>
      <cdr:x>0.75239</cdr:x>
      <cdr:y>0.37678</cdr:y>
    </cdr:from>
    <cdr:to>
      <cdr:x>0.81296</cdr:x>
      <cdr:y>0.4664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6743700" y="1762125"/>
          <a:ext cx="542925" cy="4191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b="1" dirty="0" smtClean="0">
              <a:solidFill>
                <a:schemeClr val="bg1"/>
              </a:solidFill>
            </a:rPr>
            <a:t>99,4%</a:t>
          </a:r>
          <a:endParaRPr lang="ru-RU" sz="12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0.74186</cdr:x>
      <cdr:y>0.30754</cdr:y>
    </cdr:from>
    <cdr:to>
      <cdr:x>0.83113</cdr:x>
      <cdr:y>0.43177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6649328" y="1438291"/>
          <a:ext cx="800129" cy="58099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 dirty="0" smtClean="0">
              <a:solidFill>
                <a:schemeClr val="tx1"/>
              </a:solidFill>
            </a:rPr>
            <a:t>81,5</a:t>
          </a:r>
        </a:p>
      </cdr:txBody>
    </cdr:sp>
  </cdr:relSizeAnchor>
  <cdr:relSizeAnchor xmlns:cdr="http://schemas.openxmlformats.org/drawingml/2006/chartDrawing">
    <cdr:from>
      <cdr:x>0.83422</cdr:x>
      <cdr:y>0.38289</cdr:y>
    </cdr:from>
    <cdr:to>
      <cdr:x>0.91392</cdr:x>
      <cdr:y>0.44196</cdr:y>
    </cdr:to>
    <cdr:sp macro="" textlink="">
      <cdr:nvSpPr>
        <cdr:cNvPr id="34" name="TextBox 33"/>
        <cdr:cNvSpPr txBox="1"/>
      </cdr:nvSpPr>
      <cdr:spPr>
        <a:xfrm xmlns:a="http://schemas.openxmlformats.org/drawingml/2006/main">
          <a:off x="7477125" y="1790699"/>
          <a:ext cx="714375" cy="2762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b="1" dirty="0" smtClean="0">
              <a:solidFill>
                <a:schemeClr val="bg1"/>
              </a:solidFill>
            </a:rPr>
            <a:t>99,9%</a:t>
          </a:r>
          <a:endParaRPr lang="ru-RU" sz="12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0.83366</cdr:x>
      <cdr:y>0.33723</cdr:y>
    </cdr:from>
    <cdr:to>
      <cdr:x>0.90805</cdr:x>
      <cdr:y>0.45332</cdr:y>
    </cdr:to>
    <cdr:sp macro="" textlink="">
      <cdr:nvSpPr>
        <cdr:cNvPr id="35" name="TextBox 34"/>
        <cdr:cNvSpPr txBox="1"/>
      </cdr:nvSpPr>
      <cdr:spPr>
        <a:xfrm xmlns:a="http://schemas.openxmlformats.org/drawingml/2006/main">
          <a:off x="7472110" y="1577161"/>
          <a:ext cx="666760" cy="54292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200" b="1" dirty="0" smtClean="0"/>
            <a:t>14,3</a:t>
          </a:r>
        </a:p>
      </cdr:txBody>
    </cdr:sp>
  </cdr:relSizeAnchor>
  <cdr:relSizeAnchor xmlns:cdr="http://schemas.openxmlformats.org/drawingml/2006/chartDrawing">
    <cdr:from>
      <cdr:x>0.91286</cdr:x>
      <cdr:y>0.42974</cdr:y>
    </cdr:from>
    <cdr:to>
      <cdr:x>0.983</cdr:x>
      <cdr:y>0.53157</cdr:y>
    </cdr:to>
    <cdr:sp macro="" textlink="">
      <cdr:nvSpPr>
        <cdr:cNvPr id="37" name="TextBox 36"/>
        <cdr:cNvSpPr txBox="1"/>
      </cdr:nvSpPr>
      <cdr:spPr>
        <a:xfrm xmlns:a="http://schemas.openxmlformats.org/drawingml/2006/main">
          <a:off x="8181975" y="2009775"/>
          <a:ext cx="628650" cy="4762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000" b="1" dirty="0" smtClean="0">
              <a:solidFill>
                <a:schemeClr val="bg1"/>
              </a:solidFill>
            </a:rPr>
            <a:t>99,6%</a:t>
          </a:r>
          <a:endParaRPr lang="ru-RU" sz="1000" b="1" dirty="0">
            <a:solidFill>
              <a:schemeClr val="bg1"/>
            </a:solidFill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0.02988</cdr:x>
      <cdr:y>0.81974</cdr:y>
    </cdr:from>
    <cdr:to>
      <cdr:x>0.51355</cdr:x>
      <cdr:y>0.87754</cdr:y>
    </cdr:to>
    <cdr:sp macro="" textlink="">
      <cdr:nvSpPr>
        <cdr:cNvPr id="5" name="TextBox 2"/>
        <cdr:cNvSpPr txBox="1"/>
      </cdr:nvSpPr>
      <cdr:spPr>
        <a:xfrm xmlns:a="http://schemas.openxmlformats.org/drawingml/2006/main">
          <a:off x="323717" y="4157824"/>
          <a:ext cx="5239777" cy="29316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400" dirty="0" smtClean="0">
            <a:solidFill>
              <a:schemeClr val="tx2">
                <a:lumMod val="50000"/>
              </a:schemeClr>
            </a:solidFill>
          </a:endParaRPr>
        </a:p>
        <a:p xmlns:a="http://schemas.openxmlformats.org/drawingml/2006/main">
          <a:endParaRPr lang="ru-RU" sz="1400" dirty="0">
            <a:solidFill>
              <a:schemeClr val="tx2">
                <a:lumMod val="50000"/>
              </a:schemeClr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54A4E9-29E5-40E0-92DC-63A96641D77F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1" y="4715154"/>
            <a:ext cx="548640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E641F3-624C-4059-A51A-016BD5D9E8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358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0104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1977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1287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1242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0551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0551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0551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0551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0551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0551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0710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8391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6FD90-238B-4DBF-BD30-78A2F9B8CE40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5616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7467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6FD90-238B-4DBF-BD30-78A2F9B8CE40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5604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6FD90-238B-4DBF-BD30-78A2F9B8CE4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3029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6FD90-238B-4DBF-BD30-78A2F9B8CE4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6391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="1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9149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8697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1242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641F3-624C-4059-A51A-016BD5D9E801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648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5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13" Type="http://schemas.openxmlformats.org/officeDocument/2006/relationships/diagramColors" Target="../diagrams/colors2.xml"/><Relationship Id="rId3" Type="http://schemas.openxmlformats.org/officeDocument/2006/relationships/image" Target="../media/image4.png"/><Relationship Id="rId7" Type="http://schemas.openxmlformats.org/officeDocument/2006/relationships/diagramQuickStyle" Target="../diagrams/quickStyle1.xml"/><Relationship Id="rId12" Type="http://schemas.openxmlformats.org/officeDocument/2006/relationships/diagramQuickStyle" Target="../diagrams/quickStyle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diagramLayout" Target="../diagrams/layout1.xml"/><Relationship Id="rId11" Type="http://schemas.openxmlformats.org/officeDocument/2006/relationships/diagramLayout" Target="../diagrams/layout2.xml"/><Relationship Id="rId5" Type="http://schemas.openxmlformats.org/officeDocument/2006/relationships/diagramData" Target="../diagrams/data1.xml"/><Relationship Id="rId10" Type="http://schemas.openxmlformats.org/officeDocument/2006/relationships/diagramData" Target="../diagrams/data2.xml"/><Relationship Id="rId4" Type="http://schemas.openxmlformats.org/officeDocument/2006/relationships/image" Target="../media/image3.png"/><Relationship Id="rId9" Type="http://schemas.microsoft.com/office/2007/relationships/diagramDrawing" Target="../diagrams/drawing1.xml"/><Relationship Id="rId14" Type="http://schemas.microsoft.com/office/2007/relationships/diagramDrawing" Target="../diagrams/drawing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13" Type="http://schemas.openxmlformats.org/officeDocument/2006/relationships/diagramColors" Target="../diagrams/colors4.xml"/><Relationship Id="rId3" Type="http://schemas.openxmlformats.org/officeDocument/2006/relationships/image" Target="../media/image4.png"/><Relationship Id="rId7" Type="http://schemas.openxmlformats.org/officeDocument/2006/relationships/diagramQuickStyle" Target="../diagrams/quickStyle3.xml"/><Relationship Id="rId12" Type="http://schemas.openxmlformats.org/officeDocument/2006/relationships/diagramQuickStyle" Target="../diagrams/quickStyle4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diagramLayout" Target="../diagrams/layout3.xml"/><Relationship Id="rId11" Type="http://schemas.openxmlformats.org/officeDocument/2006/relationships/diagramLayout" Target="../diagrams/layout4.xml"/><Relationship Id="rId5" Type="http://schemas.openxmlformats.org/officeDocument/2006/relationships/diagramData" Target="../diagrams/data3.xml"/><Relationship Id="rId10" Type="http://schemas.openxmlformats.org/officeDocument/2006/relationships/diagramData" Target="../diagrams/data4.xml"/><Relationship Id="rId4" Type="http://schemas.openxmlformats.org/officeDocument/2006/relationships/image" Target="../media/image3.png"/><Relationship Id="rId9" Type="http://schemas.microsoft.com/office/2007/relationships/diagramDrawing" Target="../diagrams/drawing3.xml"/><Relationship Id="rId14" Type="http://schemas.microsoft.com/office/2007/relationships/diagramDrawing" Target="../diagrams/drawing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jpe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4.jpe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jpe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6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7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_____Microsoft_Excel_97-20031.xls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_____Microsoft_Excel_97-20032.xls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_____Microsoft_Excel_97-20033.xls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8.emf"/><Relationship Id="rId5" Type="http://schemas.openxmlformats.org/officeDocument/2006/relationships/image" Target="../media/image3.png"/><Relationship Id="rId10" Type="http://schemas.openxmlformats.org/officeDocument/2006/relationships/oleObject" Target="../embeddings/_____Microsoft_Excel_97-20034.xls"/><Relationship Id="rId4" Type="http://schemas.openxmlformats.org/officeDocument/2006/relationships/image" Target="../media/image9.png"/><Relationship Id="rId9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1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4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:\Корпоративная культура\Логотипы\вологжане домики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51563"/>
            <a:ext cx="3213100" cy="706437"/>
          </a:xfrm>
          <a:prstGeom prst="rect">
            <a:avLst/>
          </a:prstGeom>
          <a:noFill/>
        </p:spPr>
      </p:pic>
      <p:pic>
        <p:nvPicPr>
          <p:cNvPr id="5" name="Picture 4" descr="O:\Корпоративная культура\Логотипы\вологжане домики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6151563"/>
            <a:ext cx="3213100" cy="706437"/>
          </a:xfrm>
          <a:prstGeom prst="rect">
            <a:avLst/>
          </a:prstGeom>
          <a:noFill/>
        </p:spPr>
      </p:pic>
      <p:pic>
        <p:nvPicPr>
          <p:cNvPr id="6" name="Picture 5" descr="O:\Корпоративная культура\Логотипы\вологжане домики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30900" y="6151563"/>
            <a:ext cx="3213100" cy="706437"/>
          </a:xfrm>
          <a:prstGeom prst="rect">
            <a:avLst/>
          </a:prstGeom>
          <a:noFill/>
        </p:spPr>
      </p:pic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72396" y="142852"/>
            <a:ext cx="1457250" cy="1500174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 rot="10800000">
            <a:off x="7880229" y="3839353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9355" y="1700809"/>
            <a:ext cx="7965289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solidFill>
                  <a:srgbClr val="C00000"/>
                </a:solidFill>
              </a:rPr>
              <a:t>БюДЖЕТ</a:t>
            </a:r>
            <a:r>
              <a:rPr lang="ru-RU" dirty="0" smtClean="0">
                <a:solidFill>
                  <a:srgbClr val="C00000"/>
                </a:solidFill>
              </a:rPr>
              <a:t> ДЛЯ ГРАЖДАН</a:t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178711" y="3305043"/>
            <a:ext cx="728172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71599" y="3501008"/>
            <a:ext cx="7725833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/>
              <a:t>К ПРОЕКТУ РЕШЕНИЯ ВОЛОГОДСКОЙ ГОРОДСКОЙ ДУМЫ «ОБ ИСПОЛНЕНИИ БЮДЖЕТА ГОРОДА ВОЛОГДЫ ЗА 2021 ГОД»</a:t>
            </a:r>
          </a:p>
          <a:p>
            <a:endParaRPr lang="ru-RU" b="1" dirty="0" smtClean="0">
              <a:solidFill>
                <a:srgbClr val="0065B0"/>
              </a:solidFill>
            </a:endParaRPr>
          </a:p>
          <a:p>
            <a:endParaRPr lang="ru-RU" b="1" dirty="0" smtClean="0">
              <a:solidFill>
                <a:srgbClr val="0065B0"/>
              </a:solidFill>
            </a:endParaRPr>
          </a:p>
          <a:p>
            <a:endParaRPr lang="ru-RU" b="1" dirty="0">
              <a:solidFill>
                <a:srgbClr val="0065B0"/>
              </a:solidFill>
            </a:endParaRPr>
          </a:p>
          <a:p>
            <a:endParaRPr lang="ru-RU" b="1" dirty="0" smtClean="0">
              <a:solidFill>
                <a:srgbClr val="0065B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Администрация города Вологды</a:t>
            </a:r>
          </a:p>
          <a:p>
            <a:endParaRPr lang="ru-RU" sz="3000" b="1" dirty="0" smtClean="0"/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33225" y="142853"/>
            <a:ext cx="934520" cy="962047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276225" y="1643050"/>
            <a:ext cx="440055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965289" y="3786190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12" name="Text Box 2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722313" y="188913"/>
            <a:ext cx="6815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города Вологды за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2021 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4324" y="866775"/>
            <a:ext cx="8153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МУНИЦИПАЛЬНЫХ ПРОГРАММ ЗА 2021 ГОД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(млн. руб.)</a:t>
            </a:r>
          </a:p>
        </p:txBody>
      </p:sp>
      <p:sp>
        <p:nvSpPr>
          <p:cNvPr id="2" name="Половина рамки 1"/>
          <p:cNvSpPr/>
          <p:nvPr/>
        </p:nvSpPr>
        <p:spPr>
          <a:xfrm>
            <a:off x="190500" y="1276349"/>
            <a:ext cx="4200525" cy="1400175"/>
          </a:xfrm>
          <a:prstGeom prst="halfFrame">
            <a:avLst>
              <a:gd name="adj1" fmla="val 7630"/>
              <a:gd name="adj2" fmla="val 673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Половина рамки 18"/>
          <p:cNvSpPr/>
          <p:nvPr/>
        </p:nvSpPr>
        <p:spPr>
          <a:xfrm>
            <a:off x="4791075" y="1247775"/>
            <a:ext cx="3867149" cy="1581150"/>
          </a:xfrm>
          <a:prstGeom prst="halfFrame">
            <a:avLst>
              <a:gd name="adj1" fmla="val 9138"/>
              <a:gd name="adj2" fmla="val 818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3374" y="2276475"/>
            <a:ext cx="3648075" cy="361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bg1"/>
                </a:solidFill>
              </a:rPr>
              <a:t>Развитие </a:t>
            </a:r>
            <a:r>
              <a:rPr lang="ru-RU" dirty="0" smtClean="0">
                <a:solidFill>
                  <a:schemeClr val="bg1"/>
                </a:solidFill>
              </a:rPr>
              <a:t>образования ( 6 649,0)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" name="Половина рамки 22"/>
          <p:cNvSpPr/>
          <p:nvPr/>
        </p:nvSpPr>
        <p:spPr>
          <a:xfrm>
            <a:off x="238125" y="2838449"/>
            <a:ext cx="4438649" cy="1819275"/>
          </a:xfrm>
          <a:prstGeom prst="halfFrame">
            <a:avLst>
              <a:gd name="adj1" fmla="val 4949"/>
              <a:gd name="adj2" fmla="val 5039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Половина рамки 23"/>
          <p:cNvSpPr/>
          <p:nvPr/>
        </p:nvSpPr>
        <p:spPr>
          <a:xfrm>
            <a:off x="4810125" y="2905124"/>
            <a:ext cx="3848100" cy="3190876"/>
          </a:xfrm>
          <a:prstGeom prst="halfFrame">
            <a:avLst>
              <a:gd name="adj1" fmla="val 2900"/>
              <a:gd name="adj2" fmla="val 31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66725" y="4105275"/>
            <a:ext cx="3743325" cy="59055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400050" y="4086225"/>
            <a:ext cx="3571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Развитие физической культуры и спорта (300,7)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048250" y="2390775"/>
            <a:ext cx="3990975" cy="36195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bg1"/>
                </a:solidFill>
              </a:rPr>
              <a:t>Развитие </a:t>
            </a:r>
            <a:r>
              <a:rPr lang="ru-RU" dirty="0" smtClean="0">
                <a:solidFill>
                  <a:schemeClr val="bg1"/>
                </a:solidFill>
              </a:rPr>
              <a:t>учреждений культуры (254,8)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0" name="Половина рамки 29"/>
          <p:cNvSpPr/>
          <p:nvPr/>
        </p:nvSpPr>
        <p:spPr>
          <a:xfrm>
            <a:off x="266700" y="4876800"/>
            <a:ext cx="3829050" cy="1200150"/>
          </a:xfrm>
          <a:prstGeom prst="halfFrame">
            <a:avLst>
              <a:gd name="adj1" fmla="val 9671"/>
              <a:gd name="adj2" fmla="val 94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04775" y="6267450"/>
            <a:ext cx="4486275" cy="476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bg1"/>
                </a:solidFill>
              </a:rPr>
              <a:t>Обеспечение общественной безопасности (81,5)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838700" y="6343650"/>
            <a:ext cx="4229100" cy="361950"/>
          </a:xfrm>
          <a:prstGeom prst="rect">
            <a:avLst/>
          </a:prstGeom>
          <a:solidFill>
            <a:srgbClr val="0065B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bg1"/>
                </a:solidFill>
              </a:rPr>
              <a:t>Социальная поддержка граждан (214,9)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851" y="1400175"/>
            <a:ext cx="390525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/>
              <a:t>81 дошкольное учреждение</a:t>
            </a:r>
          </a:p>
          <a:p>
            <a:r>
              <a:rPr lang="ru-RU" sz="1300" b="1" dirty="0" smtClean="0"/>
              <a:t>42 общеобразовательные организации</a:t>
            </a:r>
          </a:p>
          <a:p>
            <a:r>
              <a:rPr lang="ru-RU" sz="1300" b="1" dirty="0" smtClean="0"/>
              <a:t>17 учреждений дополнительного образования</a:t>
            </a:r>
          </a:p>
          <a:p>
            <a:r>
              <a:rPr lang="ru-RU" sz="1300" b="1" dirty="0" smtClean="0"/>
              <a:t>5 889 детей охвачено отдыхом и оздоровлением</a:t>
            </a:r>
          </a:p>
          <a:p>
            <a:r>
              <a:rPr lang="ru-RU" sz="1300" dirty="0" smtClean="0"/>
              <a:t> </a:t>
            </a:r>
            <a:endParaRPr lang="ru-RU" sz="1300" dirty="0"/>
          </a:p>
        </p:txBody>
      </p:sp>
      <p:sp>
        <p:nvSpPr>
          <p:cNvPr id="35" name="TextBox 34"/>
          <p:cNvSpPr txBox="1"/>
          <p:nvPr/>
        </p:nvSpPr>
        <p:spPr>
          <a:xfrm>
            <a:off x="4991100" y="1419225"/>
            <a:ext cx="3981449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/>
              <a:t>12 городских библиотек (филиалов)</a:t>
            </a:r>
          </a:p>
          <a:p>
            <a:r>
              <a:rPr lang="ru-RU" sz="1300" b="1" dirty="0" smtClean="0"/>
              <a:t>79 клубных формирований в 4 учреждениях</a:t>
            </a:r>
          </a:p>
          <a:p>
            <a:r>
              <a:rPr lang="ru-RU" sz="1300" b="1" dirty="0" smtClean="0"/>
              <a:t>86 мастеров народных художественных промыслов</a:t>
            </a:r>
          </a:p>
          <a:p>
            <a:r>
              <a:rPr lang="ru-RU" sz="1300" b="1" dirty="0" smtClean="0"/>
              <a:t>14 общегородских мероприятий</a:t>
            </a:r>
          </a:p>
          <a:p>
            <a:r>
              <a:rPr lang="ru-RU" sz="1300" dirty="0" smtClean="0"/>
              <a:t> </a:t>
            </a:r>
            <a:endParaRPr lang="ru-RU" sz="1300" dirty="0"/>
          </a:p>
        </p:txBody>
      </p:sp>
      <p:sp>
        <p:nvSpPr>
          <p:cNvPr id="36" name="TextBox 35"/>
          <p:cNvSpPr txBox="1"/>
          <p:nvPr/>
        </p:nvSpPr>
        <p:spPr>
          <a:xfrm>
            <a:off x="333375" y="2914650"/>
            <a:ext cx="482917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/>
              <a:t>150 физкультурно-оздоровительное и спорт. мероприятие</a:t>
            </a:r>
          </a:p>
          <a:p>
            <a:r>
              <a:rPr lang="ru-RU" sz="1300" b="1" dirty="0" smtClean="0"/>
              <a:t>3 учреждения предоставляют спортивные сооружения</a:t>
            </a:r>
          </a:p>
          <a:p>
            <a:r>
              <a:rPr lang="ru-RU" sz="1300" b="1" dirty="0" smtClean="0"/>
              <a:t>21 хоккейный корт</a:t>
            </a:r>
          </a:p>
          <a:p>
            <a:r>
              <a:rPr lang="ru-RU" sz="1300" b="1" dirty="0" smtClean="0"/>
              <a:t>7 417 физкультурно-оздоровительных занятий при ФСЦ</a:t>
            </a:r>
          </a:p>
          <a:p>
            <a:r>
              <a:rPr lang="ru-RU" sz="1300" b="1" dirty="0" smtClean="0"/>
              <a:t>15 лучшим спортсменам выплата стипендий</a:t>
            </a:r>
          </a:p>
          <a:p>
            <a:r>
              <a:rPr lang="ru-RU" sz="1300" dirty="0" smtClean="0"/>
              <a:t> </a:t>
            </a:r>
            <a:endParaRPr lang="ru-RU" sz="1300" dirty="0"/>
          </a:p>
        </p:txBody>
      </p:sp>
      <p:sp>
        <p:nvSpPr>
          <p:cNvPr id="37" name="TextBox 36"/>
          <p:cNvSpPr txBox="1"/>
          <p:nvPr/>
        </p:nvSpPr>
        <p:spPr>
          <a:xfrm>
            <a:off x="4886325" y="3016754"/>
            <a:ext cx="4257675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/>
              <a:t>20 757 человек получили компенсацию части родительской платы</a:t>
            </a:r>
          </a:p>
          <a:p>
            <a:r>
              <a:rPr lang="ru-RU" sz="1300" b="1" dirty="0" smtClean="0"/>
              <a:t>312 семьям предоставлена ЕДВ взамен предоставления земельного участка</a:t>
            </a:r>
          </a:p>
          <a:p>
            <a:r>
              <a:rPr lang="ru-RU" sz="1300" b="1" dirty="0" smtClean="0"/>
              <a:t>10 900 человек, сдавших кровь и (или) ее компоненты, получили ЕДВ</a:t>
            </a:r>
          </a:p>
          <a:p>
            <a:r>
              <a:rPr lang="ru-RU" sz="1300" b="1" dirty="0" smtClean="0"/>
              <a:t>87 </a:t>
            </a:r>
            <a:r>
              <a:rPr lang="ru-RU" sz="1300" b="1" dirty="0" err="1" smtClean="0"/>
              <a:t>пед</a:t>
            </a:r>
            <a:r>
              <a:rPr lang="ru-RU" sz="1300" b="1" dirty="0" smtClean="0"/>
              <a:t>. работников получили частичную компенсацию расходов по договору найма жилого помещения</a:t>
            </a:r>
          </a:p>
          <a:p>
            <a:r>
              <a:rPr lang="ru-RU" sz="1300" b="1" dirty="0" smtClean="0"/>
              <a:t>13 мед. работника </a:t>
            </a:r>
            <a:r>
              <a:rPr lang="ru-RU" sz="1300" b="1" dirty="0"/>
              <a:t>получили </a:t>
            </a:r>
            <a:r>
              <a:rPr lang="ru-RU" sz="1300" b="1" dirty="0" smtClean="0"/>
              <a:t> меру поддержки по </a:t>
            </a:r>
            <a:r>
              <a:rPr lang="ru-RU" sz="1300" b="1" dirty="0"/>
              <a:t>договорам ипотечного кредитования</a:t>
            </a:r>
            <a:endParaRPr lang="ru-RU" sz="1300" b="1" dirty="0" smtClean="0"/>
          </a:p>
          <a:p>
            <a:r>
              <a:rPr lang="ru-RU" sz="1300" b="1" dirty="0" smtClean="0"/>
              <a:t>9 230 произведено денежных выплат на проезд и приобретение комплекта детской одежды для посещения школьных занятий, спортивной формы для занятия физической культурой</a:t>
            </a:r>
          </a:p>
          <a:p>
            <a:r>
              <a:rPr lang="ru-RU" sz="1300" b="1" dirty="0" smtClean="0"/>
              <a:t>2 семьи получили выплату с связи с рождением трех и более детей</a:t>
            </a:r>
          </a:p>
          <a:p>
            <a:r>
              <a:rPr lang="ru-RU" sz="1300" b="1" dirty="0" smtClean="0"/>
              <a:t>  </a:t>
            </a:r>
            <a:r>
              <a:rPr lang="ru-RU" sz="1300" dirty="0" smtClean="0"/>
              <a:t> </a:t>
            </a:r>
            <a:endParaRPr lang="ru-RU" sz="1300" dirty="0"/>
          </a:p>
        </p:txBody>
      </p:sp>
      <p:sp>
        <p:nvSpPr>
          <p:cNvPr id="38" name="TextBox 37"/>
          <p:cNvSpPr txBox="1"/>
          <p:nvPr/>
        </p:nvSpPr>
        <p:spPr>
          <a:xfrm>
            <a:off x="381000" y="5029200"/>
            <a:ext cx="459105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/>
              <a:t>обеспечено содержание 63 камер видеонаблюдения АПК «Безопасный город»</a:t>
            </a:r>
          </a:p>
          <a:p>
            <a:r>
              <a:rPr lang="ru-RU" sz="1300" b="1" dirty="0" smtClean="0"/>
              <a:t>предоставлена субсидия ВГООСП «Муниципальная стража»  </a:t>
            </a:r>
          </a:p>
          <a:p>
            <a:r>
              <a:rPr lang="ru-RU" sz="1300" b="1" dirty="0" smtClean="0"/>
              <a:t>содержание МКУ «Центр гражданской защиты»</a:t>
            </a:r>
          </a:p>
          <a:p>
            <a:r>
              <a:rPr lang="ru-RU" sz="1300" b="1" dirty="0" smtClean="0"/>
              <a:t>проведение мероприятий для подростков групп социального риска</a:t>
            </a:r>
          </a:p>
        </p:txBody>
      </p:sp>
    </p:spTree>
    <p:extLst>
      <p:ext uri="{BB962C8B-B14F-4D97-AF65-F5344CB8AC3E}">
        <p14:creationId xmlns:p14="http://schemas.microsoft.com/office/powerpoint/2010/main" val="172596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33225" y="142853"/>
            <a:ext cx="934520" cy="962047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276225" y="1643050"/>
            <a:ext cx="440055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965289" y="3786190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12" name="Text Box 2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722313" y="188913"/>
            <a:ext cx="6815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города Вологды за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2021 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4324" y="866775"/>
            <a:ext cx="8153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МУНИЦИПАЛЬНЫХ ПРОГРАММ ЗА 2021 ГОД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(млн. руб.)</a:t>
            </a:r>
          </a:p>
        </p:txBody>
      </p:sp>
      <p:sp>
        <p:nvSpPr>
          <p:cNvPr id="2" name="Половина рамки 1"/>
          <p:cNvSpPr/>
          <p:nvPr/>
        </p:nvSpPr>
        <p:spPr>
          <a:xfrm>
            <a:off x="276225" y="1233377"/>
            <a:ext cx="4200526" cy="3115339"/>
          </a:xfrm>
          <a:prstGeom prst="halfFrame">
            <a:avLst>
              <a:gd name="adj1" fmla="val 4208"/>
              <a:gd name="adj2" fmla="val 33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8307" y="4510642"/>
            <a:ext cx="4152900" cy="5143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bg1"/>
                </a:solidFill>
              </a:rPr>
              <a:t>Развитие </a:t>
            </a:r>
            <a:r>
              <a:rPr lang="ru-RU" dirty="0" smtClean="0">
                <a:solidFill>
                  <a:schemeClr val="bg1"/>
                </a:solidFill>
              </a:rPr>
              <a:t>градостроительства и инфраструктуры ( 2 883,3)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5429" y="1384668"/>
            <a:ext cx="4457700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>
                <a:ln>
                  <a:prstDash val="solid"/>
                </a:ln>
              </a:rPr>
              <a:t>осуществлен </a:t>
            </a:r>
            <a:r>
              <a:rPr lang="ru-RU" sz="1300" b="1" dirty="0">
                <a:ln>
                  <a:prstDash val="solid"/>
                </a:ln>
              </a:rPr>
              <a:t>в</a:t>
            </a:r>
            <a:r>
              <a:rPr lang="ru-RU" sz="1300" b="1" dirty="0"/>
              <a:t>вод в эксплуатацию </a:t>
            </a:r>
            <a:r>
              <a:rPr lang="ru-RU" sz="1300" b="1" dirty="0" smtClean="0"/>
              <a:t>0,46 </a:t>
            </a:r>
            <a:r>
              <a:rPr lang="ru-RU" sz="1300" b="1" dirty="0"/>
              <a:t>км автомобильных </a:t>
            </a:r>
            <a:r>
              <a:rPr lang="ru-RU" sz="1300" b="1" dirty="0" smtClean="0"/>
              <a:t>дорог</a:t>
            </a:r>
          </a:p>
          <a:p>
            <a:r>
              <a:rPr lang="ru-RU" sz="1300" b="1" dirty="0" smtClean="0"/>
              <a:t>проведен </a:t>
            </a:r>
            <a:r>
              <a:rPr lang="ru-RU" sz="1300" b="1" dirty="0"/>
              <a:t>ремонт автомобильных дорог </a:t>
            </a:r>
            <a:r>
              <a:rPr lang="ru-RU" sz="1300" b="1" dirty="0" smtClean="0"/>
              <a:t>протяженностью 16,53 км, ремонт тротуаров протяженностью 10,4 км</a:t>
            </a:r>
          </a:p>
          <a:p>
            <a:r>
              <a:rPr lang="ru-RU" sz="1300" b="1" dirty="0" smtClean="0"/>
              <a:t>произведены работы по содержанию УДС в зимний период – 3 673,2 тыс. </a:t>
            </a:r>
            <a:r>
              <a:rPr lang="ru-RU" sz="1300" b="1" dirty="0" err="1" smtClean="0"/>
              <a:t>кв.м</a:t>
            </a:r>
            <a:r>
              <a:rPr lang="ru-RU" sz="1300" b="1" dirty="0" smtClean="0"/>
              <a:t>., в летний период – 3 804,4 тыс. </a:t>
            </a:r>
            <a:r>
              <a:rPr lang="ru-RU" sz="1300" b="1" dirty="0" err="1" smtClean="0"/>
              <a:t>кв.м</a:t>
            </a:r>
            <a:r>
              <a:rPr lang="ru-RU" sz="1300" b="1" dirty="0" smtClean="0"/>
              <a:t>.</a:t>
            </a:r>
          </a:p>
          <a:p>
            <a:r>
              <a:rPr lang="ru-RU" sz="1300" b="1" dirty="0" smtClean="0"/>
              <a:t>посажено 850 деревьев и кустарников</a:t>
            </a:r>
          </a:p>
          <a:p>
            <a:r>
              <a:rPr lang="ru-RU" sz="1300" b="1" dirty="0" smtClean="0"/>
              <a:t>снесено 7 аварийных и обгоревших домов</a:t>
            </a:r>
          </a:p>
          <a:p>
            <a:r>
              <a:rPr lang="ru-RU" sz="1300" b="1" dirty="0" smtClean="0"/>
              <a:t>ликвидированы несанкционированные свалки в объеме 750 </a:t>
            </a:r>
            <a:r>
              <a:rPr lang="ru-RU" sz="1300" b="1" dirty="0" err="1" smtClean="0"/>
              <a:t>куб.м</a:t>
            </a:r>
            <a:r>
              <a:rPr lang="ru-RU" sz="1300" b="1" dirty="0" smtClean="0"/>
              <a:t>.</a:t>
            </a:r>
          </a:p>
          <a:p>
            <a:r>
              <a:rPr lang="ru-RU" sz="1300" b="1" dirty="0" smtClean="0"/>
              <a:t>Построено 3,76 км распределительных газовых сетей, 257 домовладений (квартир) получили доступ к системе газоснабжения</a:t>
            </a:r>
          </a:p>
          <a:p>
            <a:r>
              <a:rPr lang="ru-RU" sz="1300" b="1" dirty="0" smtClean="0"/>
              <a:t>отловлено 197 животных без владельцев</a:t>
            </a:r>
            <a:endParaRPr lang="ru-RU" sz="1300" b="1" dirty="0"/>
          </a:p>
        </p:txBody>
      </p:sp>
      <p:sp>
        <p:nvSpPr>
          <p:cNvPr id="13" name="Половина рамки 12"/>
          <p:cNvSpPr/>
          <p:nvPr/>
        </p:nvSpPr>
        <p:spPr>
          <a:xfrm>
            <a:off x="318977" y="5263115"/>
            <a:ext cx="4176824" cy="542261"/>
          </a:xfrm>
          <a:prstGeom prst="halfFrame">
            <a:avLst>
              <a:gd name="adj1" fmla="val 4208"/>
              <a:gd name="adj2" fmla="val 33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82452" y="5911260"/>
            <a:ext cx="4152900" cy="5143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bg1"/>
                </a:solidFill>
              </a:rPr>
              <a:t>Формирование современной городской среды ( 280,7)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5775" y="5330899"/>
            <a:ext cx="405765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300" b="1" dirty="0"/>
              <a:t>Благоустройство </a:t>
            </a:r>
            <a:r>
              <a:rPr lang="ru-RU" sz="1300" b="1" dirty="0" smtClean="0"/>
              <a:t>43 </a:t>
            </a:r>
            <a:r>
              <a:rPr lang="ru-RU" sz="1300" b="1" dirty="0"/>
              <a:t>дворовых территорий </a:t>
            </a:r>
            <a:endParaRPr lang="ru-RU" sz="1300" b="1" dirty="0" smtClean="0"/>
          </a:p>
          <a:p>
            <a:pPr lvl="0"/>
            <a:r>
              <a:rPr lang="ru-RU" sz="1300" b="1" dirty="0" smtClean="0"/>
              <a:t>Благоустройство </a:t>
            </a:r>
            <a:r>
              <a:rPr lang="ru-RU" sz="1300" b="1" dirty="0"/>
              <a:t>2</a:t>
            </a:r>
            <a:r>
              <a:rPr lang="ru-RU" sz="1300" b="1" dirty="0" smtClean="0"/>
              <a:t> общественных территорий</a:t>
            </a:r>
            <a:endParaRPr lang="ru-RU" sz="1300" b="1" dirty="0"/>
          </a:p>
        </p:txBody>
      </p:sp>
      <p:sp>
        <p:nvSpPr>
          <p:cNvPr id="17" name="Половина рамки 16"/>
          <p:cNvSpPr/>
          <p:nvPr/>
        </p:nvSpPr>
        <p:spPr>
          <a:xfrm>
            <a:off x="4943475" y="1254642"/>
            <a:ext cx="4048125" cy="4465674"/>
          </a:xfrm>
          <a:prstGeom prst="halfFrame">
            <a:avLst>
              <a:gd name="adj1" fmla="val 2697"/>
              <a:gd name="adj2" fmla="val 2408"/>
            </a:avLst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67300" y="1433401"/>
            <a:ext cx="40767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ru-RU" sz="1300" b="1" dirty="0" smtClean="0"/>
              <a:t>начато строительство </a:t>
            </a:r>
            <a:r>
              <a:rPr lang="ru-RU" sz="1300" b="1" dirty="0"/>
              <a:t>многоквартирного жилого дома на ул. Архангельской в городе Вологде для переселения граждан из аварийного жилищного </a:t>
            </a:r>
            <a:r>
              <a:rPr lang="ru-RU" sz="1300" b="1" dirty="0" smtClean="0"/>
              <a:t>фонда</a:t>
            </a:r>
          </a:p>
          <a:p>
            <a:pPr fontAlgn="b"/>
            <a:r>
              <a:rPr lang="ru-RU" sz="1300" b="1" dirty="0" smtClean="0"/>
              <a:t>приобретение 14  квартир в жилых домах, улучшены жилищные условия 82 человек, проживающих в аварийном жилье</a:t>
            </a:r>
          </a:p>
          <a:p>
            <a:pPr fontAlgn="b"/>
            <a:r>
              <a:rPr lang="ru-RU" sz="1300" b="1" dirty="0" smtClean="0">
                <a:solidFill>
                  <a:srgbClr val="000000"/>
                </a:solidFill>
              </a:rPr>
              <a:t>10 молодым семьям вручены свидетельства о праве на получение социальной выплаты на строительство или приобретение жилья</a:t>
            </a:r>
          </a:p>
          <a:p>
            <a:pPr fontAlgn="b"/>
            <a:r>
              <a:rPr lang="ru-RU" sz="1300" b="1" dirty="0"/>
              <a:t>с собственниками аварийного жилья заключены соглашения об изъятии 13 жилых помещений и долей земельного участка путем возмещения</a:t>
            </a:r>
            <a:endParaRPr lang="ru-RU" sz="1300" b="1" dirty="0" smtClean="0">
              <a:solidFill>
                <a:srgbClr val="000000"/>
              </a:solidFill>
            </a:endParaRPr>
          </a:p>
          <a:p>
            <a:pPr fontAlgn="b"/>
            <a:r>
              <a:rPr lang="ru-RU" sz="1300" b="1" dirty="0">
                <a:solidFill>
                  <a:srgbClr val="000000"/>
                </a:solidFill>
              </a:rPr>
              <a:t>2</a:t>
            </a:r>
            <a:r>
              <a:rPr lang="ru-RU" sz="1300" b="1" dirty="0" smtClean="0">
                <a:solidFill>
                  <a:srgbClr val="000000"/>
                </a:solidFill>
              </a:rPr>
              <a:t>5 семьям предоставлены выплаты на ремонт жилых помещений, предоставленный во исполнение судебных решений</a:t>
            </a:r>
          </a:p>
          <a:p>
            <a:pPr fontAlgn="b"/>
            <a:r>
              <a:rPr lang="ru-RU" sz="1300" b="1" dirty="0" smtClean="0">
                <a:solidFill>
                  <a:srgbClr val="000000"/>
                </a:solidFill>
              </a:rPr>
              <a:t>5 семей получили выплату на приобретение жилого помещения во исполнение судебного решения о внеочередном улучшении жилищных условий граждан </a:t>
            </a:r>
            <a:endParaRPr lang="ru-RU" sz="1300" b="1" dirty="0">
              <a:solidFill>
                <a:srgbClr val="00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094767" y="5872495"/>
            <a:ext cx="3895725" cy="51435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bg1"/>
                </a:solidFill>
              </a:rPr>
              <a:t>Обеспечение жильем отдельных категорий граждан ( 154,7)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18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11165" y="142853"/>
            <a:ext cx="1156580" cy="1190648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11152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965289" y="3786190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0" y="981833"/>
            <a:ext cx="1178711" cy="2800791"/>
          </a:xfrm>
          <a:prstGeom prst="rect">
            <a:avLst/>
          </a:prstGeom>
          <a:noFill/>
        </p:spPr>
      </p:pic>
      <p:sp>
        <p:nvSpPr>
          <p:cNvPr id="12" name="Text Box 2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690415" y="114485"/>
            <a:ext cx="6815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города Вологды за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2021 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819150"/>
            <a:ext cx="8144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РАСХОДЫ, НАПРАВЛЕННЫЕ НА ДОСТИЖЕНИЕ СООТВЕТСТВУЮЩИХ РЕЗУЛЬТАТОВ РЕАЛИЗАЦИИ НАЦИОНАЛЬНЫХ ПРОЕКТОВ В ГОРОДЕ ВОЛОГДЕ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67991421"/>
              </p:ext>
            </p:extLst>
          </p:nvPr>
        </p:nvGraphicFramePr>
        <p:xfrm>
          <a:off x="3040912" y="1418265"/>
          <a:ext cx="3423684" cy="54397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Левая фигурная скобка 5"/>
          <p:cNvSpPr/>
          <p:nvPr/>
        </p:nvSpPr>
        <p:spPr>
          <a:xfrm>
            <a:off x="3987209" y="1658677"/>
            <a:ext cx="404038" cy="4869713"/>
          </a:xfrm>
          <a:prstGeom prst="leftBrace">
            <a:avLst/>
          </a:prstGeom>
          <a:ln w="476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9600" dirty="0"/>
          </a:p>
        </p:txBody>
      </p:sp>
      <p:sp>
        <p:nvSpPr>
          <p:cNvPr id="7" name="TextBox 6"/>
          <p:cNvSpPr txBox="1"/>
          <p:nvPr/>
        </p:nvSpPr>
        <p:spPr>
          <a:xfrm>
            <a:off x="3487480" y="3285460"/>
            <a:ext cx="646331" cy="152045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sz="3000" b="1" i="1" dirty="0" smtClean="0">
                <a:solidFill>
                  <a:srgbClr val="0070C0"/>
                </a:solidFill>
              </a:rPr>
              <a:t>1 849,2</a:t>
            </a:r>
            <a:endParaRPr lang="ru-RU" sz="3000" b="1" i="1" dirty="0">
              <a:solidFill>
                <a:srgbClr val="0070C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5814" y="1754372"/>
            <a:ext cx="446567" cy="510363"/>
          </a:xfrm>
          <a:prstGeom prst="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90624" y="2640419"/>
            <a:ext cx="446567" cy="510363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94168" y="3388242"/>
            <a:ext cx="446567" cy="510363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F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97712" y="4189227"/>
            <a:ext cx="446567" cy="510363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G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33155" y="4990213"/>
            <a:ext cx="446567" cy="510363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47330" y="5879805"/>
            <a:ext cx="446567" cy="54226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R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0" name="Стрелка вправо 19"/>
          <p:cNvSpPr/>
          <p:nvPr/>
        </p:nvSpPr>
        <p:spPr>
          <a:xfrm>
            <a:off x="925032" y="1562987"/>
            <a:ext cx="2775098" cy="808074"/>
          </a:xfrm>
          <a:prstGeom prst="rightArrow">
            <a:avLst>
              <a:gd name="adj1" fmla="val 62500"/>
              <a:gd name="adj2" fmla="val 50000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Национальный проект «Культура»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2" name="Стрелка вправо 21"/>
          <p:cNvSpPr/>
          <p:nvPr/>
        </p:nvSpPr>
        <p:spPr>
          <a:xfrm>
            <a:off x="939211" y="2512827"/>
            <a:ext cx="2760920" cy="793898"/>
          </a:xfrm>
          <a:prstGeom prst="rightArrow">
            <a:avLst>
              <a:gd name="adj1" fmla="val 66071"/>
              <a:gd name="adj2" fmla="val 47321"/>
            </a:avLst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Национальный проект </a:t>
            </a:r>
            <a:r>
              <a:rPr lang="ru-RU" sz="1400" b="1" dirty="0" smtClean="0">
                <a:solidFill>
                  <a:schemeClr val="tx1"/>
                </a:solidFill>
              </a:rPr>
              <a:t>«Образование»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946298" y="3239384"/>
            <a:ext cx="2679404" cy="790356"/>
          </a:xfrm>
          <a:prstGeom prst="rightArrow">
            <a:avLst>
              <a:gd name="adj1" fmla="val 63453"/>
              <a:gd name="adj2" fmla="val 50000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Национальный проект </a:t>
            </a:r>
            <a:r>
              <a:rPr lang="ru-RU" sz="1400" b="1" dirty="0" smtClean="0">
                <a:solidFill>
                  <a:schemeClr val="tx1"/>
                </a:solidFill>
              </a:rPr>
              <a:t>«Жилье и городская среда»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4" name="Стрелка вправо 23"/>
          <p:cNvSpPr/>
          <p:nvPr/>
        </p:nvSpPr>
        <p:spPr>
          <a:xfrm>
            <a:off x="935665" y="4051005"/>
            <a:ext cx="2604978" cy="723014"/>
          </a:xfrm>
          <a:prstGeom prst="rightArrow">
            <a:avLst>
              <a:gd name="adj1" fmla="val 67647"/>
              <a:gd name="adj2" fmla="val 46203"/>
            </a:avLst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Национальный проект </a:t>
            </a:r>
            <a:r>
              <a:rPr lang="ru-RU" sz="1400" b="1" dirty="0" smtClean="0">
                <a:solidFill>
                  <a:schemeClr val="tx1"/>
                </a:solidFill>
              </a:rPr>
              <a:t>«Экология»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5" name="Стрелка вправо 24"/>
          <p:cNvSpPr/>
          <p:nvPr/>
        </p:nvSpPr>
        <p:spPr>
          <a:xfrm>
            <a:off x="949843" y="4798825"/>
            <a:ext cx="2675859" cy="868327"/>
          </a:xfrm>
          <a:prstGeom prst="rightArrow">
            <a:avLst>
              <a:gd name="adj1" fmla="val 69592"/>
              <a:gd name="adj2" fmla="val 50000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Национальный проект «Демография»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6" name="Стрелка вправо 25"/>
          <p:cNvSpPr/>
          <p:nvPr/>
        </p:nvSpPr>
        <p:spPr>
          <a:xfrm>
            <a:off x="995917" y="5635256"/>
            <a:ext cx="2640418" cy="1127051"/>
          </a:xfrm>
          <a:prstGeom prst="rightArrow">
            <a:avLst>
              <a:gd name="adj1" fmla="val 76087"/>
              <a:gd name="adj2" fmla="val 48148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Национальный проект «Безопасные и качественные автомобильные дороги»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497572" y="1396409"/>
            <a:ext cx="818707" cy="510363"/>
          </a:xfrm>
          <a:prstGeom prst="rect">
            <a:avLst/>
          </a:prstGeom>
          <a:solidFill>
            <a:srgbClr val="FFFFFF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11,2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550735" y="2094614"/>
            <a:ext cx="723014" cy="496187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347,2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614529" y="3019648"/>
            <a:ext cx="733647" cy="66985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F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570,8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603897" y="3980119"/>
            <a:ext cx="797442" cy="602513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G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15,2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550735" y="4763386"/>
            <a:ext cx="861237" cy="549349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537,3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582632" y="5798288"/>
            <a:ext cx="754912" cy="54226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R</a:t>
            </a:r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367,5</a:t>
            </a: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5741581" y="1467293"/>
            <a:ext cx="3402419" cy="318978"/>
          </a:xfrm>
          <a:prstGeom prst="wedgeRoundRectCallout">
            <a:avLst>
              <a:gd name="adj1" fmla="val -54785"/>
              <a:gd name="adj2" fmla="val 27730"/>
              <a:gd name="adj3" fmla="val 16667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А1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ru-RU" sz="1200" dirty="0" smtClean="0">
                <a:solidFill>
                  <a:schemeClr val="tx1"/>
                </a:solidFill>
              </a:rPr>
              <a:t>Региональный Проект «Культурная среда»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5709685" y="1839433"/>
            <a:ext cx="3434316" cy="318976"/>
          </a:xfrm>
          <a:prstGeom prst="wedgeRoundRectCallout">
            <a:avLst>
              <a:gd name="adj1" fmla="val -54759"/>
              <a:gd name="adj2" fmla="val 50931"/>
              <a:gd name="adj3" fmla="val 16667"/>
            </a:avLst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Е1 </a:t>
            </a:r>
            <a:r>
              <a:rPr lang="ru-RU" sz="1200" dirty="0" smtClean="0">
                <a:solidFill>
                  <a:schemeClr val="tx1"/>
                </a:solidFill>
              </a:rPr>
              <a:t>Региональный проект «Современная школа» </a:t>
            </a:r>
            <a:r>
              <a:rPr lang="ru-RU" sz="1200" dirty="0" smtClean="0"/>
              <a:t> </a:t>
            </a:r>
            <a:endParaRPr lang="ru-RU" sz="1200" dirty="0"/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5688419" y="2211573"/>
            <a:ext cx="3455581" cy="1222743"/>
          </a:xfrm>
          <a:prstGeom prst="wedgeRoundRectCallout">
            <a:avLst>
              <a:gd name="adj1" fmla="val -54967"/>
              <a:gd name="adj2" fmla="val 24388"/>
              <a:gd name="adj3" fmla="val 16667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F2 </a:t>
            </a:r>
            <a:r>
              <a:rPr lang="ru-RU" sz="1200" dirty="0" smtClean="0">
                <a:solidFill>
                  <a:schemeClr val="tx1"/>
                </a:solidFill>
              </a:rPr>
              <a:t>Региональный проект «Формирование комфортной городской среды»</a:t>
            </a:r>
          </a:p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F3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ru-RU" sz="1200" dirty="0" smtClean="0">
                <a:solidFill>
                  <a:schemeClr val="tx1"/>
                </a:solidFill>
              </a:rPr>
              <a:t>Региональный проект «Обеспечение устойчивого сокращения непригодного для проживания жилищного фонда»</a:t>
            </a:r>
          </a:p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F5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dirty="0" smtClean="0"/>
              <a:t> </a:t>
            </a:r>
            <a:r>
              <a:rPr lang="ru-RU" sz="1200" dirty="0" smtClean="0">
                <a:solidFill>
                  <a:schemeClr val="tx1"/>
                </a:solidFill>
              </a:rPr>
              <a:t>Региональный проект «Чистая вода»</a:t>
            </a:r>
            <a:endParaRPr lang="ru-RU" sz="1200" dirty="0"/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5730949" y="3519377"/>
            <a:ext cx="3413051" cy="574158"/>
          </a:xfrm>
          <a:prstGeom prst="wedgeRoundRectCallout">
            <a:avLst>
              <a:gd name="adj1" fmla="val -53955"/>
              <a:gd name="adj2" fmla="val 46348"/>
              <a:gd name="adj3" fmla="val 16667"/>
            </a:avLst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G2 </a:t>
            </a:r>
            <a:r>
              <a:rPr lang="ru-RU" sz="1200" b="1" dirty="0" smtClean="0">
                <a:solidFill>
                  <a:schemeClr val="tx1"/>
                </a:solidFill>
              </a:rPr>
              <a:t>Региональный проект «Комплексная система обращения с твердыми коммунальными отходами»</a:t>
            </a:r>
            <a:r>
              <a:rPr lang="en-US" sz="1200" b="1" dirty="0" smtClean="0">
                <a:solidFill>
                  <a:schemeClr val="tx1"/>
                </a:solidFill>
              </a:rPr>
              <a:t> 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21" name="Скругленная прямоугольная выноска 20"/>
          <p:cNvSpPr/>
          <p:nvPr/>
        </p:nvSpPr>
        <p:spPr>
          <a:xfrm>
            <a:off x="5752214" y="4178594"/>
            <a:ext cx="3391786" cy="1562987"/>
          </a:xfrm>
          <a:prstGeom prst="wedgeRoundRectCallout">
            <a:avLst>
              <a:gd name="adj1" fmla="val -56337"/>
              <a:gd name="adj2" fmla="val -11170"/>
              <a:gd name="adj3" fmla="val 16667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P1 </a:t>
            </a:r>
            <a:r>
              <a:rPr lang="ru-RU" sz="1200" b="1" dirty="0" smtClean="0">
                <a:solidFill>
                  <a:schemeClr val="tx1"/>
                </a:solidFill>
              </a:rPr>
              <a:t>Региональный проект «Финансовая поддержка семей при рождении детей»</a:t>
            </a:r>
          </a:p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P2</a:t>
            </a:r>
            <a:r>
              <a:rPr lang="ru-RU" sz="1400" b="1" dirty="0" smtClean="0">
                <a:solidFill>
                  <a:schemeClr val="tx1"/>
                </a:solidFill>
              </a:rPr>
              <a:t> </a:t>
            </a:r>
            <a:r>
              <a:rPr lang="ru-RU" sz="1200" b="1" dirty="0" smtClean="0">
                <a:solidFill>
                  <a:schemeClr val="tx1"/>
                </a:solidFill>
              </a:rPr>
              <a:t>Региональный проект «Содействие занятости женщин – создание условий дошкольного образования для детей в возрасте до трех лет»</a:t>
            </a:r>
          </a:p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P5</a:t>
            </a:r>
            <a:r>
              <a:rPr lang="ru-RU" sz="1400" b="1" dirty="0" smtClean="0">
                <a:solidFill>
                  <a:schemeClr val="tx1"/>
                </a:solidFill>
              </a:rPr>
              <a:t> </a:t>
            </a:r>
            <a:r>
              <a:rPr lang="ru-RU" sz="1200" b="1" dirty="0" smtClean="0">
                <a:solidFill>
                  <a:schemeClr val="tx1"/>
                </a:solidFill>
              </a:rPr>
              <a:t>Региональный проект «Спорт – норма жизни»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33" name="Скругленная прямоугольная выноска 32"/>
          <p:cNvSpPr/>
          <p:nvPr/>
        </p:nvSpPr>
        <p:spPr>
          <a:xfrm>
            <a:off x="5773479" y="5858540"/>
            <a:ext cx="3370521" cy="861237"/>
          </a:xfrm>
          <a:prstGeom prst="wedgeRoundRectCallout">
            <a:avLst>
              <a:gd name="adj1" fmla="val -57077"/>
              <a:gd name="adj2" fmla="val -23810"/>
              <a:gd name="adj3" fmla="val 16667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R1 </a:t>
            </a:r>
            <a:r>
              <a:rPr lang="ru-RU" sz="1200" b="1" dirty="0" smtClean="0">
                <a:solidFill>
                  <a:schemeClr val="tx1"/>
                </a:solidFill>
              </a:rPr>
              <a:t>Региональный проект «Дорожная сеть»</a:t>
            </a:r>
            <a:endParaRPr lang="en-US" sz="12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R2</a:t>
            </a:r>
            <a:r>
              <a:rPr lang="ru-RU" sz="1400" b="1" dirty="0" smtClean="0">
                <a:solidFill>
                  <a:schemeClr val="tx1"/>
                </a:solidFill>
              </a:rPr>
              <a:t> </a:t>
            </a:r>
            <a:r>
              <a:rPr lang="ru-RU" sz="1200" b="1" dirty="0" smtClean="0">
                <a:solidFill>
                  <a:schemeClr val="tx1"/>
                </a:solidFill>
              </a:rPr>
              <a:t>Региональный проект «Общесистемные меры развития дорожного хозяйства»</a:t>
            </a:r>
            <a:endParaRPr lang="ru-RU" sz="1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36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0234" y="142853"/>
            <a:ext cx="897510" cy="923947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965289" y="3786190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12" name="Text Box 2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722313" y="188913"/>
            <a:ext cx="6815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города Вологды за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2021 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2647806987"/>
              </p:ext>
            </p:extLst>
          </p:nvPr>
        </p:nvGraphicFramePr>
        <p:xfrm>
          <a:off x="0" y="1123950"/>
          <a:ext cx="8839200" cy="2609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2546317634"/>
              </p:ext>
            </p:extLst>
          </p:nvPr>
        </p:nvGraphicFramePr>
        <p:xfrm>
          <a:off x="153277" y="3794423"/>
          <a:ext cx="8885948" cy="30635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47675" y="800100"/>
            <a:ext cx="8640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ОСНОВНЫЕ РЕЗУЛЬТАТЫ РЕАЛИЗАЦИИ НАЦИОНАЛЬНЫХ ПРОЕКТОВ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84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0234" y="142853"/>
            <a:ext cx="897510" cy="923947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965289" y="3786190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12" name="Text Box 2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722313" y="188913"/>
            <a:ext cx="6815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города Вологды за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2021 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3290086384"/>
              </p:ext>
            </p:extLst>
          </p:nvPr>
        </p:nvGraphicFramePr>
        <p:xfrm>
          <a:off x="0" y="1123950"/>
          <a:ext cx="8839200" cy="2609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4189428972"/>
              </p:ext>
            </p:extLst>
          </p:nvPr>
        </p:nvGraphicFramePr>
        <p:xfrm>
          <a:off x="153277" y="3794423"/>
          <a:ext cx="8885948" cy="30635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47675" y="800100"/>
            <a:ext cx="8640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ОСНОВНЫЕ РЕЗУЛЬТАТЫ РЕАЛИЗАЦИИ НАЦИОНАЛЬНЫХ ПРОЕКТОВ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6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0234" y="142853"/>
            <a:ext cx="897510" cy="923947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965289" y="3786190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12" name="Text Box 2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722313" y="188913"/>
            <a:ext cx="6815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города Вологды за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2021 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47675" y="800100"/>
            <a:ext cx="8640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ОСНОВНЫЕ  НАПРАВЛЕНИЯ КАПИТАЛЬНЫХ ВЛОЖЕНИЙ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0997" y="1095153"/>
            <a:ext cx="80169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/>
              <a:t>Бюджет города Вологды – это </a:t>
            </a:r>
            <a:r>
              <a:rPr lang="ru-RU" sz="1400" b="1" dirty="0"/>
              <a:t>бюджет развития</a:t>
            </a:r>
            <a:r>
              <a:rPr lang="ru-RU" sz="1400" dirty="0"/>
              <a:t>. </a:t>
            </a:r>
            <a:r>
              <a:rPr lang="ru-RU" sz="1400" b="1" dirty="0"/>
              <a:t>2,1 млрд. рублей </a:t>
            </a:r>
            <a:r>
              <a:rPr lang="ru-RU" sz="1400" dirty="0"/>
              <a:t>направлено </a:t>
            </a:r>
            <a:r>
              <a:rPr lang="ru-RU" sz="1400" b="1" dirty="0"/>
              <a:t>на капитальные вложения</a:t>
            </a:r>
            <a:r>
              <a:rPr lang="ru-RU" sz="1400" dirty="0"/>
              <a:t>. Это стало возможным благодаря активному участию города Вологды в государственных программах и привлечению средств из вышестоящих бюджетов</a:t>
            </a:r>
            <a:r>
              <a:rPr lang="ru-RU" sz="1400" dirty="0" smtClean="0"/>
              <a:t>. </a:t>
            </a:r>
            <a:r>
              <a:rPr lang="ru-RU" sz="1400" b="1" dirty="0" smtClean="0"/>
              <a:t>В 2021 году </a:t>
            </a:r>
            <a:r>
              <a:rPr lang="ru-RU" sz="1400" dirty="0" smtClean="0"/>
              <a:t>осуществлялось строительство  </a:t>
            </a:r>
            <a:r>
              <a:rPr lang="ru-RU" sz="1400" b="1" dirty="0" smtClean="0"/>
              <a:t>2 объектов дошкольного образования</a:t>
            </a:r>
            <a:r>
              <a:rPr lang="ru-RU" sz="1400" dirty="0" smtClean="0"/>
              <a:t>, а также направлены средства на выполнение работ по привязке экономически эффективной проектной документации повторного применения для строительства детского сада по улице Разина. Расходы составили </a:t>
            </a:r>
            <a:r>
              <a:rPr lang="ru-RU" sz="1400" b="1" dirty="0" smtClean="0"/>
              <a:t>550,7 млн. рублей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659219" y="5784112"/>
            <a:ext cx="34555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Здание детского сада по            ул. Ярославская на 220 мест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968949" y="5713229"/>
            <a:ext cx="34555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Здание детского сада по            ул. Народная на 420 мест</a:t>
            </a:r>
            <a:endParaRPr lang="ru-RU" dirty="0"/>
          </a:p>
        </p:txBody>
      </p:sp>
      <p:pic>
        <p:nvPicPr>
          <p:cNvPr id="15" name="Picture 2" descr="C:\Users\Myakshina_IV\AppData\Local\Microsoft\Windows\Temporary Internet Files\Content.Outlook\TY9KF2X3\wcz_YZqFzC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6548" y="2636875"/>
            <a:ext cx="4082241" cy="3083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C:\Users\Myakshina_IV\AppData\Local\Microsoft\Windows\Temporary Internet Files\Content.Outlook\TY9KF2X3\bmV3c3ZvLnJ1L3NpdGVzL2RlZmF1bHQvZmlsZXMvZmllbGQvaW1hZ2UvdHRjdGRkbWlhYzguanBnP19faWQ9MTIyODMy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07" y="2668771"/>
            <a:ext cx="4309203" cy="3062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491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0234" y="142853"/>
            <a:ext cx="897510" cy="923947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965289" y="3786190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12" name="Text Box 2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722313" y="188913"/>
            <a:ext cx="6815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города Вологды за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2021 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47675" y="800100"/>
            <a:ext cx="8640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ОСНОВНЫЕ  НАПРАВЛЕНИЯ КАПИТАЛЬНЫХ ВЛОЖЕНИЙ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1629" y="1233377"/>
            <a:ext cx="8016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 2021 году </a:t>
            </a:r>
            <a:r>
              <a:rPr lang="ru-RU" dirty="0" smtClean="0"/>
              <a:t>осуществлялось строительство  здания </a:t>
            </a:r>
            <a:r>
              <a:rPr lang="ru-RU" b="1" dirty="0" smtClean="0"/>
              <a:t>школы </a:t>
            </a:r>
          </a:p>
          <a:p>
            <a:pPr algn="ctr"/>
            <a:r>
              <a:rPr lang="ru-RU" b="1" dirty="0" smtClean="0"/>
              <a:t>по улице Возрождения</a:t>
            </a:r>
            <a:r>
              <a:rPr lang="ru-RU" dirty="0" smtClean="0"/>
              <a:t>. Расходы составили </a:t>
            </a:r>
            <a:r>
              <a:rPr lang="ru-RU" b="1" dirty="0" smtClean="0"/>
              <a:t>339,5 млн. рублей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146" name="Picture 2" descr="https://img.35media.ru/2022/03/17/3b34c86687f2-bfff/Stroitelstvo-odnogo-iz-samikh-krupnikh-obrazovatelnikh-uchrezhdenii-v-Vologde-nachalos-vesnoi-proshlogo-god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628" y="1984670"/>
            <a:ext cx="7708605" cy="427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756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0234" y="142853"/>
            <a:ext cx="897510" cy="923947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965289" y="3786190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12" name="Text Box 2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722313" y="188913"/>
            <a:ext cx="6815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города Вологды за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2021 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47675" y="800100"/>
            <a:ext cx="8640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ОСНОВНЫЕ  НАПРАВЛЕНИЯ КАПИТАЛЬНЫХ ВЛОЖЕНИЙ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2894" y="1095154"/>
            <a:ext cx="821896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Строительство автомобильных дорог</a:t>
            </a:r>
            <a:r>
              <a:rPr lang="ru-RU" dirty="0" smtClean="0"/>
              <a:t>. Расходы составили </a:t>
            </a:r>
            <a:r>
              <a:rPr lang="ru-RU" b="1" dirty="0" smtClean="0"/>
              <a:t>737,4 млн. рублей</a:t>
            </a:r>
            <a:r>
              <a:rPr lang="ru-RU" dirty="0" smtClean="0"/>
              <a:t>. </a:t>
            </a:r>
            <a:r>
              <a:rPr lang="ru-RU" sz="1400" dirty="0"/>
              <a:t>Средства направлены на оплату выполненных работ в рамках муниципального контракта на строительство ул. Ярославской на участке от д.27 до ул. Конева в г. Вологде (1, 2, 3 этап), услуг по строительному надзору за выполнением работ по строительству ул. Ярославской на участке от д.27 до ул. Конева (2 этап), а также на выполнение работ по корректировке проектной документации на строительство данного объекта; строительство подъездов к участкам, предоставляемым многодетным семьям (пер. Сиверский и пер. Радужный), на разработку проектной и рабочей документации на строительство пер. Спортивного</a:t>
            </a:r>
            <a:r>
              <a:rPr lang="ru-RU" sz="1400" dirty="0" smtClean="0"/>
              <a:t> </a:t>
            </a:r>
            <a:endParaRPr lang="ru-RU" sz="1400" dirty="0"/>
          </a:p>
        </p:txBody>
      </p:sp>
      <p:pic>
        <p:nvPicPr>
          <p:cNvPr id="7172" name="Picture 4" descr="https://newsvo.ru/sites/default/files/field/image/romanova_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707" y="2955851"/>
            <a:ext cx="7857461" cy="3513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686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0234" y="142853"/>
            <a:ext cx="897510" cy="923947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965289" y="3786190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12" name="Text Box 2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722313" y="188913"/>
            <a:ext cx="6815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города Вологды за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2021 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47675" y="800100"/>
            <a:ext cx="8640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ОСНОВНЫЕ  НАПРАВЛЕНИЯ КАПИТАЛЬНЫХ ВЛОЖЕНИЙ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1629" y="1233377"/>
            <a:ext cx="80169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Предоставлена субсидия МУП ЖКХ «</a:t>
            </a:r>
            <a:r>
              <a:rPr lang="ru-RU" dirty="0" err="1" smtClean="0"/>
              <a:t>Вологдагорводоканал</a:t>
            </a:r>
            <a:r>
              <a:rPr lang="ru-RU" dirty="0" smtClean="0"/>
              <a:t>» на реконструкцию системы водоснабжения Южных районов города Вологды. Расходы составили 217,2</a:t>
            </a:r>
            <a:r>
              <a:rPr lang="ru-RU" b="1" dirty="0" smtClean="0"/>
              <a:t> млн. рублей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8194" name="Picture 2" descr="http://vologda-portal.ru/upload/iblock/874/932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763" y="2273947"/>
            <a:ext cx="6220046" cy="3859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48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33225" y="142853"/>
            <a:ext cx="934520" cy="962047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965289" y="3786190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12" name="Text Box 2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722313" y="188913"/>
            <a:ext cx="6815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города Вологды за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2021 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804296587"/>
              </p:ext>
            </p:extLst>
          </p:nvPr>
        </p:nvGraphicFramePr>
        <p:xfrm>
          <a:off x="266700" y="1398108"/>
          <a:ext cx="8877300" cy="3260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071687"/>
              </p:ext>
            </p:extLst>
          </p:nvPr>
        </p:nvGraphicFramePr>
        <p:xfrm>
          <a:off x="133351" y="4752975"/>
          <a:ext cx="8924926" cy="1732657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32216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271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9512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9512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9512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9512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095121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374209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4625" indent="184150" algn="ctr" defTabSz="914400" rtl="0" eaLnBrk="1" fontAlgn="ctr" latinLnBrk="0" hangingPunct="1"/>
                      <a:r>
                        <a:rPr lang="ru-RU" sz="1600" u="none" strike="noStrike" kern="1200" dirty="0">
                          <a:effectLst/>
                        </a:rPr>
                        <a:t>Показатели </a:t>
                      </a:r>
                      <a:endParaRPr lang="ru-RU" sz="16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597" marR="6597" marT="6594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100" u="none" strike="noStrike" kern="1200" dirty="0">
                          <a:effectLst/>
                        </a:rPr>
                        <a:t>На </a:t>
                      </a:r>
                      <a:r>
                        <a:rPr lang="ru-RU" sz="1100" u="none" strike="noStrike" kern="1200" dirty="0" smtClean="0">
                          <a:effectLst/>
                        </a:rPr>
                        <a:t>01.01.2017 </a:t>
                      </a:r>
                      <a:r>
                        <a:rPr lang="ru-RU" sz="1100" u="none" strike="noStrike" kern="1200" dirty="0">
                          <a:effectLst/>
                        </a:rPr>
                        <a:t>года</a:t>
                      </a:r>
                      <a:endParaRPr lang="ru-RU" sz="11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100" u="none" strike="noStrike" kern="1200" dirty="0">
                          <a:effectLst/>
                        </a:rPr>
                        <a:t>На </a:t>
                      </a:r>
                      <a:r>
                        <a:rPr lang="ru-RU" sz="1100" u="none" strike="noStrike" kern="1200" dirty="0" smtClean="0">
                          <a:effectLst/>
                        </a:rPr>
                        <a:t>01.01.2018 </a:t>
                      </a:r>
                      <a:r>
                        <a:rPr lang="ru-RU" sz="1100" u="none" strike="noStrike" kern="1200" dirty="0">
                          <a:effectLst/>
                        </a:rPr>
                        <a:t>года</a:t>
                      </a:r>
                      <a:endParaRPr lang="ru-RU" sz="11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100" u="none" strike="noStrike" kern="1200" dirty="0">
                          <a:effectLst/>
                        </a:rPr>
                        <a:t>На </a:t>
                      </a:r>
                      <a:r>
                        <a:rPr lang="ru-RU" sz="1100" u="none" strike="noStrike" kern="1200" dirty="0" smtClean="0">
                          <a:effectLst/>
                        </a:rPr>
                        <a:t>01.01.2019 </a:t>
                      </a:r>
                      <a:r>
                        <a:rPr lang="ru-RU" sz="1100" u="none" strike="noStrike" kern="1200" dirty="0">
                          <a:effectLst/>
                        </a:rPr>
                        <a:t>года</a:t>
                      </a:r>
                      <a:endParaRPr lang="ru-RU" sz="11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100" u="none" strike="noStrike" kern="1200" dirty="0">
                          <a:effectLst/>
                        </a:rPr>
                        <a:t>На </a:t>
                      </a:r>
                      <a:r>
                        <a:rPr lang="ru-RU" sz="1100" u="none" strike="noStrike" kern="1200" dirty="0" smtClean="0">
                          <a:effectLst/>
                        </a:rPr>
                        <a:t>01.01.2020 </a:t>
                      </a:r>
                      <a:r>
                        <a:rPr lang="ru-RU" sz="1100" u="none" strike="noStrike" kern="1200" dirty="0">
                          <a:effectLst/>
                        </a:rPr>
                        <a:t>года</a:t>
                      </a:r>
                      <a:endParaRPr lang="ru-RU" sz="11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100" u="none" strike="noStrike" kern="1200" dirty="0">
                          <a:effectLst/>
                        </a:rPr>
                        <a:t>На </a:t>
                      </a:r>
                      <a:r>
                        <a:rPr lang="ru-RU" sz="1100" u="none" strike="noStrike" kern="1200" dirty="0" smtClean="0">
                          <a:effectLst/>
                        </a:rPr>
                        <a:t>01.01.2021 </a:t>
                      </a:r>
                      <a:r>
                        <a:rPr lang="ru-RU" sz="1100" u="none" strike="noStrike" kern="1200" dirty="0">
                          <a:effectLst/>
                        </a:rPr>
                        <a:t>года</a:t>
                      </a:r>
                      <a:endParaRPr lang="ru-RU" sz="1100" b="0" i="1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253" marR="8253" marT="825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1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</a:t>
                      </a:r>
                      <a:r>
                        <a:rPr lang="ru-RU" sz="1100" b="1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01.01.2022 </a:t>
                      </a:r>
                      <a:r>
                        <a:rPr lang="ru-RU" sz="11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года</a:t>
                      </a:r>
                    </a:p>
                  </a:txBody>
                  <a:tcPr marL="8253" marR="8253" marT="8250" marB="0"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431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u="none" strike="noStrike" dirty="0">
                          <a:effectLst/>
                        </a:rPr>
                        <a:t>ВСЕГО, в т.ч. :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145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 smtClean="0">
                          <a:effectLst/>
                        </a:rPr>
                        <a:t>896,5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420,3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 smtClean="0">
                          <a:effectLst/>
                        </a:rPr>
                        <a:t>214,4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 smtClean="0">
                          <a:effectLst/>
                        </a:rPr>
                        <a:t>80,4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 smtClean="0">
                          <a:effectLst/>
                        </a:rPr>
                        <a:t>121,8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174,0</a:t>
                      </a:r>
                      <a:endParaRPr lang="ru-RU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18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1412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u="none" strike="noStrike" baseline="0" dirty="0">
                          <a:effectLst/>
                        </a:rPr>
                        <a:t>просроченная кредиторская задолженность получателей бюджетных средств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7145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 smtClean="0">
                          <a:effectLst/>
                        </a:rPr>
                        <a:t>160,9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 smtClean="0">
                          <a:effectLst/>
                        </a:rPr>
                        <a:t>74,4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 smtClean="0">
                          <a:effectLst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1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</a:t>
                      </a:r>
                    </a:p>
                  </a:txBody>
                  <a:tcPr marL="7620" marR="7620" marT="7618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14324" y="971550"/>
            <a:ext cx="8143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ДИНАМИКА КРЕДИТОРСКОЙ ЗАДОЛЖЕННОСТИ ЗА  2016-2021 ГОДЫ,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(млн. руб.)</a:t>
            </a:r>
          </a:p>
        </p:txBody>
      </p:sp>
    </p:spTree>
    <p:extLst>
      <p:ext uri="{BB962C8B-B14F-4D97-AF65-F5344CB8AC3E}">
        <p14:creationId xmlns:p14="http://schemas.microsoft.com/office/powerpoint/2010/main" val="292302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:\Корпоративная культура\Логотипы\вологжане домики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51563"/>
            <a:ext cx="3213100" cy="706437"/>
          </a:xfrm>
          <a:prstGeom prst="rect">
            <a:avLst/>
          </a:prstGeom>
          <a:noFill/>
        </p:spPr>
      </p:pic>
      <p:pic>
        <p:nvPicPr>
          <p:cNvPr id="5" name="Picture 4" descr="O:\Корпоративная культура\Логотипы\вологжане домики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6151563"/>
            <a:ext cx="3213100" cy="706437"/>
          </a:xfrm>
          <a:prstGeom prst="rect">
            <a:avLst/>
          </a:prstGeom>
          <a:noFill/>
        </p:spPr>
      </p:pic>
      <p:pic>
        <p:nvPicPr>
          <p:cNvPr id="6" name="Picture 5" descr="O:\Корпоративная культура\Логотипы\вологжане домики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30900" y="6151563"/>
            <a:ext cx="3213100" cy="706437"/>
          </a:xfrm>
          <a:prstGeom prst="rect">
            <a:avLst/>
          </a:prstGeom>
          <a:noFill/>
        </p:spPr>
      </p:pic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72396" y="142852"/>
            <a:ext cx="1457250" cy="1500174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180754" y="1866334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 rot="10800000">
            <a:off x="7880229" y="3839353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3768" y="776178"/>
            <a:ext cx="6283842" cy="53162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Уважаемые жители города Вологды!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3526" y="1775637"/>
            <a:ext cx="833592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/>
              <a:t> </a:t>
            </a:r>
            <a:r>
              <a:rPr lang="ru-RU" b="1" dirty="0" smtClean="0"/>
              <a:t>    В целях обеспечения открытости работы, повышения финансовой грамотности населения предлагаем Вашему вниманию презентационный материал  по отчету об исполнении бюджета города Вологды за 2021 год в формате «Бюджет для граждан.</a:t>
            </a:r>
          </a:p>
          <a:p>
            <a:pPr algn="just"/>
            <a:r>
              <a:rPr lang="ru-RU" b="1" dirty="0" smtClean="0"/>
              <a:t>     «Бюджет для граждан» разработан в целях ознакомления граждан, не обладающих специальными знаниями в сфере бюджетного законодательства, с основными целями, задачами и приоритетными направлениями формирования и исполнения бюджета города. Он познакомит с основными положениями главного финансового документа, а именно с решением Вологодской городской Думы «Об исполнении бюджета города Вологды за 2021 год».</a:t>
            </a:r>
          </a:p>
          <a:p>
            <a:pPr algn="just"/>
            <a:r>
              <a:rPr lang="ru-RU" b="1" dirty="0"/>
              <a:t> </a:t>
            </a:r>
            <a:r>
              <a:rPr lang="ru-RU" b="1" dirty="0" smtClean="0"/>
              <a:t>    По итогам работы за 2021 год основная стратегическая цель бюджетной политики Департамента финансов Администрации города Вологды достигнута</a:t>
            </a:r>
            <a:r>
              <a:rPr lang="en-US" b="1" dirty="0" smtClean="0"/>
              <a:t>:</a:t>
            </a:r>
            <a:r>
              <a:rPr lang="ru-RU" b="1" dirty="0" smtClean="0"/>
              <a:t> обеспечена сбалансированность бюджета города Вологды. Значительные средства направлены на развитие города.</a:t>
            </a:r>
          </a:p>
          <a:p>
            <a:pPr algn="just"/>
            <a:endParaRPr lang="ru-RU" b="1" dirty="0">
              <a:solidFill>
                <a:srgbClr val="0065B0"/>
              </a:solidFill>
            </a:endParaRPr>
          </a:p>
          <a:p>
            <a:pPr algn="just"/>
            <a:endParaRPr lang="ru-RU" b="1" dirty="0" smtClean="0">
              <a:solidFill>
                <a:srgbClr val="0065B0"/>
              </a:solidFill>
            </a:endParaRPr>
          </a:p>
          <a:p>
            <a:pPr algn="just"/>
            <a:endParaRPr lang="ru-RU" sz="3000" b="1" dirty="0" smtClean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280939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11165" y="142853"/>
            <a:ext cx="1156580" cy="1190648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965289" y="3786190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12" name="Text Box 2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722313" y="188913"/>
            <a:ext cx="6815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города Вологды за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2021 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49275" y="1058863"/>
            <a:ext cx="8072438" cy="369887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Муниципальный долг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(млн. рублей)</a:t>
            </a: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3799237737"/>
              </p:ext>
            </p:extLst>
          </p:nvPr>
        </p:nvGraphicFramePr>
        <p:xfrm>
          <a:off x="128427" y="1068650"/>
          <a:ext cx="8856984" cy="5693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70330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:\Корпоративная культура\Логотипы\вологжане домики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51563"/>
            <a:ext cx="3213100" cy="706437"/>
          </a:xfrm>
          <a:prstGeom prst="rect">
            <a:avLst/>
          </a:prstGeom>
          <a:noFill/>
        </p:spPr>
      </p:pic>
      <p:pic>
        <p:nvPicPr>
          <p:cNvPr id="5" name="Picture 4" descr="O:\Корпоративная культура\Логотипы\вологжане домики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6151563"/>
            <a:ext cx="3213100" cy="706437"/>
          </a:xfrm>
          <a:prstGeom prst="rect">
            <a:avLst/>
          </a:prstGeom>
          <a:noFill/>
        </p:spPr>
      </p:pic>
      <p:pic>
        <p:nvPicPr>
          <p:cNvPr id="6" name="Picture 5" descr="O:\Корпоративная культура\Логотипы\вологжане домики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30900" y="6151563"/>
            <a:ext cx="3213100" cy="706437"/>
          </a:xfrm>
          <a:prstGeom prst="rect">
            <a:avLst/>
          </a:prstGeom>
          <a:noFill/>
        </p:spPr>
      </p:pic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72396" y="142852"/>
            <a:ext cx="1457250" cy="1500174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 rot="10800000">
            <a:off x="7880229" y="3839353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7322" y="595423"/>
            <a:ext cx="7400260" cy="435935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C00000"/>
                </a:solidFill>
              </a:rPr>
              <a:t>КОНТАКТНАЯ ИНФОРМАЦИЯ </a:t>
            </a: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9851" y="1020727"/>
            <a:ext cx="7868093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«Бюджет для граждан» нацелен на получение обратной связи от граждан. Уважаемые вологжане! Мы надеемся, что представленная информация оказалась полезной и помогла составить достоверное мнение об итогах исполнения бюджета города Вологды за 2021 год.</a:t>
            </a:r>
          </a:p>
          <a:p>
            <a:endParaRPr lang="ru-RU" b="1" dirty="0" smtClean="0"/>
          </a:p>
          <a:p>
            <a:endParaRPr lang="ru-RU" b="1" dirty="0">
              <a:solidFill>
                <a:srgbClr val="0065B0"/>
              </a:solidFill>
            </a:endParaRPr>
          </a:p>
          <a:p>
            <a:endParaRPr lang="ru-RU" b="1" dirty="0" smtClean="0">
              <a:solidFill>
                <a:srgbClr val="0065B0"/>
              </a:solidFill>
            </a:endParaRPr>
          </a:p>
          <a:p>
            <a:endParaRPr lang="ru-RU" sz="3000" b="1" dirty="0" smtClean="0"/>
          </a:p>
          <a:p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403498" y="2923953"/>
            <a:ext cx="74427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случае возникновения вопросов </a:t>
            </a:r>
            <a:r>
              <a:rPr lang="ru-RU" dirty="0"/>
              <a:t>в</a:t>
            </a:r>
            <a:r>
              <a:rPr lang="ru-RU" dirty="0" smtClean="0"/>
              <a:t>ы можете обратиться в Департамент финансов Администрации города Вологды</a:t>
            </a:r>
            <a:r>
              <a:rPr lang="en-US" dirty="0" smtClean="0"/>
              <a:t>: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Блок-схема: узел 7"/>
          <p:cNvSpPr/>
          <p:nvPr/>
        </p:nvSpPr>
        <p:spPr>
          <a:xfrm>
            <a:off x="1531088" y="3753293"/>
            <a:ext cx="170121" cy="14885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722474" y="3615071"/>
            <a:ext cx="74215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</a:t>
            </a:r>
            <a:r>
              <a:rPr lang="ru-RU" dirty="0" smtClean="0"/>
              <a:t>аписать письмо или прийти лично в часы приема по адресу</a:t>
            </a:r>
            <a:r>
              <a:rPr lang="en-US" dirty="0" smtClean="0"/>
              <a:t>:</a:t>
            </a:r>
            <a:endParaRPr lang="ru-RU" dirty="0" smtClean="0"/>
          </a:p>
          <a:p>
            <a:r>
              <a:rPr lang="ru-RU" dirty="0" smtClean="0"/>
              <a:t>160000, город Вологда, Каменный мост, д. 4</a:t>
            </a:r>
          </a:p>
          <a:p>
            <a:r>
              <a:rPr lang="ru-RU" dirty="0"/>
              <a:t>п</a:t>
            </a:r>
            <a:r>
              <a:rPr lang="ru-RU" dirty="0" smtClean="0"/>
              <a:t>озвонить по телефону</a:t>
            </a:r>
            <a:r>
              <a:rPr lang="en-US" dirty="0" smtClean="0"/>
              <a:t>:  +7 (8172) 72-12-40</a:t>
            </a:r>
            <a:endParaRPr lang="ru-RU" dirty="0" smtClean="0"/>
          </a:p>
          <a:p>
            <a:r>
              <a:rPr lang="ru-RU" dirty="0"/>
              <a:t>н</a:t>
            </a:r>
            <a:r>
              <a:rPr lang="ru-RU" dirty="0" smtClean="0"/>
              <a:t>аписать на электронную почту</a:t>
            </a:r>
            <a:r>
              <a:rPr lang="en-US" dirty="0" smtClean="0"/>
              <a:t>:</a:t>
            </a:r>
            <a:r>
              <a:rPr lang="ru-RU" dirty="0" smtClean="0"/>
              <a:t> </a:t>
            </a:r>
            <a:r>
              <a:rPr lang="en-US" dirty="0" smtClean="0"/>
              <a:t>df@vologda-city</a:t>
            </a:r>
            <a:r>
              <a:rPr lang="en-US" dirty="0"/>
              <a:t>.</a:t>
            </a:r>
            <a:r>
              <a:rPr lang="en-US" dirty="0" smtClean="0"/>
              <a:t>ru</a:t>
            </a:r>
          </a:p>
          <a:p>
            <a:endParaRPr lang="ru-RU" dirty="0"/>
          </a:p>
        </p:txBody>
      </p:sp>
      <p:sp>
        <p:nvSpPr>
          <p:cNvPr id="13" name="Блок-схема: узел 12"/>
          <p:cNvSpPr/>
          <p:nvPr/>
        </p:nvSpPr>
        <p:spPr>
          <a:xfrm>
            <a:off x="1541722" y="4253023"/>
            <a:ext cx="180754" cy="17012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1541720" y="4540102"/>
            <a:ext cx="180754" cy="159487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1371599" y="4848448"/>
            <a:ext cx="71769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Руководитель Департамента финансов Администрации города Вологды</a:t>
            </a:r>
            <a:r>
              <a:rPr lang="en-US" dirty="0" smtClean="0"/>
              <a:t>: </a:t>
            </a:r>
            <a:r>
              <a:rPr lang="ru-RU" b="1" dirty="0" smtClean="0">
                <a:solidFill>
                  <a:srgbClr val="0065B0"/>
                </a:solidFill>
              </a:rPr>
              <a:t>заместитель Мэра города Вологды – начальник Департамента финансов Администрации города Вологды </a:t>
            </a:r>
          </a:p>
          <a:p>
            <a:r>
              <a:rPr lang="ru-RU" b="1" dirty="0" smtClean="0">
                <a:solidFill>
                  <a:srgbClr val="0065B0"/>
                </a:solidFill>
              </a:rPr>
              <a:t>Бурков Сергей Николаевич</a:t>
            </a:r>
            <a:endParaRPr lang="ru-RU" b="1" dirty="0">
              <a:solidFill>
                <a:srgbClr val="0065B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24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11165" y="142853"/>
            <a:ext cx="1156580" cy="1190648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965289" y="3786190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12" name="Text Box 2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722313" y="188913"/>
            <a:ext cx="6815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города Вологды за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2021 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49275" y="900113"/>
            <a:ext cx="8072438" cy="3683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Параметры исполнения бюджета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(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млн. рублей)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9099423"/>
              </p:ext>
            </p:extLst>
          </p:nvPr>
        </p:nvGraphicFramePr>
        <p:xfrm>
          <a:off x="395288" y="1557338"/>
          <a:ext cx="8353426" cy="4479928"/>
        </p:xfrm>
        <a:graphic>
          <a:graphicData uri="http://schemas.openxmlformats.org/drawingml/2006/table">
            <a:tbl>
              <a:tblPr firstRow="1">
                <a:tableStyleId>{2D5ABB26-0587-4C30-8999-92F81FD0307C}</a:tableStyleId>
              </a:tblPr>
              <a:tblGrid>
                <a:gridCol w="3650754"/>
                <a:gridCol w="1175668"/>
                <a:gridCol w="1175668"/>
                <a:gridCol w="1175668"/>
                <a:gridCol w="1175668"/>
              </a:tblGrid>
              <a:tr h="575986"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endParaRPr lang="ru-RU" sz="1300" b="0" i="0" u="none" strike="noStrike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14" marB="45714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6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2020</a:t>
                      </a:r>
                      <a:endParaRPr lang="ru-RU" sz="1600" b="0" i="0" u="none" strike="noStrike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14" marB="45714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6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Бюджет</a:t>
                      </a:r>
                      <a:endParaRPr lang="ru-RU" sz="1600" b="0" i="0" u="none" strike="noStrike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14" marB="45714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6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Исполнение</a:t>
                      </a:r>
                      <a:endParaRPr lang="ru-RU" sz="1600" b="0" i="0" u="none" strike="noStrike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14" marB="45714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81280" marR="81280">
                    <a:lnL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E7E5">
                        <a:alpha val="30000"/>
                      </a:srgbClr>
                    </a:solidFill>
                  </a:tcPr>
                </a:tc>
              </a:tr>
              <a:tr h="55770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ДОХОДЫ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71455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9 947,6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12 160,5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u="none" strike="noStrike" dirty="0" smtClean="0">
                          <a:effectLst/>
                          <a:latin typeface="+mn-lt"/>
                        </a:rPr>
                        <a:t>12 229,8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100,6%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706">
                <a:tc>
                  <a:txBody>
                    <a:bodyPr/>
                    <a:lstStyle/>
                    <a:p>
                      <a:pPr marL="180000" algn="l" rtl="0" fontAlgn="ctr"/>
                      <a:r>
                        <a:rPr lang="ru-RU" sz="16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налоговые и неналоговые доходы</a:t>
                      </a:r>
                      <a:endParaRPr lang="ru-RU" sz="1600" b="0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71455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3 383,6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3 836,5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u="none" strike="noStrike" dirty="0" smtClean="0">
                          <a:effectLst/>
                          <a:latin typeface="+mn-lt"/>
                        </a:rPr>
                        <a:t>4 004,0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104,4%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706">
                <a:tc>
                  <a:txBody>
                    <a:bodyPr/>
                    <a:lstStyle/>
                    <a:p>
                      <a:pPr marL="180000" algn="l" rtl="0" fontAlgn="ctr"/>
                      <a:r>
                        <a:rPr lang="ru-RU" sz="16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безвозмездные поступления</a:t>
                      </a:r>
                      <a:endParaRPr lang="ru-RU" sz="1600" b="0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71455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6 564,0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8 324,0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8 225,8</a:t>
                      </a:r>
                      <a:endParaRPr lang="ru-RU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98,8%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70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РАСХОДЫ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71455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9 818,4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12 156,3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11 959,0</a:t>
                      </a:r>
                      <a:endParaRPr lang="ru-RU" sz="18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98,4%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706">
                <a:tc>
                  <a:txBody>
                    <a:bodyPr/>
                    <a:lstStyle/>
                    <a:p>
                      <a:pPr marL="180000" algn="l" rtl="0" fontAlgn="ctr"/>
                      <a:r>
                        <a:rPr lang="ru-RU" sz="160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за </a:t>
                      </a:r>
                      <a:r>
                        <a:rPr lang="ru-RU" sz="16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счет собственных источников</a:t>
                      </a:r>
                      <a:endParaRPr lang="ru-RU" sz="1600" b="0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71455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3 585,5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3 867,4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3 772,0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97,5%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706">
                <a:tc>
                  <a:txBody>
                    <a:bodyPr/>
                    <a:lstStyle/>
                    <a:p>
                      <a:pPr marL="180000" algn="l" rtl="0" fontAlgn="ctr"/>
                      <a:r>
                        <a:rPr lang="ru-RU" sz="16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за счет </a:t>
                      </a:r>
                      <a:r>
                        <a:rPr lang="ru-RU" sz="160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межбюджетных трансфертов*</a:t>
                      </a:r>
                      <a:endParaRPr lang="ru-RU" sz="1600" b="0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71455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6 232,9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8 288,9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8 187,0</a:t>
                      </a:r>
                      <a:endParaRPr lang="ru-RU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98,8%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70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Дефицит </a:t>
                      </a:r>
                      <a:r>
                        <a:rPr lang="ru-RU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(-),</a:t>
                      </a:r>
                    </a:p>
                    <a:p>
                      <a:pPr algn="l" rtl="0" fontAlgn="ctr"/>
                      <a:r>
                        <a:rPr lang="ru-RU" sz="1600" b="1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профицит</a:t>
                      </a:r>
                      <a:r>
                        <a:rPr lang="ru-RU" sz="16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ru-RU" sz="16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(+)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71455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-69,7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+4,2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+270,8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93405" y="6049926"/>
            <a:ext cx="85911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* Без учета дотации </a:t>
            </a:r>
            <a:r>
              <a:rPr lang="ru-RU" sz="1200" dirty="0"/>
              <a:t>на поддержку мер по обеспечению сбалансированности бюджетов</a:t>
            </a:r>
          </a:p>
        </p:txBody>
      </p:sp>
    </p:spTree>
    <p:extLst>
      <p:ext uri="{BB962C8B-B14F-4D97-AF65-F5344CB8AC3E}">
        <p14:creationId xmlns:p14="http://schemas.microsoft.com/office/powerpoint/2010/main" val="176362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11165" y="142853"/>
            <a:ext cx="1156580" cy="1190648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 rot="10800000">
            <a:off x="7965289" y="3786190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12" name="Text Box 2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704851" y="209550"/>
            <a:ext cx="6832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города Вологды за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2021 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3748703"/>
              </p:ext>
            </p:extLst>
          </p:nvPr>
        </p:nvGraphicFramePr>
        <p:xfrm>
          <a:off x="433388" y="2857500"/>
          <a:ext cx="8353423" cy="3600449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872383"/>
                <a:gridCol w="1296208"/>
                <a:gridCol w="1296208"/>
                <a:gridCol w="1296208"/>
                <a:gridCol w="1296208"/>
                <a:gridCol w="1296208"/>
              </a:tblGrid>
              <a:tr h="773377"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Бюджет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Исполнено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 gridSpan="2"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Отклонение от Бюджета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81280" marR="81280">
                    <a:lnL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E7E5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Темп роста к 2020 году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</a:tr>
              <a:tr h="3533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НДФЛ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effectLst/>
                        </a:rPr>
                        <a:t>1 958,1</a:t>
                      </a:r>
                      <a:endParaRPr lang="ru-RU" sz="14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2 011,2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+53,1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+2,7%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+14,4%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</a:tr>
              <a:tr h="3533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УСН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effectLst/>
                        </a:rPr>
                        <a:t>597,3</a:t>
                      </a:r>
                      <a:endParaRPr lang="ru-RU" sz="14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612,9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+15,6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+2,6%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+101,8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</a:tr>
              <a:tr h="3533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ЕНВД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effectLst/>
                        </a:rPr>
                        <a:t>57,0</a:t>
                      </a:r>
                      <a:endParaRPr lang="ru-RU" sz="14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59,4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+2,4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+4,2%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-69,1%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</a:tr>
              <a:tr h="3533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Патент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effectLst/>
                        </a:rPr>
                        <a:t>80,0</a:t>
                      </a:r>
                      <a:endParaRPr lang="ru-RU" sz="14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dk1"/>
                          </a:solidFill>
                        </a:rPr>
                        <a:t>92,2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+12,2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+15,2%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+211,5%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</a:tr>
              <a:tr h="3533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Налог на имущество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effectLst/>
                        </a:rPr>
                        <a:t>460,3</a:t>
                      </a:r>
                      <a:endParaRPr lang="ru-RU" sz="14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491,1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+30,8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+6,7%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+19,1%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</a:tr>
              <a:tr h="3533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Земельный налог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effectLst/>
                        </a:rPr>
                        <a:t>190,6</a:t>
                      </a:r>
                      <a:endParaRPr lang="ru-RU" sz="14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196,1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+5,5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+2,9%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-6,8%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</a:tr>
              <a:tr h="3533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Прочие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effectLst/>
                        </a:rPr>
                        <a:t>87,3</a:t>
                      </a:r>
                      <a:endParaRPr lang="ru-RU" sz="14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87,0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-0,3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-0,3%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+5,1%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</a:tr>
              <a:tr h="3533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Итого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6" marB="45706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effectLst/>
                        </a:rPr>
                        <a:t>3 430,6</a:t>
                      </a:r>
                      <a:endParaRPr lang="ru-RU" sz="14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3 549,9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+119,3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+3,5%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+18,7%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6" marB="45706"/>
                </a:tc>
              </a:tr>
            </a:tbl>
          </a:graphicData>
        </a:graphic>
      </p:graphicFrame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549275" y="862013"/>
            <a:ext cx="8072438" cy="369887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Исполнение Бюджета по налоговым доходам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(млн. рублей)</a:t>
            </a:r>
          </a:p>
        </p:txBody>
      </p:sp>
      <p:graphicFrame>
        <p:nvGraphicFramePr>
          <p:cNvPr id="2" name="Объект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0310857"/>
              </p:ext>
            </p:extLst>
          </p:nvPr>
        </p:nvGraphicFramePr>
        <p:xfrm>
          <a:off x="361950" y="1304925"/>
          <a:ext cx="8720138" cy="1336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Лист" r:id="rId7" imgW="8734515" imgH="1361985" progId="Excel.Sheet.8">
                  <p:embed/>
                </p:oleObj>
              </mc:Choice>
              <mc:Fallback>
                <p:oleObj name="Лист" r:id="rId7" imgW="8734515" imgH="1361985" progId="Excel.Shee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950" y="1304925"/>
                        <a:ext cx="8720138" cy="1336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7499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11165" y="142853"/>
            <a:ext cx="1156580" cy="1190648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 rot="10800000">
            <a:off x="7965289" y="3786190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12" name="Text Box 2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722313" y="188913"/>
            <a:ext cx="6815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города Вологды за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2021 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49275" y="862013"/>
            <a:ext cx="8072438" cy="369887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/>
          <a:p>
            <a:pPr algn="ctr">
              <a:tabLst>
                <a:tab pos="473075" algn="l"/>
                <a:tab pos="2003425" algn="l"/>
              </a:tabLst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Исполнение Бюджета по неналоговым доходам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(млн. рублей)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9552596"/>
              </p:ext>
            </p:extLst>
          </p:nvPr>
        </p:nvGraphicFramePr>
        <p:xfrm>
          <a:off x="395288" y="2484438"/>
          <a:ext cx="8353424" cy="3535361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016404"/>
                <a:gridCol w="1267404"/>
                <a:gridCol w="1267404"/>
                <a:gridCol w="1267404"/>
                <a:gridCol w="1267404"/>
                <a:gridCol w="1267404"/>
              </a:tblGrid>
              <a:tr h="542779"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Бюджет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Исполнено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 gridSpan="2"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Отклонение от Бюджета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81280" marR="81280">
                    <a:lnL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rgbClr val="91E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E7E5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175" indent="-3175" algn="ctr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Темп роста к 2020 году</a:t>
                      </a:r>
                      <a:endParaRPr lang="ru-RU" sz="1300" b="0" i="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</a:tr>
              <a:tr h="68576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Доходы от использования имущества</a:t>
                      </a:r>
                      <a:endParaRPr lang="ru-RU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</a:rPr>
                        <a:t>206,2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222,8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16,6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+8,0%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+61,3%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</a:tr>
              <a:tr h="54277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Доходы от оказания платных услуг</a:t>
                      </a:r>
                      <a:endParaRPr lang="ru-RU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</a:rPr>
                        <a:t>36,0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41,8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5,8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+16,2%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+6,4%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</a:tr>
              <a:tr h="54277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Доходы от продажи активов</a:t>
                      </a:r>
                      <a:endParaRPr lang="ru-RU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</a:rPr>
                        <a:t>94,3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116,8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22,5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+23,9%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+8,7%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</a:tr>
              <a:tr h="54277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Штрафы, санкции, возмещение</a:t>
                      </a:r>
                      <a:endParaRPr lang="ru-RU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</a:rPr>
                        <a:t>43,0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41,8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-1,2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-2,7%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-38,1%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</a:tr>
              <a:tr h="339238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Прочие</a:t>
                      </a:r>
                      <a:endParaRPr lang="ru-RU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</a:rPr>
                        <a:t>26,4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30,8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4,4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+16,7%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-26,1%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</a:tr>
              <a:tr h="339238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300" u="none" strike="noStrike" kern="1200" dirty="0" smtClean="0">
                          <a:effectLst/>
                        </a:rPr>
                        <a:t>Итого</a:t>
                      </a:r>
                      <a:endParaRPr lang="ru-RU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1283" marR="81283" marT="45705" marB="4570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</a:rPr>
                        <a:t>405,9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454,1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48,2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+11,9%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+15,2%</a:t>
                      </a:r>
                      <a:endParaRPr lang="ru-RU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1443" marR="91443" marT="45705" marB="45705" anchor="ctr"/>
                </a:tc>
              </a:tr>
            </a:tbl>
          </a:graphicData>
        </a:graphic>
      </p:graphicFrame>
      <p:graphicFrame>
        <p:nvGraphicFramePr>
          <p:cNvPr id="2" name="Объект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5590546"/>
              </p:ext>
            </p:extLst>
          </p:nvPr>
        </p:nvGraphicFramePr>
        <p:xfrm>
          <a:off x="344488" y="1111250"/>
          <a:ext cx="8701087" cy="1331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Лист" r:id="rId7" imgW="8696343" imgH="1333487" progId="Excel.Sheet.8">
                  <p:embed/>
                </p:oleObj>
              </mc:Choice>
              <mc:Fallback>
                <p:oleObj name="Лист" r:id="rId7" imgW="8696343" imgH="1333487" progId="Excel.Shee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488" y="1111250"/>
                        <a:ext cx="8701087" cy="1331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5518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09388" y="142852"/>
            <a:ext cx="1258357" cy="1295423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 rot="10800000">
            <a:off x="7965289" y="3786190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5" cstate="print"/>
          <a:srcRect l="50000" b="44246"/>
          <a:stretch>
            <a:fillRect/>
          </a:stretch>
        </p:blipFill>
        <p:spPr bwMode="auto">
          <a:xfrm>
            <a:off x="0" y="985820"/>
            <a:ext cx="1178711" cy="2800791"/>
          </a:xfrm>
          <a:prstGeom prst="rect">
            <a:avLst/>
          </a:prstGeom>
          <a:noFill/>
        </p:spPr>
      </p:pic>
      <p:sp>
        <p:nvSpPr>
          <p:cNvPr id="12" name="Text Box 2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722313" y="188913"/>
            <a:ext cx="6815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города Вологды за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2021 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</p:txBody>
      </p:sp>
      <p:graphicFrame>
        <p:nvGraphicFramePr>
          <p:cNvPr id="3" name="Объект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4985959"/>
              </p:ext>
            </p:extLst>
          </p:nvPr>
        </p:nvGraphicFramePr>
        <p:xfrm>
          <a:off x="361950" y="2014538"/>
          <a:ext cx="4229100" cy="366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4" name="Лист" r:id="rId7" imgW="4191113" imgH="3629070" progId="Excel.Sheet.8">
                  <p:embed/>
                </p:oleObj>
              </mc:Choice>
              <mc:Fallback>
                <p:oleObj name="Лист" r:id="rId7" imgW="4191113" imgH="3629070" progId="Excel.Shee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950" y="2014538"/>
                        <a:ext cx="4229100" cy="36639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0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3704548"/>
              </p:ext>
            </p:extLst>
          </p:nvPr>
        </p:nvGraphicFramePr>
        <p:xfrm>
          <a:off x="5103813" y="1862138"/>
          <a:ext cx="3790950" cy="3843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5" name="Лист" r:id="rId10" imgW="3829134" imgH="3476520" progId="Excel.Sheet.8">
                  <p:embed/>
                </p:oleObj>
              </mc:Choice>
              <mc:Fallback>
                <p:oleObj name="Лист" r:id="rId10" imgW="3829134" imgH="3476520" progId="Excel.Shee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3813" y="1862138"/>
                        <a:ext cx="3790950" cy="3843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66775" y="1143000"/>
            <a:ext cx="7715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ПО РАСХОДАМ (млн. руб.)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Левая фигурная скобка 6"/>
          <p:cNvSpPr/>
          <p:nvPr/>
        </p:nvSpPr>
        <p:spPr>
          <a:xfrm>
            <a:off x="4838701" y="2743199"/>
            <a:ext cx="361950" cy="3057526"/>
          </a:xfrm>
          <a:prstGeom prst="leftBrace">
            <a:avLst>
              <a:gd name="adj1" fmla="val 22582"/>
              <a:gd name="adj2" fmla="val 50754"/>
            </a:avLst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67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670" y="142853"/>
            <a:ext cx="1138075" cy="1171598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965289" y="3786190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0" y="823895"/>
            <a:ext cx="1178711" cy="2800791"/>
          </a:xfrm>
          <a:prstGeom prst="rect">
            <a:avLst/>
          </a:prstGeom>
          <a:noFill/>
        </p:spPr>
      </p:pic>
      <p:sp>
        <p:nvSpPr>
          <p:cNvPr id="12" name="Text Box 2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722313" y="188913"/>
            <a:ext cx="6815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города Вологды за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2021 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877575753"/>
              </p:ext>
            </p:extLst>
          </p:nvPr>
        </p:nvGraphicFramePr>
        <p:xfrm>
          <a:off x="2476499" y="1444625"/>
          <a:ext cx="6600825" cy="477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" name="Нашивка 3"/>
          <p:cNvSpPr/>
          <p:nvPr/>
        </p:nvSpPr>
        <p:spPr>
          <a:xfrm>
            <a:off x="2085975" y="4876800"/>
            <a:ext cx="484632" cy="484632"/>
          </a:xfrm>
          <a:prstGeom prst="chevron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Нашивка 4"/>
          <p:cNvSpPr/>
          <p:nvPr/>
        </p:nvSpPr>
        <p:spPr>
          <a:xfrm>
            <a:off x="2047875" y="3771900"/>
            <a:ext cx="504825" cy="513207"/>
          </a:xfrm>
          <a:prstGeom prst="chevron">
            <a:avLst/>
          </a:prstGeom>
          <a:solidFill>
            <a:srgbClr val="CBCBCB"/>
          </a:solidFill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2647507" y="4646427"/>
            <a:ext cx="2828261" cy="21266"/>
          </a:xfrm>
          <a:prstGeom prst="line">
            <a:avLst/>
          </a:prstGeom>
          <a:ln w="412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723900" y="4676775"/>
            <a:ext cx="1944872" cy="1551"/>
          </a:xfrm>
          <a:prstGeom prst="line">
            <a:avLst/>
          </a:prstGeom>
          <a:ln w="412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742950" y="5667376"/>
            <a:ext cx="1943100" cy="9524"/>
          </a:xfrm>
          <a:prstGeom prst="line">
            <a:avLst/>
          </a:prstGeom>
          <a:ln w="41275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-234802" y="883832"/>
            <a:ext cx="86201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ДИНАМИКА РАСХОДОВ БЮДЖЕТА В 2018-2021 годах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(млн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руб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.)</a:t>
            </a:r>
          </a:p>
        </p:txBody>
      </p:sp>
      <p:cxnSp>
        <p:nvCxnSpPr>
          <p:cNvPr id="29" name="Прямая со стрелкой 28"/>
          <p:cNvCxnSpPr/>
          <p:nvPr/>
        </p:nvCxnSpPr>
        <p:spPr>
          <a:xfrm flipV="1">
            <a:off x="3753293" y="2764465"/>
            <a:ext cx="489098" cy="510363"/>
          </a:xfrm>
          <a:prstGeom prst="straightConnector1">
            <a:avLst/>
          </a:prstGeom>
          <a:ln w="412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04800" y="3286125"/>
            <a:ext cx="17907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ЗА СЧЕТ СРЕДСТВ ВЫШЕСТОЯЩИХ БЮДЖЕТОВ</a:t>
            </a:r>
            <a:endParaRPr lang="ru-RU" sz="14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590550" y="499300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285750" y="4762500"/>
            <a:ext cx="17335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ЗА СЧЕТ </a:t>
            </a:r>
            <a:r>
              <a:rPr lang="ru-RU" sz="1400" b="1" dirty="0"/>
              <a:t>С</a:t>
            </a:r>
            <a:r>
              <a:rPr lang="ru-RU" sz="1400" b="1" dirty="0" smtClean="0"/>
              <a:t>РЕДСТВ БЮДЖЕТА ГОРОДА ВОЛОГДЫ</a:t>
            </a:r>
            <a:endParaRPr lang="ru-RU" sz="1400" b="1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flipV="1">
            <a:off x="7017488" y="2105248"/>
            <a:ext cx="382772" cy="637952"/>
          </a:xfrm>
          <a:prstGeom prst="straightConnector1">
            <a:avLst/>
          </a:prstGeom>
          <a:ln w="412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368363" y="3221665"/>
            <a:ext cx="1169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8 187,0</a:t>
            </a:r>
            <a:endParaRPr lang="ru-RU" sz="2400" b="1" dirty="0">
              <a:solidFill>
                <a:schemeClr val="bg1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5794744" y="4720857"/>
            <a:ext cx="1212112" cy="0"/>
          </a:xfrm>
          <a:prstGeom prst="line">
            <a:avLst/>
          </a:prstGeom>
          <a:ln w="412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V="1">
            <a:off x="7389628" y="4561367"/>
            <a:ext cx="1190846" cy="10634"/>
          </a:xfrm>
          <a:prstGeom prst="line">
            <a:avLst/>
          </a:prstGeom>
          <a:ln w="412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5315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11165" y="142853"/>
            <a:ext cx="1156580" cy="1190648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965289" y="3786190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12" name="Text Box 2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690415" y="114485"/>
            <a:ext cx="6815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города Вологды за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2021 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14324" y="819150"/>
            <a:ext cx="7543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РАСХОДОВ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БЮДЖЕТА ГОРОДА ВОЛОГДЫ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18216833"/>
              </p:ext>
            </p:extLst>
          </p:nvPr>
        </p:nvGraphicFramePr>
        <p:xfrm>
          <a:off x="171450" y="390525"/>
          <a:ext cx="8820150" cy="6238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334678595"/>
              </p:ext>
            </p:extLst>
          </p:nvPr>
        </p:nvGraphicFramePr>
        <p:xfrm>
          <a:off x="5114924" y="1637414"/>
          <a:ext cx="3876675" cy="29771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" name="Правая фигурная скобка 2"/>
          <p:cNvSpPr/>
          <p:nvPr/>
        </p:nvSpPr>
        <p:spPr>
          <a:xfrm>
            <a:off x="4562475" y="1485900"/>
            <a:ext cx="209550" cy="1714500"/>
          </a:xfrm>
          <a:prstGeom prst="rightBrace">
            <a:avLst/>
          </a:prstGeom>
          <a:ln w="412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829175" y="2124075"/>
            <a:ext cx="800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65B0"/>
                </a:solidFill>
              </a:rPr>
              <a:t>63,5%</a:t>
            </a:r>
            <a:endParaRPr lang="ru-RU" b="1" dirty="0">
              <a:solidFill>
                <a:srgbClr val="0065B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05376" y="5305425"/>
            <a:ext cx="647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65B0"/>
                </a:solidFill>
              </a:rPr>
              <a:t>7,8%</a:t>
            </a:r>
            <a:endParaRPr lang="ru-RU" b="1" dirty="0">
              <a:solidFill>
                <a:srgbClr val="0065B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66219" y="1276571"/>
            <a:ext cx="2781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65B0"/>
                </a:solidFill>
              </a:rPr>
              <a:t>Социальная направленность бюджета – 63,5%</a:t>
            </a:r>
            <a:endParaRPr lang="ru-RU" sz="1400" b="1" dirty="0">
              <a:solidFill>
                <a:srgbClr val="0065B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88418" y="4221126"/>
            <a:ext cx="355127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65B0"/>
                </a:solidFill>
              </a:rPr>
              <a:t>На конец 2021 года функционировало </a:t>
            </a:r>
          </a:p>
          <a:p>
            <a:pPr algn="ctr"/>
            <a:r>
              <a:rPr lang="ru-RU" sz="1400" b="1" dirty="0" smtClean="0">
                <a:solidFill>
                  <a:srgbClr val="C00000"/>
                </a:solidFill>
              </a:rPr>
              <a:t>184</a:t>
            </a:r>
            <a:r>
              <a:rPr lang="ru-RU" sz="1400" b="1" dirty="0" smtClean="0">
                <a:solidFill>
                  <a:srgbClr val="0065B0"/>
                </a:solidFill>
              </a:rPr>
              <a:t> учреждения, </a:t>
            </a:r>
          </a:p>
          <a:p>
            <a:pPr algn="ctr"/>
            <a:r>
              <a:rPr lang="ru-RU" sz="1400" b="1" dirty="0" smtClean="0">
                <a:solidFill>
                  <a:srgbClr val="0065B0"/>
                </a:solidFill>
              </a:rPr>
              <a:t>из них</a:t>
            </a:r>
            <a:r>
              <a:rPr lang="en-US" sz="1400" b="1" dirty="0" smtClean="0">
                <a:solidFill>
                  <a:srgbClr val="0065B0"/>
                </a:solidFill>
              </a:rPr>
              <a:t>:</a:t>
            </a:r>
          </a:p>
          <a:p>
            <a:pPr algn="ctr"/>
            <a:r>
              <a:rPr lang="ru-RU" sz="1400" b="1" dirty="0" smtClean="0">
                <a:solidFill>
                  <a:srgbClr val="C00000"/>
                </a:solidFill>
              </a:rPr>
              <a:t>8</a:t>
            </a:r>
            <a:r>
              <a:rPr lang="en-US" sz="1400" b="1" dirty="0" smtClean="0">
                <a:solidFill>
                  <a:srgbClr val="0065B0"/>
                </a:solidFill>
              </a:rPr>
              <a:t> – </a:t>
            </a:r>
            <a:r>
              <a:rPr lang="ru-RU" sz="1400" b="1" dirty="0" smtClean="0">
                <a:solidFill>
                  <a:srgbClr val="0065B0"/>
                </a:solidFill>
              </a:rPr>
              <a:t>главных распорядителей бюджетных средств,</a:t>
            </a:r>
          </a:p>
          <a:p>
            <a:pPr algn="ctr"/>
            <a:r>
              <a:rPr lang="ru-RU" sz="1400" b="1" dirty="0" smtClean="0">
                <a:solidFill>
                  <a:srgbClr val="C00000"/>
                </a:solidFill>
              </a:rPr>
              <a:t>10 </a:t>
            </a:r>
            <a:r>
              <a:rPr lang="ru-RU" sz="1400" b="1" dirty="0" smtClean="0">
                <a:solidFill>
                  <a:srgbClr val="0065B0"/>
                </a:solidFill>
              </a:rPr>
              <a:t>– казенных,</a:t>
            </a:r>
          </a:p>
          <a:p>
            <a:pPr algn="ctr"/>
            <a:r>
              <a:rPr lang="ru-RU" sz="1400" b="1" dirty="0" smtClean="0">
                <a:solidFill>
                  <a:srgbClr val="C00000"/>
                </a:solidFill>
              </a:rPr>
              <a:t>134</a:t>
            </a:r>
            <a:r>
              <a:rPr lang="ru-RU" sz="1400" b="1" dirty="0" smtClean="0">
                <a:solidFill>
                  <a:srgbClr val="0065B0"/>
                </a:solidFill>
              </a:rPr>
              <a:t> – бюджетных,</a:t>
            </a:r>
          </a:p>
          <a:p>
            <a:pPr algn="ctr"/>
            <a:r>
              <a:rPr lang="ru-RU" sz="1400" b="1" dirty="0" smtClean="0">
                <a:solidFill>
                  <a:srgbClr val="C00000"/>
                </a:solidFill>
              </a:rPr>
              <a:t>27</a:t>
            </a:r>
            <a:r>
              <a:rPr lang="ru-RU" sz="1400" b="1" dirty="0" smtClean="0">
                <a:solidFill>
                  <a:srgbClr val="0065B0"/>
                </a:solidFill>
              </a:rPr>
              <a:t> – автономных,</a:t>
            </a:r>
          </a:p>
          <a:p>
            <a:pPr algn="ctr"/>
            <a:r>
              <a:rPr lang="ru-RU" sz="1400" b="1" dirty="0" smtClean="0">
                <a:solidFill>
                  <a:srgbClr val="C00000"/>
                </a:solidFill>
              </a:rPr>
              <a:t>5</a:t>
            </a:r>
            <a:r>
              <a:rPr lang="ru-RU" sz="1400" b="1" dirty="0" smtClean="0">
                <a:solidFill>
                  <a:srgbClr val="0065B0"/>
                </a:solidFill>
              </a:rPr>
              <a:t> – муниципальных унитарных предприятий</a:t>
            </a:r>
            <a:endParaRPr lang="ru-RU" sz="1400" b="1" dirty="0">
              <a:solidFill>
                <a:srgbClr val="0065B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46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D:\Логотип АГВ втор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67699" y="142853"/>
            <a:ext cx="800045" cy="823611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643050"/>
            <a:ext cx="74295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32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  <a:t/>
            </a:r>
            <a:br>
              <a:rPr lang="ru-RU" sz="2000" b="1" cap="all" dirty="0" smtClean="0">
                <a:solidFill>
                  <a:prstClr val="white">
                    <a:lumMod val="50000"/>
                  </a:prstClr>
                </a:solidFill>
                <a:latin typeface="+mj-lt"/>
                <a:cs typeface="Times New Roman" pitchFamily="18" charset="0"/>
              </a:rPr>
            </a:br>
            <a:endParaRPr lang="ru-RU" dirty="0">
              <a:latin typeface="+mj-lt"/>
            </a:endParaRPr>
          </a:p>
        </p:txBody>
      </p:sp>
      <p:pic>
        <p:nvPicPr>
          <p:cNvPr id="10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 rot="10800000">
            <a:off x="7965289" y="3786190"/>
            <a:ext cx="1178711" cy="2800791"/>
          </a:xfrm>
          <a:prstGeom prst="rect">
            <a:avLst/>
          </a:prstGeom>
          <a:noFill/>
        </p:spPr>
      </p:pic>
      <p:pic>
        <p:nvPicPr>
          <p:cNvPr id="11" name="Picture 2" descr="O:\Корпоративная культура\Логотипы\снежинка.png"/>
          <p:cNvPicPr>
            <a:picLocks noChangeAspect="1" noChangeArrowheads="1"/>
          </p:cNvPicPr>
          <p:nvPr/>
        </p:nvPicPr>
        <p:blipFill>
          <a:blip r:embed="rId4" cstate="print"/>
          <a:srcRect l="50000" b="44246"/>
          <a:stretch>
            <a:fillRect/>
          </a:stretch>
        </p:blipFill>
        <p:spPr bwMode="auto">
          <a:xfrm>
            <a:off x="0" y="928670"/>
            <a:ext cx="1178711" cy="2800791"/>
          </a:xfrm>
          <a:prstGeom prst="rect">
            <a:avLst/>
          </a:prstGeom>
          <a:noFill/>
        </p:spPr>
      </p:pic>
      <p:sp>
        <p:nvSpPr>
          <p:cNvPr id="12" name="Text Box 2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722313" y="188913"/>
            <a:ext cx="68151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города Вологды</a:t>
            </a:r>
          </a:p>
          <a:p>
            <a:pPr>
              <a:defRPr/>
            </a:pP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города Вологды за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2021 </a:t>
            </a:r>
            <a:r>
              <a:rPr lang="ru-RU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737987122"/>
              </p:ext>
            </p:extLst>
          </p:nvPr>
        </p:nvGraphicFramePr>
        <p:xfrm>
          <a:off x="57150" y="2057401"/>
          <a:ext cx="8963025" cy="46767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61924" y="800100"/>
            <a:ext cx="8620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РАСХОДОВ БЮДЖЕТА В РАЗРЕЗЕ МУНИЦИПАЛЬНЫХ ПРОГРАММ, (млн. руб.)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6750" y="1466851"/>
            <a:ext cx="20288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65B0"/>
                </a:solidFill>
              </a:rPr>
              <a:t>План</a:t>
            </a:r>
          </a:p>
          <a:p>
            <a:pPr algn="ctr"/>
            <a:r>
              <a:rPr lang="ru-RU" b="1" dirty="0" smtClean="0"/>
              <a:t>11 317,9 млн. руб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010025" y="1466851"/>
            <a:ext cx="1885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Исполнено</a:t>
            </a:r>
          </a:p>
          <a:p>
            <a:pPr algn="ctr"/>
            <a:r>
              <a:rPr lang="ru-RU" b="1" dirty="0" smtClean="0"/>
              <a:t>11 134,9 млн. руб.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562724" y="1447801"/>
            <a:ext cx="24765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65B0"/>
                </a:solidFill>
              </a:rPr>
              <a:t>Количество программ</a:t>
            </a:r>
          </a:p>
          <a:p>
            <a:pPr algn="ctr"/>
            <a:r>
              <a:rPr lang="ru-RU" b="1" dirty="0" smtClean="0"/>
              <a:t>12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25288" y="2183704"/>
            <a:ext cx="8096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6 649,0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81669" y="3325112"/>
            <a:ext cx="676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solidFill>
                  <a:schemeClr val="bg1"/>
                </a:solidFill>
              </a:rPr>
              <a:t>с</a:t>
            </a:r>
            <a:r>
              <a:rPr lang="ru-RU" sz="1200" b="1" dirty="0" smtClean="0">
                <a:solidFill>
                  <a:schemeClr val="bg1"/>
                </a:solidFill>
              </a:rPr>
              <a:t>выше 99,99%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19725" y="3629026"/>
            <a:ext cx="5905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bg1"/>
                </a:solidFill>
              </a:rPr>
              <a:t>99,9%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106969" y="3786190"/>
            <a:ext cx="8953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5,8</a:t>
            </a:r>
            <a:endParaRPr lang="ru-RU" sz="1200" b="1" dirty="0"/>
          </a:p>
        </p:txBody>
      </p:sp>
    </p:spTree>
    <p:extLst>
      <p:ext uri="{BB962C8B-B14F-4D97-AF65-F5344CB8AC3E}">
        <p14:creationId xmlns:p14="http://schemas.microsoft.com/office/powerpoint/2010/main" val="93148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4440</TotalTime>
  <Words>2359</Words>
  <Application>Microsoft Office PowerPoint</Application>
  <PresentationFormat>Экран (4:3)</PresentationFormat>
  <Paragraphs>473</Paragraphs>
  <Slides>21</Slides>
  <Notes>21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Тема Office</vt:lpstr>
      <vt:lpstr>Лист</vt:lpstr>
      <vt:lpstr>БюДЖЕТ ДЛЯ ГРАЖДАН </vt:lpstr>
      <vt:lpstr>Уважаемые жители города Вологды!</vt:lpstr>
      <vt:lpstr>Администрация города Вологды Отчет об исполнении бюджета города Вологды за 2021 год</vt:lpstr>
      <vt:lpstr>Администрация города Вологды Отчет об исполнении бюджета города Вологды за 2021 год</vt:lpstr>
      <vt:lpstr>Администрация города Вологды Отчет об исполнении бюджета города Вологды за 2021 год</vt:lpstr>
      <vt:lpstr>Администрация города Вологды Отчет об исполнении бюджета города Вологды за 2021 год</vt:lpstr>
      <vt:lpstr>Администрация города Вологды Отчет об исполнении бюджета города Вологды за 2021 год</vt:lpstr>
      <vt:lpstr>Администрация города Вологды Отчет об исполнении бюджета города Вологды за 2021 год</vt:lpstr>
      <vt:lpstr>Администрация города Вологды Отчет об исполнении бюджета города Вологды за 2021 год</vt:lpstr>
      <vt:lpstr>Администрация города Вологды Отчет об исполнении бюджета города Вологды за 2021 год</vt:lpstr>
      <vt:lpstr>Администрация города Вологды Отчет об исполнении бюджета города Вологды за 2021 год</vt:lpstr>
      <vt:lpstr>Администрация города Вологды Отчет об исполнении бюджета города Вологды за 2021 год</vt:lpstr>
      <vt:lpstr>Администрация города Вологды Отчет об исполнении бюджета города Вологды за 2021 год</vt:lpstr>
      <vt:lpstr>Администрация города Вологды Отчет об исполнении бюджета города Вологды за 2021 год</vt:lpstr>
      <vt:lpstr>Администрация города Вологды Отчет об исполнении бюджета города Вологды за 2021 год</vt:lpstr>
      <vt:lpstr>Администрация города Вологды Отчет об исполнении бюджета города Вологды за 2021 год</vt:lpstr>
      <vt:lpstr>Администрация города Вологды Отчет об исполнении бюджета города Вологды за 2021 год</vt:lpstr>
      <vt:lpstr>Администрация города Вологды Отчет об исполнении бюджета города Вологды за 2021 год</vt:lpstr>
      <vt:lpstr>Администрация города Вологды Отчет об исполнении бюджета города Вологды за 2021 год</vt:lpstr>
      <vt:lpstr>Администрация города Вологды Отчет об исполнении бюджета города Вологды за 2021 год</vt:lpstr>
      <vt:lpstr>КОНТАКТНАЯ ИНФОРМАЦИЯ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Комарова Екатерина Владимировна</dc:creator>
  <cp:lastModifiedBy>Мякшина Ирина Владимировна</cp:lastModifiedBy>
  <cp:revision>467</cp:revision>
  <cp:lastPrinted>2022-04-28T08:47:52Z</cp:lastPrinted>
  <dcterms:created xsi:type="dcterms:W3CDTF">2021-02-03T05:57:38Z</dcterms:created>
  <dcterms:modified xsi:type="dcterms:W3CDTF">2022-04-28T13:36:48Z</dcterms:modified>
</cp:coreProperties>
</file>