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5" r:id="rId3"/>
    <p:sldId id="270" r:id="rId4"/>
    <p:sldId id="271" r:id="rId5"/>
    <p:sldId id="272" r:id="rId6"/>
    <p:sldId id="260" r:id="rId7"/>
    <p:sldId id="261" r:id="rId8"/>
    <p:sldId id="262" r:id="rId9"/>
    <p:sldId id="264" r:id="rId10"/>
    <p:sldId id="269" r:id="rId11"/>
    <p:sldId id="274" r:id="rId12"/>
    <p:sldId id="268" r:id="rId13"/>
    <p:sldId id="267" r:id="rId14"/>
    <p:sldId id="273" r:id="rId15"/>
    <p:sldId id="276" r:id="rId16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якшина Ирина Владимировна" initials="МИ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0"/>
    <a:srgbClr val="CBCBCB"/>
    <a:srgbClr val="F5F5F5"/>
    <a:srgbClr val="3399FF"/>
    <a:srgbClr val="F6BB00"/>
    <a:srgbClr val="FFFFFF"/>
    <a:srgbClr val="F7EAE9"/>
    <a:srgbClr val="F0F0F0"/>
    <a:srgbClr val="FDEADB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29" autoAdjust="0"/>
  </p:normalViewPr>
  <p:slideViewPr>
    <p:cSldViewPr snapToGrid="0">
      <p:cViewPr>
        <p:scale>
          <a:sx n="90" d="100"/>
          <a:sy n="90" d="100"/>
        </p:scale>
        <p:origin x="-224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2.9255319148936174E-2"/>
          <c:w val="0.95416666666666661"/>
          <c:h val="0.864623261852906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3000</c:v>
                </c:pt>
                <c:pt idx="1">
                  <c:v>3000</c:v>
                </c:pt>
                <c:pt idx="2">
                  <c:v>3000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BCBCB"/>
              </a:solidFill>
            </c:spPr>
          </c:dPt>
          <c:dPt>
            <c:idx val="1"/>
            <c:invertIfNegative val="0"/>
            <c:bubble3D val="0"/>
            <c:spPr>
              <a:solidFill>
                <a:srgbClr val="CBCBCB"/>
              </a:solidFill>
            </c:spPr>
          </c:dPt>
          <c:dPt>
            <c:idx val="2"/>
            <c:invertIfNegative val="0"/>
            <c:bubble3D val="0"/>
            <c:spPr>
              <a:solidFill>
                <a:srgbClr val="CBCBCB"/>
              </a:solidFill>
            </c:spPr>
          </c:dPt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4521.2</c:v>
                </c:pt>
                <c:pt idx="1">
                  <c:v>6232.9</c:v>
                </c:pt>
                <c:pt idx="2">
                  <c:v>6571.2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36506624"/>
        <c:axId val="84795392"/>
      </c:barChart>
      <c:catAx>
        <c:axId val="3650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4795392"/>
        <c:crosses val="autoZero"/>
        <c:auto val="1"/>
        <c:lblAlgn val="ctr"/>
        <c:lblOffset val="100"/>
        <c:noMultiLvlLbl val="0"/>
      </c:catAx>
      <c:valAx>
        <c:axId val="84795392"/>
        <c:scaling>
          <c:orientation val="minMax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65066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12625279598670858"/>
          <c:h val="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val>
            <c:numRef>
              <c:f>Лист1!$A$2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Прочие </c:v>
                </c:pt>
              </c:strCache>
            </c:strRef>
          </c:tx>
          <c:invertIfNegative val="0"/>
          <c:val>
            <c:numRef>
              <c:f>Лист1!$B$2</c:f>
              <c:numCache>
                <c:formatCode>#,##0.0</c:formatCode>
                <c:ptCount val="1"/>
                <c:pt idx="0">
                  <c:v>51.4</c:v>
                </c:pt>
              </c:numCache>
            </c:numRef>
          </c:val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Нац. безопасность</c:v>
                </c:pt>
              </c:strCache>
            </c:strRef>
          </c:tx>
          <c:invertIfNegative val="0"/>
          <c:val>
            <c:numRef>
              <c:f>Лист1!$C$2</c:f>
              <c:numCache>
                <c:formatCode>#,##0.0</c:formatCode>
                <c:ptCount val="1"/>
                <c:pt idx="0">
                  <c:v>87</c:v>
                </c:pt>
              </c:numCache>
            </c:numRef>
          </c:val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Обслуживание долга</c:v>
                </c:pt>
              </c:strCache>
            </c:strRef>
          </c:tx>
          <c:invertIfNegative val="0"/>
          <c:val>
            <c:numRef>
              <c:f>Лист1!$D$2</c:f>
              <c:numCache>
                <c:formatCode>#,##0.0</c:formatCode>
                <c:ptCount val="1"/>
                <c:pt idx="0">
                  <c:v>113</c:v>
                </c:pt>
              </c:numCache>
            </c:numRef>
          </c:val>
        </c:ser>
        <c:ser>
          <c:idx val="4"/>
          <c:order val="4"/>
          <c:tx>
            <c:strRef>
              <c:f>Лист1!$E$1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Лист1!$E$2</c:f>
              <c:numCache>
                <c:formatCode>#,##0.0</c:formatCode>
                <c:ptCount val="1"/>
                <c:pt idx="0">
                  <c:v>668.4</c:v>
                </c:pt>
              </c:numCache>
            </c:numRef>
          </c:val>
        </c:ser>
        <c:ser>
          <c:idx val="5"/>
          <c:order val="5"/>
          <c:tx>
            <c:strRef>
              <c:f>Лист1!$F$1</c:f>
              <c:strCache>
                <c:ptCount val="1"/>
                <c:pt idx="0">
                  <c:v>ЖКХ</c:v>
                </c:pt>
              </c:strCache>
            </c:strRef>
          </c:tx>
          <c:invertIfNegative val="0"/>
          <c:val>
            <c:numRef>
              <c:f>Лист1!$F$2</c:f>
              <c:numCache>
                <c:formatCode>#,##0.0</c:formatCode>
                <c:ptCount val="1"/>
                <c:pt idx="0">
                  <c:v>562.70000000000005</c:v>
                </c:pt>
              </c:numCache>
            </c:numRef>
          </c:val>
        </c:ser>
        <c:ser>
          <c:idx val="6"/>
          <c:order val="6"/>
          <c:tx>
            <c:strRef>
              <c:f>Лист1!$G$1</c:f>
              <c:strCache>
                <c:ptCount val="1"/>
                <c:pt idx="0">
                  <c:v>Нац. экономика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val>
            <c:numRef>
              <c:f>Лист1!$G$2</c:f>
              <c:numCache>
                <c:formatCode>#,##0.0</c:formatCode>
                <c:ptCount val="1"/>
                <c:pt idx="0">
                  <c:v>1662.1</c:v>
                </c:pt>
              </c:numCache>
            </c:numRef>
          </c:val>
        </c:ser>
        <c:ser>
          <c:idx val="7"/>
          <c:order val="7"/>
          <c:tx>
            <c:strRef>
              <c:f>Лист1!$H$1</c:f>
              <c:strCache>
                <c:ptCount val="1"/>
                <c:pt idx="0">
                  <c:v>Физ. культура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val>
            <c:numRef>
              <c:f>Лист1!$H$2</c:f>
              <c:numCache>
                <c:formatCode>#,##0.0</c:formatCode>
                <c:ptCount val="1"/>
                <c:pt idx="0">
                  <c:v>161.6</c:v>
                </c:pt>
              </c:numCache>
            </c:numRef>
          </c:val>
        </c:ser>
        <c:ser>
          <c:idx val="8"/>
          <c:order val="8"/>
          <c:tx>
            <c:strRef>
              <c:f>Лист1!$I$1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Лист1!$I$2</c:f>
              <c:numCache>
                <c:formatCode>#,##0.0</c:formatCode>
                <c:ptCount val="1"/>
                <c:pt idx="0">
                  <c:v>216.6</c:v>
                </c:pt>
              </c:numCache>
            </c:numRef>
          </c:val>
        </c:ser>
        <c:ser>
          <c:idx val="9"/>
          <c:order val="9"/>
          <c:tx>
            <c:strRef>
              <c:f>Лист1!$J$1</c:f>
              <c:strCache>
                <c:ptCount val="1"/>
                <c:pt idx="0">
                  <c:v>Соц. политика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val>
            <c:numRef>
              <c:f>Лист1!$J$2</c:f>
              <c:numCache>
                <c:formatCode>#,##0.0</c:formatCode>
                <c:ptCount val="1"/>
                <c:pt idx="0">
                  <c:v>334.8</c:v>
                </c:pt>
              </c:numCache>
            </c:numRef>
          </c:val>
        </c:ser>
        <c:ser>
          <c:idx val="10"/>
          <c:order val="10"/>
          <c:tx>
            <c:strRef>
              <c:f>Лист1!$K$1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val>
            <c:numRef>
              <c:f>Лист1!$K$2</c:f>
              <c:numCache>
                <c:formatCode>#,##0.0</c:formatCode>
                <c:ptCount val="1"/>
                <c:pt idx="0">
                  <c:v>5990.8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100"/>
        <c:axId val="35149312"/>
        <c:axId val="84799424"/>
      </c:barChart>
      <c:catAx>
        <c:axId val="35149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4799424"/>
        <c:crosses val="autoZero"/>
        <c:auto val="1"/>
        <c:lblAlgn val="ctr"/>
        <c:lblOffset val="100"/>
        <c:noMultiLvlLbl val="0"/>
      </c:catAx>
      <c:valAx>
        <c:axId val="847994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5149312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10509444940072146"/>
          <c:y val="0.18024639642754822"/>
          <c:w val="0.25741592645746869"/>
          <c:h val="0.81975360357245186"/>
        </c:manualLayout>
      </c:layout>
      <c:overlay val="0"/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Непрограммные направления деятельности</c:v>
                </c:pt>
                <c:pt idx="1">
                  <c:v>Муниципальные программы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8</c:v>
                </c:pt>
                <c:pt idx="1">
                  <c:v>92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5153552980324638"/>
          <c:y val="0.13423891532275045"/>
          <c:w val="0.44565765551346381"/>
          <c:h val="0.6155589004615619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406846460876776E-3"/>
          <c:y val="0"/>
          <c:w val="0.98318290978771117"/>
          <c:h val="0.52488997176855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Лист1!$A$2:$A$13</c:f>
              <c:strCache>
                <c:ptCount val="12"/>
                <c:pt idx="0">
                  <c:v>Развитие образования</c:v>
                </c:pt>
                <c:pt idx="1">
                  <c:v>Развитие градостроительства и инфраструктуры</c:v>
                </c:pt>
                <c:pt idx="2">
                  <c:v>Формирование современной городской среды </c:v>
                </c:pt>
                <c:pt idx="3">
                  <c:v>Управление муниципальными финансами</c:v>
                </c:pt>
                <c:pt idx="4">
                  <c:v>Развитие сферы культуры города Вологды</c:v>
                </c:pt>
                <c:pt idx="5">
                  <c:v>Социальная поддержка граждан</c:v>
                </c:pt>
                <c:pt idx="6">
                  <c:v>Развитие физической культуры и спорта</c:v>
                </c:pt>
                <c:pt idx="7">
                  <c:v>Обеспечение жильем отдельных категорий граждан</c:v>
                </c:pt>
                <c:pt idx="8">
                  <c:v>Создание условий для развития гражданского общества, инфрмационной открытости</c:v>
                </c:pt>
                <c:pt idx="9">
                  <c:v>Обеспечение общественной безопасности</c:v>
                </c:pt>
                <c:pt idx="10">
                  <c:v>Экономическое развитие города Вологды</c:v>
                </c:pt>
                <c:pt idx="11">
                  <c:v>Совершенствование муниципального управления 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4.5</c:v>
                </c:pt>
                <c:pt idx="2">
                  <c:v>4.3</c:v>
                </c:pt>
                <c:pt idx="3">
                  <c:v>4</c:v>
                </c:pt>
                <c:pt idx="4">
                  <c:v>3.5</c:v>
                </c:pt>
                <c:pt idx="5">
                  <c:v>3</c:v>
                </c:pt>
                <c:pt idx="6">
                  <c:v>2.5</c:v>
                </c:pt>
                <c:pt idx="7">
                  <c:v>2.2999999999999998</c:v>
                </c:pt>
                <c:pt idx="8">
                  <c:v>2</c:v>
                </c:pt>
                <c:pt idx="9">
                  <c:v>1.8</c:v>
                </c:pt>
                <c:pt idx="10">
                  <c:v>1.5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5"/>
        <c:axId val="121347072"/>
        <c:axId val="34989760"/>
      </c:barChart>
      <c:catAx>
        <c:axId val="1213470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accent1"/>
            </a:solidFill>
          </a:ln>
        </c:spPr>
        <c:txPr>
          <a:bodyPr rot="-5400000" vert="horz"/>
          <a:lstStyle/>
          <a:p>
            <a:pPr>
              <a:defRPr sz="1000" b="1" i="0" baseline="0">
                <a:solidFill>
                  <a:schemeClr val="tx1"/>
                </a:solidFill>
                <a:latin typeface="Calibri" pitchFamily="34" charset="0"/>
              </a:defRPr>
            </a:pPr>
            <a:endParaRPr lang="ru-RU"/>
          </a:p>
        </c:txPr>
        <c:crossAx val="34989760"/>
        <c:crosses val="autoZero"/>
        <c:auto val="1"/>
        <c:lblAlgn val="ctr"/>
        <c:lblOffset val="100"/>
        <c:tickLblSkip val="1"/>
        <c:noMultiLvlLbl val="0"/>
      </c:catAx>
      <c:valAx>
        <c:axId val="34989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13470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56215290685231E-2"/>
          <c:y val="5.8373827906370516E-2"/>
          <c:w val="0.67496997961091776"/>
          <c:h val="0.8401591670564061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Кредиторская задолженность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dLbl>
              <c:idx val="0"/>
              <c:layout>
                <c:manualLayout>
                  <c:x val="-3.8626609442060089E-2"/>
                  <c:y val="-6.6212268743914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4334763948497854E-2"/>
                  <c:y val="-5.8422590068159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918454935622317E-3"/>
                  <c:y val="-5.8422590068159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306151645207439E-3"/>
                  <c:y val="-6.231773608629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751072961373495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0057224606580934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m/d/yyyy</c:formatCode>
                <c:ptCount val="6"/>
                <c:pt idx="0">
                  <c:v>42370</c:v>
                </c:pt>
                <c:pt idx="1">
                  <c:v>42736</c:v>
                </c:pt>
                <c:pt idx="2">
                  <c:v>43101</c:v>
                </c:pt>
                <c:pt idx="3">
                  <c:v>43466</c:v>
                </c:pt>
                <c:pt idx="4">
                  <c:v>43831</c:v>
                </c:pt>
                <c:pt idx="5">
                  <c:v>44197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831.2</c:v>
                </c:pt>
                <c:pt idx="1">
                  <c:v>896.5</c:v>
                </c:pt>
                <c:pt idx="2">
                  <c:v>420.3</c:v>
                </c:pt>
                <c:pt idx="3">
                  <c:v>214.4</c:v>
                </c:pt>
                <c:pt idx="4">
                  <c:v>80.400000000000006</c:v>
                </c:pt>
                <c:pt idx="5">
                  <c:v>121.8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Просроченная задолженность</c:v>
                </c:pt>
              </c:strCache>
            </c:strRef>
          </c:tx>
          <c:spPr>
            <a:ln w="41275"/>
          </c:spPr>
          <c:marker>
            <c:symbol val="none"/>
          </c:marker>
          <c:dPt>
            <c:idx val="0"/>
            <c:bubble3D val="0"/>
            <c:spPr>
              <a:ln w="50800"/>
            </c:spPr>
          </c:dPt>
          <c:dLbls>
            <c:dLbl>
              <c:idx val="0"/>
              <c:layout>
                <c:manualLayout>
                  <c:x val="-3.7195994277539356E-2"/>
                  <c:y val="-7.010710808179163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109,2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195994277539342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160,9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1530758226037196E-3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74,4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1444921316165951E-2"/>
                  <c:y val="-5.0632911392405063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0,0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5736766809728183E-2"/>
                  <c:y val="-3.115871470301850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2889842632331903E-2"/>
                  <c:y val="-3.894870005903595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m/d/yyyy</c:formatCode>
                <c:ptCount val="6"/>
                <c:pt idx="0">
                  <c:v>42370</c:v>
                </c:pt>
                <c:pt idx="1">
                  <c:v>42736</c:v>
                </c:pt>
                <c:pt idx="2">
                  <c:v>43101</c:v>
                </c:pt>
                <c:pt idx="3">
                  <c:v>43466</c:v>
                </c:pt>
                <c:pt idx="4">
                  <c:v>43831</c:v>
                </c:pt>
                <c:pt idx="5">
                  <c:v>44197</c:v>
                </c:pt>
              </c:numCache>
            </c:numRef>
          </c:cat>
          <c:val>
            <c:numRef>
              <c:f>Лист1!$C$2:$C$7</c:f>
              <c:numCache>
                <c:formatCode>0.0</c:formatCode>
                <c:ptCount val="6"/>
                <c:pt idx="0">
                  <c:v>109.2</c:v>
                </c:pt>
                <c:pt idx="1">
                  <c:v>160.9</c:v>
                </c:pt>
                <c:pt idx="2">
                  <c:v>74.400000000000006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842624"/>
        <c:axId val="121422976"/>
      </c:lineChart>
      <c:dateAx>
        <c:axId val="5084262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txPr>
          <a:bodyPr rot="0" anchor="b" anchorCtr="0"/>
          <a:lstStyle/>
          <a:p>
            <a:pPr>
              <a:defRPr sz="1000" b="1" baseline="0"/>
            </a:pPr>
            <a:endParaRPr lang="ru-RU"/>
          </a:p>
        </c:txPr>
        <c:crossAx val="121422976"/>
        <c:crosses val="autoZero"/>
        <c:auto val="1"/>
        <c:lblOffset val="100"/>
        <c:baseTimeUnit val="years"/>
      </c:dateAx>
      <c:valAx>
        <c:axId val="121422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8426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33322042808287E-2"/>
          <c:y val="9.3040230508841346E-2"/>
          <c:w val="0.9541666666666665"/>
          <c:h val="0.54570660422723649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Лист1!$E$1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2132080193306426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787473393558978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959776793432674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0959776793432674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9787473393558978E-2"/>
                  <c:y val="7.5116845139821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200.4</c:v>
                </c:pt>
                <c:pt idx="1">
                  <c:v>152.30000000000001</c:v>
                </c:pt>
                <c:pt idx="2">
                  <c:v>125.4</c:v>
                </c:pt>
                <c:pt idx="3">
                  <c:v>114.6</c:v>
                </c:pt>
                <c:pt idx="4">
                  <c:v>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939840"/>
        <c:axId val="48776320"/>
      </c:bar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долг, всего</c:v>
                </c:pt>
              </c:strCache>
            </c:strRef>
          </c:tx>
          <c:dLbls>
            <c:dLbl>
              <c:idx val="0"/>
              <c:layout>
                <c:manualLayout>
                  <c:x val="-5.3164977209465593E-2"/>
                  <c:y val="-3.14112621640986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991448879769294E-2"/>
                  <c:y val="-2.89073673261047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2048.4</c:v>
                </c:pt>
                <c:pt idx="1">
                  <c:v>2183.8000000000002</c:v>
                </c:pt>
                <c:pt idx="2">
                  <c:v>2185.9</c:v>
                </c:pt>
                <c:pt idx="3">
                  <c:v>2184.6</c:v>
                </c:pt>
                <c:pt idx="4">
                  <c:v>2104.6999999999998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 по коммерческим кредитам</c:v>
                </c:pt>
              </c:strCache>
            </c:strRef>
          </c:tx>
          <c:dLbls>
            <c:dLbl>
              <c:idx val="0"/>
              <c:layout>
                <c:manualLayout>
                  <c:x val="-7.4661261241873514E-2"/>
                  <c:y val="2.86822139477589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52689773922687E-2"/>
                  <c:y val="4.12016881377292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6299141140966917E-17"/>
                  <c:y val="8.5132424491798073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063465783731184E-3"/>
                  <c:y val="7.5116845139821919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2125722552613767E-3"/>
                  <c:y val="7.76207399778159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1610</c:v>
                </c:pt>
                <c:pt idx="1">
                  <c:v>1810</c:v>
                </c:pt>
                <c:pt idx="2">
                  <c:v>1880</c:v>
                </c:pt>
                <c:pt idx="3">
                  <c:v>1950</c:v>
                </c:pt>
                <c:pt idx="4">
                  <c:v>1945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долг по муниципальным гарантиям</c:v>
                </c:pt>
              </c:strCache>
            </c:strRef>
          </c:tx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438.4</c:v>
                </c:pt>
                <c:pt idx="1">
                  <c:v>373.8</c:v>
                </c:pt>
                <c:pt idx="2">
                  <c:v>305.89999999999998</c:v>
                </c:pt>
                <c:pt idx="3">
                  <c:v>234.6</c:v>
                </c:pt>
                <c:pt idx="4">
                  <c:v>159.69999999999999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marker val="1"/>
        <c:smooth val="0"/>
        <c:axId val="51939840"/>
        <c:axId val="48776320"/>
      </c:lineChart>
      <c:catAx>
        <c:axId val="51939840"/>
        <c:scaling>
          <c:orientation val="minMax"/>
        </c:scaling>
        <c:delete val="0"/>
        <c:axPos val="b"/>
        <c:numFmt formatCode="dd/mm/yyyy" sourceLinked="1"/>
        <c:majorTickMark val="out"/>
        <c:minorTickMark val="none"/>
        <c:tickLblPos val="nextTo"/>
        <c:crossAx val="48776320"/>
        <c:crosses val="autoZero"/>
        <c:auto val="1"/>
        <c:lblAlgn val="ctr"/>
        <c:lblOffset val="0"/>
        <c:noMultiLvlLbl val="0"/>
      </c:catAx>
      <c:valAx>
        <c:axId val="48776320"/>
        <c:scaling>
          <c:orientation val="minMax"/>
        </c:scaling>
        <c:delete val="1"/>
        <c:axPos val="l"/>
        <c:numFmt formatCode="#,##0" sourceLinked="0"/>
        <c:majorTickMark val="out"/>
        <c:minorTickMark val="none"/>
        <c:tickLblPos val="nextTo"/>
        <c:crossAx val="51939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136664128556642"/>
          <c:y val="0.71464994262218273"/>
          <c:w val="0.7286333587144338"/>
          <c:h val="0.26527572438836511"/>
        </c:manualLayout>
      </c:layout>
      <c:overlay val="1"/>
      <c:txPr>
        <a:bodyPr/>
        <a:lstStyle/>
        <a:p>
          <a:pPr>
            <a:defRPr sz="15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DBF48-9983-40C6-90A1-69058209EF4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0FE19EA-D315-4BBC-8CC8-9999196D6DB1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b="1" dirty="0" smtClean="0"/>
            <a:t>РП "Содействие занятости женщин - создание условий дошкольного образования для детей в возрасте до трех лет"</a:t>
          </a:r>
          <a:endParaRPr lang="ru-RU" dirty="0"/>
        </a:p>
      </dgm:t>
    </dgm:pt>
    <dgm:pt modelId="{04731677-1254-40CD-A177-B6759F905CFF}" type="parTrans" cxnId="{43DCC0FF-A8D1-4224-9411-5CE2BF9300F8}">
      <dgm:prSet/>
      <dgm:spPr/>
      <dgm:t>
        <a:bodyPr/>
        <a:lstStyle/>
        <a:p>
          <a:endParaRPr lang="ru-RU"/>
        </a:p>
      </dgm:t>
    </dgm:pt>
    <dgm:pt modelId="{B94490C7-9115-4E1C-A853-2217745FC0B8}" type="sibTrans" cxnId="{43DCC0FF-A8D1-4224-9411-5CE2BF9300F8}">
      <dgm:prSet/>
      <dgm:spPr/>
      <dgm:t>
        <a:bodyPr/>
        <a:lstStyle/>
        <a:p>
          <a:endParaRPr lang="ru-RU"/>
        </a:p>
      </dgm:t>
    </dgm:pt>
    <dgm:pt modelId="{95D0C387-F7D6-42F7-914F-8EE99AC6714F}">
      <dgm:prSet phldrT="[Текст]" custT="1"/>
      <dgm:spPr/>
      <dgm:t>
        <a:bodyPr/>
        <a:lstStyle/>
        <a:p>
          <a:r>
            <a:rPr lang="ru-RU" sz="900" b="1" dirty="0" smtClean="0"/>
            <a:t>РП "Цифровая образовательная среда" </a:t>
          </a:r>
          <a:endParaRPr lang="ru-RU" sz="900" dirty="0"/>
        </a:p>
      </dgm:t>
    </dgm:pt>
    <dgm:pt modelId="{FEC7587D-1097-4346-B43A-769795FB073A}" type="parTrans" cxnId="{EDD1D545-9C8E-4BE3-99C4-173E8F0404F5}">
      <dgm:prSet/>
      <dgm:spPr/>
      <dgm:t>
        <a:bodyPr/>
        <a:lstStyle/>
        <a:p>
          <a:endParaRPr lang="ru-RU"/>
        </a:p>
      </dgm:t>
    </dgm:pt>
    <dgm:pt modelId="{A94935BE-81E5-4291-8CD7-3CF8BBA219F6}" type="sibTrans" cxnId="{EDD1D545-9C8E-4BE3-99C4-173E8F0404F5}">
      <dgm:prSet/>
      <dgm:spPr/>
      <dgm:t>
        <a:bodyPr/>
        <a:lstStyle/>
        <a:p>
          <a:endParaRPr lang="ru-RU"/>
        </a:p>
      </dgm:t>
    </dgm:pt>
    <dgm:pt modelId="{AA460CB8-94F5-46E3-8F6D-42BA186D4D54}">
      <dgm:prSet phldrT="[Текст]" custT="1"/>
      <dgm:spPr/>
      <dgm:t>
        <a:bodyPr/>
        <a:lstStyle/>
        <a:p>
          <a:r>
            <a:rPr lang="ru-RU" sz="1300" b="1" dirty="0" smtClean="0"/>
            <a:t>РП "Жилье"</a:t>
          </a:r>
          <a:endParaRPr lang="ru-RU" sz="1300" dirty="0"/>
        </a:p>
      </dgm:t>
    </dgm:pt>
    <dgm:pt modelId="{984F3B34-9C9B-484C-8A42-9667D0BCAB45}" type="parTrans" cxnId="{59640A01-F325-42FF-92A6-DA496243696F}">
      <dgm:prSet/>
      <dgm:spPr/>
      <dgm:t>
        <a:bodyPr/>
        <a:lstStyle/>
        <a:p>
          <a:endParaRPr lang="ru-RU"/>
        </a:p>
      </dgm:t>
    </dgm:pt>
    <dgm:pt modelId="{BFCFF4AB-AE9F-4A93-A0C6-FB6B613C8440}" type="sibTrans" cxnId="{59640A01-F325-42FF-92A6-DA496243696F}">
      <dgm:prSet/>
      <dgm:spPr/>
      <dgm:t>
        <a:bodyPr/>
        <a:lstStyle/>
        <a:p>
          <a:endParaRPr lang="ru-RU"/>
        </a:p>
      </dgm:t>
    </dgm:pt>
    <dgm:pt modelId="{695B7D11-2F25-45E8-8A3C-6CB3A109F517}">
      <dgm:prSet custT="1"/>
      <dgm:spPr/>
      <dgm:t>
        <a:bodyPr/>
        <a:lstStyle/>
        <a:p>
          <a:r>
            <a:rPr lang="ru-RU" sz="1300" dirty="0" smtClean="0"/>
            <a:t>Создание дополнительных мест для детей в возрасте от </a:t>
          </a:r>
          <a:r>
            <a:rPr lang="ru-RU" sz="1300" dirty="0" err="1" smtClean="0"/>
            <a:t>от</a:t>
          </a:r>
          <a:r>
            <a:rPr lang="ru-RU" sz="1300" dirty="0" smtClean="0"/>
            <a:t> 1,5 до 3 лет  в образовательных организациях – </a:t>
          </a:r>
          <a:r>
            <a:rPr lang="ru-RU" sz="1300" b="1" dirty="0" smtClean="0"/>
            <a:t>440,1</a:t>
          </a:r>
          <a:r>
            <a:rPr lang="ru-RU" sz="1300" dirty="0" smtClean="0"/>
            <a:t> </a:t>
          </a:r>
          <a:r>
            <a:rPr lang="ru-RU" sz="1300" b="1" dirty="0" smtClean="0"/>
            <a:t>млн. рублей</a:t>
          </a:r>
          <a:endParaRPr lang="ru-RU" sz="1300" b="1" dirty="0"/>
        </a:p>
      </dgm:t>
    </dgm:pt>
    <dgm:pt modelId="{381D987D-7E30-4B7D-8D94-EAE3A6B237B6}" type="parTrans" cxnId="{CFB84C39-26C0-436B-840A-09069F7234EB}">
      <dgm:prSet/>
      <dgm:spPr/>
      <dgm:t>
        <a:bodyPr/>
        <a:lstStyle/>
        <a:p>
          <a:endParaRPr lang="ru-RU"/>
        </a:p>
      </dgm:t>
    </dgm:pt>
    <dgm:pt modelId="{586DB129-7D21-4727-A265-6F081BAA5270}" type="sibTrans" cxnId="{CFB84C39-26C0-436B-840A-09069F7234EB}">
      <dgm:prSet/>
      <dgm:spPr/>
      <dgm:t>
        <a:bodyPr/>
        <a:lstStyle/>
        <a:p>
          <a:endParaRPr lang="ru-RU"/>
        </a:p>
      </dgm:t>
    </dgm:pt>
    <dgm:pt modelId="{4E8131BC-E221-4841-9468-7E418AF2869F}">
      <dgm:prSet custT="1"/>
      <dgm:spPr/>
      <dgm:t>
        <a:bodyPr/>
        <a:lstStyle/>
        <a:p>
          <a:r>
            <a:rPr lang="ru-RU" sz="1300" b="1" dirty="0" smtClean="0"/>
            <a:t>Строительство </a:t>
          </a:r>
          <a:r>
            <a:rPr lang="ru-RU" sz="1300" b="1" dirty="0" smtClean="0">
              <a:solidFill>
                <a:srgbClr val="FF0000"/>
              </a:solidFill>
            </a:rPr>
            <a:t>4</a:t>
          </a:r>
          <a:r>
            <a:rPr lang="ru-RU" sz="1300" b="1" dirty="0" smtClean="0"/>
            <a:t> </a:t>
          </a:r>
          <a:r>
            <a:rPr lang="ru-RU" sz="1300" b="1" dirty="0" smtClean="0">
              <a:solidFill>
                <a:srgbClr val="FF0000"/>
              </a:solidFill>
            </a:rPr>
            <a:t>детских садов </a:t>
          </a:r>
          <a:r>
            <a:rPr lang="ru-RU" sz="1300" b="1" dirty="0" smtClean="0"/>
            <a:t>(ул. Возрождения, ул. Граничная, ул. Ярославская, ул. Народная) </a:t>
          </a:r>
          <a:endParaRPr lang="ru-RU" sz="1300" b="1" dirty="0"/>
        </a:p>
      </dgm:t>
    </dgm:pt>
    <dgm:pt modelId="{D03FD16C-E086-4109-AE8D-EE2416FB9720}" type="parTrans" cxnId="{EF44B071-8A33-4C3D-AAA3-320A0564DCB9}">
      <dgm:prSet/>
      <dgm:spPr/>
      <dgm:t>
        <a:bodyPr/>
        <a:lstStyle/>
        <a:p>
          <a:endParaRPr lang="ru-RU"/>
        </a:p>
      </dgm:t>
    </dgm:pt>
    <dgm:pt modelId="{AF6E227B-01D1-4DC6-935D-DA9FDBED082D}" type="sibTrans" cxnId="{EF44B071-8A33-4C3D-AAA3-320A0564DCB9}">
      <dgm:prSet/>
      <dgm:spPr/>
      <dgm:t>
        <a:bodyPr/>
        <a:lstStyle/>
        <a:p>
          <a:endParaRPr lang="ru-RU"/>
        </a:p>
      </dgm:t>
    </dgm:pt>
    <dgm:pt modelId="{39FF346C-C3EB-4A1E-B44F-E37C06D5CD66}">
      <dgm:prSet custT="1"/>
      <dgm:spPr/>
      <dgm:t>
        <a:bodyPr/>
        <a:lstStyle/>
        <a:p>
          <a:r>
            <a:rPr lang="ru-RU" sz="1300" b="1" i="0" u="none" strike="noStrike" dirty="0" smtClean="0">
              <a:solidFill>
                <a:srgbClr val="000000"/>
              </a:solidFill>
              <a:latin typeface="+mn-lt"/>
              <a:ea typeface="+mn-ea"/>
              <a:cs typeface="+mn-cs"/>
            </a:rPr>
            <a:t>Создано </a:t>
          </a:r>
          <a:r>
            <a:rPr lang="ru-RU" sz="1300" b="1" i="0" u="none" strike="noStrike" dirty="0" smtClean="0">
              <a:solidFill>
                <a:srgbClr val="FF0000"/>
              </a:solidFill>
              <a:latin typeface="+mn-lt"/>
              <a:ea typeface="+mn-ea"/>
              <a:cs typeface="+mn-cs"/>
            </a:rPr>
            <a:t>115 новых мест в ЧДОУ</a:t>
          </a:r>
          <a:endParaRPr lang="ru-RU" sz="1300" b="1" dirty="0"/>
        </a:p>
      </dgm:t>
    </dgm:pt>
    <dgm:pt modelId="{CF7C0545-5C16-41ED-A586-C20828143580}" type="parTrans" cxnId="{B1E467E2-E758-4E8C-BB76-3691EC094791}">
      <dgm:prSet/>
      <dgm:spPr/>
      <dgm:t>
        <a:bodyPr/>
        <a:lstStyle/>
        <a:p>
          <a:endParaRPr lang="ru-RU"/>
        </a:p>
      </dgm:t>
    </dgm:pt>
    <dgm:pt modelId="{CC03DE20-35B7-46DD-85D8-8DD44BD10E62}" type="sibTrans" cxnId="{B1E467E2-E758-4E8C-BB76-3691EC094791}">
      <dgm:prSet/>
      <dgm:spPr/>
      <dgm:t>
        <a:bodyPr/>
        <a:lstStyle/>
        <a:p>
          <a:endParaRPr lang="ru-RU"/>
        </a:p>
      </dgm:t>
    </dgm:pt>
    <dgm:pt modelId="{18166C0E-3525-4880-B8B9-6D6D9D2AE36A}">
      <dgm:prSet phldrT="[Текст]" custT="1"/>
      <dgm:spPr/>
      <dgm:t>
        <a:bodyPr/>
        <a:lstStyle/>
        <a:p>
          <a:r>
            <a:rPr lang="ru-RU" sz="1400" dirty="0" smtClean="0"/>
            <a:t>Внедрение целевой модели цифровой образовательной среды – </a:t>
          </a:r>
          <a:r>
            <a:rPr lang="ru-RU" sz="1400" b="1" dirty="0" smtClean="0"/>
            <a:t>77,9 млн. рублей</a:t>
          </a:r>
          <a:endParaRPr lang="ru-RU" sz="1400" dirty="0"/>
        </a:p>
      </dgm:t>
    </dgm:pt>
    <dgm:pt modelId="{B0C0E289-0003-40F2-BECD-C972346FD0DE}" type="parTrans" cxnId="{8C801531-57C7-4129-A633-2D61C276985F}">
      <dgm:prSet/>
      <dgm:spPr/>
      <dgm:t>
        <a:bodyPr/>
        <a:lstStyle/>
        <a:p>
          <a:endParaRPr lang="ru-RU"/>
        </a:p>
      </dgm:t>
    </dgm:pt>
    <dgm:pt modelId="{6DA427B7-3BAC-47A9-8141-0DF218E793BB}" type="sibTrans" cxnId="{8C801531-57C7-4129-A633-2D61C276985F}">
      <dgm:prSet/>
      <dgm:spPr/>
      <dgm:t>
        <a:bodyPr/>
        <a:lstStyle/>
        <a:p>
          <a:endParaRPr lang="ru-RU"/>
        </a:p>
      </dgm:t>
    </dgm:pt>
    <dgm:pt modelId="{201D400D-B8D7-4891-B71E-0B7B9B42DED0}">
      <dgm:prSet custT="1"/>
      <dgm:spPr/>
      <dgm:t>
        <a:bodyPr/>
        <a:lstStyle/>
        <a:p>
          <a:r>
            <a:rPr lang="ru-RU" sz="1400" b="1" dirty="0" smtClean="0"/>
            <a:t>Приобретение компьютерного и цифрового оборудования в </a:t>
          </a:r>
          <a:r>
            <a:rPr lang="ru-RU" sz="1400" b="1" dirty="0" smtClean="0">
              <a:solidFill>
                <a:srgbClr val="FF0000"/>
              </a:solidFill>
            </a:rPr>
            <a:t>33 школы </a:t>
          </a:r>
          <a:endParaRPr lang="ru-RU" sz="1400" b="1" dirty="0">
            <a:solidFill>
              <a:srgbClr val="FF0000"/>
            </a:solidFill>
          </a:endParaRPr>
        </a:p>
      </dgm:t>
    </dgm:pt>
    <dgm:pt modelId="{D1003F7C-F4B5-49C5-BE69-D860115632A7}" type="parTrans" cxnId="{C8196DA4-32ED-4FAC-A2AD-05AFB87114B3}">
      <dgm:prSet/>
      <dgm:spPr/>
      <dgm:t>
        <a:bodyPr/>
        <a:lstStyle/>
        <a:p>
          <a:endParaRPr lang="ru-RU"/>
        </a:p>
      </dgm:t>
    </dgm:pt>
    <dgm:pt modelId="{CFF01DB5-9742-4172-92F8-89183D4E2800}" type="sibTrans" cxnId="{C8196DA4-32ED-4FAC-A2AD-05AFB87114B3}">
      <dgm:prSet/>
      <dgm:spPr/>
      <dgm:t>
        <a:bodyPr/>
        <a:lstStyle/>
        <a:p>
          <a:endParaRPr lang="ru-RU"/>
        </a:p>
      </dgm:t>
    </dgm:pt>
    <dgm:pt modelId="{7C159498-BD3C-46FE-A2F4-840F831CC52F}">
      <dgm:prSet phldrT="[Текст]" custT="1"/>
      <dgm:spPr/>
      <dgm:t>
        <a:bodyPr/>
        <a:lstStyle/>
        <a:p>
          <a:r>
            <a:rPr lang="ru-RU" sz="1400" dirty="0" smtClean="0"/>
            <a:t>Стимулирование программ развития жилищного строительства – </a:t>
          </a:r>
          <a:r>
            <a:rPr lang="ru-RU" sz="1400" b="1" dirty="0" smtClean="0"/>
            <a:t>310,3 млн. рублей</a:t>
          </a:r>
          <a:endParaRPr lang="ru-RU" sz="1400" dirty="0"/>
        </a:p>
      </dgm:t>
    </dgm:pt>
    <dgm:pt modelId="{72CDE3F1-0838-4FA1-A67D-CDE157C69D3B}" type="parTrans" cxnId="{F063A50D-0D73-40CE-B876-D2A47DCDD289}">
      <dgm:prSet/>
      <dgm:spPr/>
      <dgm:t>
        <a:bodyPr/>
        <a:lstStyle/>
        <a:p>
          <a:endParaRPr lang="ru-RU"/>
        </a:p>
      </dgm:t>
    </dgm:pt>
    <dgm:pt modelId="{2AA7BFCE-CC90-4079-82BC-CC85F9AD6319}" type="sibTrans" cxnId="{F063A50D-0D73-40CE-B876-D2A47DCDD289}">
      <dgm:prSet/>
      <dgm:spPr/>
      <dgm:t>
        <a:bodyPr/>
        <a:lstStyle/>
        <a:p>
          <a:endParaRPr lang="ru-RU"/>
        </a:p>
      </dgm:t>
    </dgm:pt>
    <dgm:pt modelId="{6FA13AEF-B543-4959-B634-F5182CE5A8DF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</a:rPr>
            <a:t>Строительство дороги по ул. Возрождения</a:t>
          </a:r>
          <a:endParaRPr lang="ru-RU" sz="1400" b="1" dirty="0">
            <a:solidFill>
              <a:srgbClr val="FF0000"/>
            </a:solidFill>
          </a:endParaRPr>
        </a:p>
      </dgm:t>
    </dgm:pt>
    <dgm:pt modelId="{4C1D1E02-B2E3-436F-B1C8-C81AEFC9C05C}" type="parTrans" cxnId="{0624E93D-2ABA-427B-BDA5-2364F2DF60F0}">
      <dgm:prSet/>
      <dgm:spPr/>
      <dgm:t>
        <a:bodyPr/>
        <a:lstStyle/>
        <a:p>
          <a:endParaRPr lang="ru-RU"/>
        </a:p>
      </dgm:t>
    </dgm:pt>
    <dgm:pt modelId="{EFB27CCA-2B8B-43C9-AEB6-D294A8818328}" type="sibTrans" cxnId="{0624E93D-2ABA-427B-BDA5-2364F2DF60F0}">
      <dgm:prSet/>
      <dgm:spPr/>
      <dgm:t>
        <a:bodyPr/>
        <a:lstStyle/>
        <a:p>
          <a:endParaRPr lang="ru-RU"/>
        </a:p>
      </dgm:t>
    </dgm:pt>
    <dgm:pt modelId="{BF9025B6-D03B-4AEE-807D-6721BE4F28F9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</a:rPr>
            <a:t>Строительство пристройки </a:t>
          </a:r>
          <a:r>
            <a:rPr lang="ru-RU" sz="1400" b="1" dirty="0" err="1" smtClean="0">
              <a:solidFill>
                <a:srgbClr val="FF0000"/>
              </a:solidFill>
            </a:rPr>
            <a:t>шк</a:t>
          </a:r>
          <a:r>
            <a:rPr lang="ru-RU" sz="1400" b="1" dirty="0" smtClean="0">
              <a:solidFill>
                <a:srgbClr val="FF0000"/>
              </a:solidFill>
            </a:rPr>
            <a:t>. № 30</a:t>
          </a:r>
          <a:endParaRPr lang="ru-RU" sz="1400" b="1" dirty="0">
            <a:solidFill>
              <a:srgbClr val="FF0000"/>
            </a:solidFill>
          </a:endParaRPr>
        </a:p>
      </dgm:t>
    </dgm:pt>
    <dgm:pt modelId="{1E4719C2-FD03-4C6F-9855-133BCE39CB47}" type="parTrans" cxnId="{699B4A72-E426-4E89-976E-E312D696910E}">
      <dgm:prSet/>
      <dgm:spPr/>
      <dgm:t>
        <a:bodyPr/>
        <a:lstStyle/>
        <a:p>
          <a:endParaRPr lang="ru-RU"/>
        </a:p>
      </dgm:t>
    </dgm:pt>
    <dgm:pt modelId="{1E11D3DA-EAAF-4223-BCBF-F33055C3634E}" type="sibTrans" cxnId="{699B4A72-E426-4E89-976E-E312D696910E}">
      <dgm:prSet/>
      <dgm:spPr/>
      <dgm:t>
        <a:bodyPr/>
        <a:lstStyle/>
        <a:p>
          <a:endParaRPr lang="ru-RU"/>
        </a:p>
      </dgm:t>
    </dgm:pt>
    <dgm:pt modelId="{4AE107A5-A040-4F99-965C-5216978B2919}" type="pres">
      <dgm:prSet presAssocID="{1AADBF48-9983-40C6-90A1-69058209EF4F}" presName="diagram" presStyleCnt="0">
        <dgm:presLayoutVars>
          <dgm:dir/>
          <dgm:animLvl val="lvl"/>
          <dgm:resizeHandles val="exact"/>
        </dgm:presLayoutVars>
      </dgm:prSet>
      <dgm:spPr/>
    </dgm:pt>
    <dgm:pt modelId="{DC02352D-8E25-4EE2-9E45-653EE20BF4C8}" type="pres">
      <dgm:prSet presAssocID="{E0FE19EA-D315-4BBC-8CC8-9999196D6DB1}" presName="compNode" presStyleCnt="0"/>
      <dgm:spPr/>
    </dgm:pt>
    <dgm:pt modelId="{DA922819-E936-4655-B987-FA41367EC42D}" type="pres">
      <dgm:prSet presAssocID="{E0FE19EA-D315-4BBC-8CC8-9999196D6DB1}" presName="childRect" presStyleLbl="bgAcc1" presStyleIdx="0" presStyleCnt="3" custScaleX="137594" custScaleY="115497" custLinFactNeighborX="839" custLinFactNeighborY="1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19BBD-9653-4B11-B8B7-B2AD2310CFFA}" type="pres">
      <dgm:prSet presAssocID="{E0FE19EA-D315-4BBC-8CC8-9999196D6DB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1DD3-00E2-4AE5-961D-BC9E0DF15265}" type="pres">
      <dgm:prSet presAssocID="{E0FE19EA-D315-4BBC-8CC8-9999196D6DB1}" presName="parentRect" presStyleLbl="alignNode1" presStyleIdx="0" presStyleCnt="3" custAng="0" custScaleX="136763" custScaleY="93720" custLinFactNeighborX="1385" custLinFactNeighborY="1439"/>
      <dgm:spPr/>
      <dgm:t>
        <a:bodyPr/>
        <a:lstStyle/>
        <a:p>
          <a:endParaRPr lang="ru-RU"/>
        </a:p>
      </dgm:t>
    </dgm:pt>
    <dgm:pt modelId="{0FA5A098-4BF5-47CC-95CA-26903E25AA32}" type="pres">
      <dgm:prSet presAssocID="{E0FE19EA-D315-4BBC-8CC8-9999196D6DB1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75C58B4-FD7E-44BD-A6B5-C4D027BBFA58}" type="pres">
      <dgm:prSet presAssocID="{B94490C7-9115-4E1C-A853-2217745FC0B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3F62FBC-EF90-4FB4-A6A2-1CA8C702CDA2}" type="pres">
      <dgm:prSet presAssocID="{95D0C387-F7D6-42F7-914F-8EE99AC6714F}" presName="compNode" presStyleCnt="0"/>
      <dgm:spPr/>
    </dgm:pt>
    <dgm:pt modelId="{330FC679-63E2-4D1B-83F1-B3B84033EBE2}" type="pres">
      <dgm:prSet presAssocID="{95D0C387-F7D6-42F7-914F-8EE99AC6714F}" presName="childRect" presStyleLbl="bgAcc1" presStyleIdx="1" presStyleCnt="3" custScaleX="119593" custScaleY="11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2EDB1-3B90-4D83-82DB-69DA9DC15179}" type="pres">
      <dgm:prSet presAssocID="{95D0C387-F7D6-42F7-914F-8EE99AC671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FDE75-5278-4FC3-8C36-7D9BFEF8E62A}" type="pres">
      <dgm:prSet presAssocID="{95D0C387-F7D6-42F7-914F-8EE99AC6714F}" presName="parentRect" presStyleLbl="alignNode1" presStyleIdx="1" presStyleCnt="3" custAng="0" custScaleX="120898" custScaleY="83014"/>
      <dgm:spPr/>
      <dgm:t>
        <a:bodyPr/>
        <a:lstStyle/>
        <a:p>
          <a:endParaRPr lang="ru-RU"/>
        </a:p>
      </dgm:t>
    </dgm:pt>
    <dgm:pt modelId="{4B7DE4E4-3DE6-431F-AED4-757979299553}" type="pres">
      <dgm:prSet presAssocID="{95D0C387-F7D6-42F7-914F-8EE99AC6714F}" presName="adorn" presStyleLbl="fgAccFollowNode1" presStyleIdx="1" presStyleCnt="3" custLinFactNeighborX="-2450" custLinFactNeighborY="344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2642B3A7-8B21-43E3-9DB6-4E1F5439F3DD}" type="pres">
      <dgm:prSet presAssocID="{A94935BE-81E5-4291-8CD7-3CF8BBA219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A563A-8F7E-4F6F-8500-305E2579B507}" type="pres">
      <dgm:prSet presAssocID="{AA460CB8-94F5-46E3-8F6D-42BA186D4D54}" presName="compNode" presStyleCnt="0"/>
      <dgm:spPr/>
    </dgm:pt>
    <dgm:pt modelId="{55D96F06-A89A-468D-B700-7DCE1AE6C8F1}" type="pres">
      <dgm:prSet presAssocID="{AA460CB8-94F5-46E3-8F6D-42BA186D4D54}" presName="childRect" presStyleLbl="bgAcc1" presStyleIdx="2" presStyleCnt="3" custScaleX="115603" custScaleY="126538" custLinFactNeighborX="11668" custLinFactNeighborY="-3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6C55-4C7A-4E79-81B6-824AE32E981E}" type="pres">
      <dgm:prSet presAssocID="{AA460CB8-94F5-46E3-8F6D-42BA186D4D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4509B-3735-4D83-B46B-343A5BA1FF4A}" type="pres">
      <dgm:prSet presAssocID="{AA460CB8-94F5-46E3-8F6D-42BA186D4D54}" presName="parentRect" presStyleLbl="alignNode1" presStyleIdx="2" presStyleCnt="3" custAng="0" custScaleX="116024" custScaleY="74748" custLinFactNeighborX="12450"/>
      <dgm:spPr/>
      <dgm:t>
        <a:bodyPr/>
        <a:lstStyle/>
        <a:p>
          <a:endParaRPr lang="ru-RU"/>
        </a:p>
      </dgm:t>
    </dgm:pt>
    <dgm:pt modelId="{79987123-9F35-4909-B4E3-46AD068FA01D}" type="pres">
      <dgm:prSet presAssocID="{AA460CB8-94F5-46E3-8F6D-42BA186D4D54}" presName="adorn" presStyleLbl="fgAccFollowNode1" presStyleIdx="2" presStyleCnt="3" custScaleX="103258" custScaleY="110081" custLinFactNeighborX="8660" custLinFactNeighborY="-1404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</dgm:ptLst>
  <dgm:cxnLst>
    <dgm:cxn modelId="{43DCC0FF-A8D1-4224-9411-5CE2BF9300F8}" srcId="{1AADBF48-9983-40C6-90A1-69058209EF4F}" destId="{E0FE19EA-D315-4BBC-8CC8-9999196D6DB1}" srcOrd="0" destOrd="0" parTransId="{04731677-1254-40CD-A177-B6759F905CFF}" sibTransId="{B94490C7-9115-4E1C-A853-2217745FC0B8}"/>
    <dgm:cxn modelId="{FA0885AB-D727-46E8-B554-1962623223E9}" type="presOf" srcId="{AA460CB8-94F5-46E3-8F6D-42BA186D4D54}" destId="{F804509B-3735-4D83-B46B-343A5BA1FF4A}" srcOrd="1" destOrd="0" presId="urn:microsoft.com/office/officeart/2005/8/layout/bList2"/>
    <dgm:cxn modelId="{8C801531-57C7-4129-A633-2D61C276985F}" srcId="{95D0C387-F7D6-42F7-914F-8EE99AC6714F}" destId="{18166C0E-3525-4880-B8B9-6D6D9D2AE36A}" srcOrd="0" destOrd="0" parTransId="{B0C0E289-0003-40F2-BECD-C972346FD0DE}" sibTransId="{6DA427B7-3BAC-47A9-8141-0DF218E793BB}"/>
    <dgm:cxn modelId="{EDD1D545-9C8E-4BE3-99C4-173E8F0404F5}" srcId="{1AADBF48-9983-40C6-90A1-69058209EF4F}" destId="{95D0C387-F7D6-42F7-914F-8EE99AC6714F}" srcOrd="1" destOrd="0" parTransId="{FEC7587D-1097-4346-B43A-769795FB073A}" sibTransId="{A94935BE-81E5-4291-8CD7-3CF8BBA219F6}"/>
    <dgm:cxn modelId="{699B4A72-E426-4E89-976E-E312D696910E}" srcId="{AA460CB8-94F5-46E3-8F6D-42BA186D4D54}" destId="{BF9025B6-D03B-4AEE-807D-6721BE4F28F9}" srcOrd="2" destOrd="0" parTransId="{1E4719C2-FD03-4C6F-9855-133BCE39CB47}" sibTransId="{1E11D3DA-EAAF-4223-BCBF-F33055C3634E}"/>
    <dgm:cxn modelId="{68B069AB-62DD-4C2D-8083-CBAD07C99ACB}" type="presOf" srcId="{4E8131BC-E221-4841-9468-7E418AF2869F}" destId="{DA922819-E936-4655-B987-FA41367EC42D}" srcOrd="0" destOrd="1" presId="urn:microsoft.com/office/officeart/2005/8/layout/bList2"/>
    <dgm:cxn modelId="{BB718341-50C2-4999-AB01-80CC157FD160}" type="presOf" srcId="{AA460CB8-94F5-46E3-8F6D-42BA186D4D54}" destId="{621B6C55-4C7A-4E79-81B6-824AE32E981E}" srcOrd="0" destOrd="0" presId="urn:microsoft.com/office/officeart/2005/8/layout/bList2"/>
    <dgm:cxn modelId="{1FCBC029-C238-4EDE-BB64-9B6EFFC78578}" type="presOf" srcId="{7C159498-BD3C-46FE-A2F4-840F831CC52F}" destId="{55D96F06-A89A-468D-B700-7DCE1AE6C8F1}" srcOrd="0" destOrd="0" presId="urn:microsoft.com/office/officeart/2005/8/layout/bList2"/>
    <dgm:cxn modelId="{F063A50D-0D73-40CE-B876-D2A47DCDD289}" srcId="{AA460CB8-94F5-46E3-8F6D-42BA186D4D54}" destId="{7C159498-BD3C-46FE-A2F4-840F831CC52F}" srcOrd="0" destOrd="0" parTransId="{72CDE3F1-0838-4FA1-A67D-CDE157C69D3B}" sibTransId="{2AA7BFCE-CC90-4079-82BC-CC85F9AD6319}"/>
    <dgm:cxn modelId="{74132953-FF56-46EF-8B0F-AFF15CE72A78}" type="presOf" srcId="{6FA13AEF-B543-4959-B634-F5182CE5A8DF}" destId="{55D96F06-A89A-468D-B700-7DCE1AE6C8F1}" srcOrd="0" destOrd="1" presId="urn:microsoft.com/office/officeart/2005/8/layout/bList2"/>
    <dgm:cxn modelId="{EF44B071-8A33-4C3D-AAA3-320A0564DCB9}" srcId="{E0FE19EA-D315-4BBC-8CC8-9999196D6DB1}" destId="{4E8131BC-E221-4841-9468-7E418AF2869F}" srcOrd="1" destOrd="0" parTransId="{D03FD16C-E086-4109-AE8D-EE2416FB9720}" sibTransId="{AF6E227B-01D1-4DC6-935D-DA9FDBED082D}"/>
    <dgm:cxn modelId="{59640A01-F325-42FF-92A6-DA496243696F}" srcId="{1AADBF48-9983-40C6-90A1-69058209EF4F}" destId="{AA460CB8-94F5-46E3-8F6D-42BA186D4D54}" srcOrd="2" destOrd="0" parTransId="{984F3B34-9C9B-484C-8A42-9667D0BCAB45}" sibTransId="{BFCFF4AB-AE9F-4A93-A0C6-FB6B613C8440}"/>
    <dgm:cxn modelId="{AC81F4A0-8D15-4E1C-A6DB-01207E7DDA08}" type="presOf" srcId="{95D0C387-F7D6-42F7-914F-8EE99AC6714F}" destId="{3ACFDE75-5278-4FC3-8C36-7D9BFEF8E62A}" srcOrd="1" destOrd="0" presId="urn:microsoft.com/office/officeart/2005/8/layout/bList2"/>
    <dgm:cxn modelId="{CFB84C39-26C0-436B-840A-09069F7234EB}" srcId="{E0FE19EA-D315-4BBC-8CC8-9999196D6DB1}" destId="{695B7D11-2F25-45E8-8A3C-6CB3A109F517}" srcOrd="0" destOrd="0" parTransId="{381D987D-7E30-4B7D-8D94-EAE3A6B237B6}" sibTransId="{586DB129-7D21-4727-A265-6F081BAA5270}"/>
    <dgm:cxn modelId="{BAA7F24C-B8DD-4B3E-BC57-9F0A96D7B4D5}" type="presOf" srcId="{95D0C387-F7D6-42F7-914F-8EE99AC6714F}" destId="{34F2EDB1-3B90-4D83-82DB-69DA9DC15179}" srcOrd="0" destOrd="0" presId="urn:microsoft.com/office/officeart/2005/8/layout/bList2"/>
    <dgm:cxn modelId="{F9CBC58A-DFF8-4AD2-A51A-9A6AEC5F9E8A}" type="presOf" srcId="{E0FE19EA-D315-4BBC-8CC8-9999196D6DB1}" destId="{20C71DD3-00E2-4AE5-961D-BC9E0DF15265}" srcOrd="1" destOrd="0" presId="urn:microsoft.com/office/officeart/2005/8/layout/bList2"/>
    <dgm:cxn modelId="{0CC9D2D3-4A3A-4771-AF07-01F04D6944BA}" type="presOf" srcId="{18166C0E-3525-4880-B8B9-6D6D9D2AE36A}" destId="{330FC679-63E2-4D1B-83F1-B3B84033EBE2}" srcOrd="0" destOrd="0" presId="urn:microsoft.com/office/officeart/2005/8/layout/bList2"/>
    <dgm:cxn modelId="{81D67C6C-51A3-476A-9A6D-418855205A66}" type="presOf" srcId="{39FF346C-C3EB-4A1E-B44F-E37C06D5CD66}" destId="{DA922819-E936-4655-B987-FA41367EC42D}" srcOrd="0" destOrd="2" presId="urn:microsoft.com/office/officeart/2005/8/layout/bList2"/>
    <dgm:cxn modelId="{FCCB0A5E-7725-4DDD-BD48-7DE69A20ECD7}" type="presOf" srcId="{695B7D11-2F25-45E8-8A3C-6CB3A109F517}" destId="{DA922819-E936-4655-B987-FA41367EC42D}" srcOrd="0" destOrd="0" presId="urn:microsoft.com/office/officeart/2005/8/layout/bList2"/>
    <dgm:cxn modelId="{B1E467E2-E758-4E8C-BB76-3691EC094791}" srcId="{E0FE19EA-D315-4BBC-8CC8-9999196D6DB1}" destId="{39FF346C-C3EB-4A1E-B44F-E37C06D5CD66}" srcOrd="2" destOrd="0" parTransId="{CF7C0545-5C16-41ED-A586-C20828143580}" sibTransId="{CC03DE20-35B7-46DD-85D8-8DD44BD10E62}"/>
    <dgm:cxn modelId="{A12C70CF-19A3-4E73-9A5E-75B0A3218D9C}" type="presOf" srcId="{B94490C7-9115-4E1C-A853-2217745FC0B8}" destId="{575C58B4-FD7E-44BD-A6B5-C4D027BBFA58}" srcOrd="0" destOrd="0" presId="urn:microsoft.com/office/officeart/2005/8/layout/bList2"/>
    <dgm:cxn modelId="{E9534295-7B72-4598-93B9-69939655687B}" type="presOf" srcId="{E0FE19EA-D315-4BBC-8CC8-9999196D6DB1}" destId="{BED19BBD-9653-4B11-B8B7-B2AD2310CFFA}" srcOrd="0" destOrd="0" presId="urn:microsoft.com/office/officeart/2005/8/layout/bList2"/>
    <dgm:cxn modelId="{0624E93D-2ABA-427B-BDA5-2364F2DF60F0}" srcId="{AA460CB8-94F5-46E3-8F6D-42BA186D4D54}" destId="{6FA13AEF-B543-4959-B634-F5182CE5A8DF}" srcOrd="1" destOrd="0" parTransId="{4C1D1E02-B2E3-436F-B1C8-C81AEFC9C05C}" sibTransId="{EFB27CCA-2B8B-43C9-AEB6-D294A8818328}"/>
    <dgm:cxn modelId="{A8A54D0D-A73F-477E-94C0-90EF84680462}" type="presOf" srcId="{BF9025B6-D03B-4AEE-807D-6721BE4F28F9}" destId="{55D96F06-A89A-468D-B700-7DCE1AE6C8F1}" srcOrd="0" destOrd="2" presId="urn:microsoft.com/office/officeart/2005/8/layout/bList2"/>
    <dgm:cxn modelId="{C8196DA4-32ED-4FAC-A2AD-05AFB87114B3}" srcId="{95D0C387-F7D6-42F7-914F-8EE99AC6714F}" destId="{201D400D-B8D7-4891-B71E-0B7B9B42DED0}" srcOrd="1" destOrd="0" parTransId="{D1003F7C-F4B5-49C5-BE69-D860115632A7}" sibTransId="{CFF01DB5-9742-4172-92F8-89183D4E2800}"/>
    <dgm:cxn modelId="{DC61266D-D87F-4804-8A5F-BE9E7058C32C}" type="presOf" srcId="{A94935BE-81E5-4291-8CD7-3CF8BBA219F6}" destId="{2642B3A7-8B21-43E3-9DB6-4E1F5439F3DD}" srcOrd="0" destOrd="0" presId="urn:microsoft.com/office/officeart/2005/8/layout/bList2"/>
    <dgm:cxn modelId="{3DC795C7-2B43-4915-AE45-88F9AA197665}" type="presOf" srcId="{1AADBF48-9983-40C6-90A1-69058209EF4F}" destId="{4AE107A5-A040-4F99-965C-5216978B2919}" srcOrd="0" destOrd="0" presId="urn:microsoft.com/office/officeart/2005/8/layout/bList2"/>
    <dgm:cxn modelId="{9FF04136-E88D-4432-92DA-053326BA8CDB}" type="presOf" srcId="{201D400D-B8D7-4891-B71E-0B7B9B42DED0}" destId="{330FC679-63E2-4D1B-83F1-B3B84033EBE2}" srcOrd="0" destOrd="1" presId="urn:microsoft.com/office/officeart/2005/8/layout/bList2"/>
    <dgm:cxn modelId="{43D18E17-7957-49A5-8FF6-AB6DCA4F4054}" type="presParOf" srcId="{4AE107A5-A040-4F99-965C-5216978B2919}" destId="{DC02352D-8E25-4EE2-9E45-653EE20BF4C8}" srcOrd="0" destOrd="0" presId="urn:microsoft.com/office/officeart/2005/8/layout/bList2"/>
    <dgm:cxn modelId="{ACF79047-8560-4E09-80C9-BA2D9FFC0BC2}" type="presParOf" srcId="{DC02352D-8E25-4EE2-9E45-653EE20BF4C8}" destId="{DA922819-E936-4655-B987-FA41367EC42D}" srcOrd="0" destOrd="0" presId="urn:microsoft.com/office/officeart/2005/8/layout/bList2"/>
    <dgm:cxn modelId="{51860D49-C173-42CB-9B21-C022D6314263}" type="presParOf" srcId="{DC02352D-8E25-4EE2-9E45-653EE20BF4C8}" destId="{BED19BBD-9653-4B11-B8B7-B2AD2310CFFA}" srcOrd="1" destOrd="0" presId="urn:microsoft.com/office/officeart/2005/8/layout/bList2"/>
    <dgm:cxn modelId="{56108604-368B-415B-9AFF-9208B88FEEE3}" type="presParOf" srcId="{DC02352D-8E25-4EE2-9E45-653EE20BF4C8}" destId="{20C71DD3-00E2-4AE5-961D-BC9E0DF15265}" srcOrd="2" destOrd="0" presId="urn:microsoft.com/office/officeart/2005/8/layout/bList2"/>
    <dgm:cxn modelId="{A2E2AF7F-1441-4E66-8D76-1B713337E190}" type="presParOf" srcId="{DC02352D-8E25-4EE2-9E45-653EE20BF4C8}" destId="{0FA5A098-4BF5-47CC-95CA-26903E25AA32}" srcOrd="3" destOrd="0" presId="urn:microsoft.com/office/officeart/2005/8/layout/bList2"/>
    <dgm:cxn modelId="{43A5BE82-1515-4CBF-A596-B60F6C6C4710}" type="presParOf" srcId="{4AE107A5-A040-4F99-965C-5216978B2919}" destId="{575C58B4-FD7E-44BD-A6B5-C4D027BBFA58}" srcOrd="1" destOrd="0" presId="urn:microsoft.com/office/officeart/2005/8/layout/bList2"/>
    <dgm:cxn modelId="{36B990D2-06EE-4F9F-ACF7-63BDC678281F}" type="presParOf" srcId="{4AE107A5-A040-4F99-965C-5216978B2919}" destId="{93F62FBC-EF90-4FB4-A6A2-1CA8C702CDA2}" srcOrd="2" destOrd="0" presId="urn:microsoft.com/office/officeart/2005/8/layout/bList2"/>
    <dgm:cxn modelId="{1974E2FF-BD13-48D7-AC60-CECEAF693356}" type="presParOf" srcId="{93F62FBC-EF90-4FB4-A6A2-1CA8C702CDA2}" destId="{330FC679-63E2-4D1B-83F1-B3B84033EBE2}" srcOrd="0" destOrd="0" presId="urn:microsoft.com/office/officeart/2005/8/layout/bList2"/>
    <dgm:cxn modelId="{59D38803-EB67-4BBB-A38F-DCAB1E848F6E}" type="presParOf" srcId="{93F62FBC-EF90-4FB4-A6A2-1CA8C702CDA2}" destId="{34F2EDB1-3B90-4D83-82DB-69DA9DC15179}" srcOrd="1" destOrd="0" presId="urn:microsoft.com/office/officeart/2005/8/layout/bList2"/>
    <dgm:cxn modelId="{BF4F221D-13AB-490E-B481-884114D6B3D8}" type="presParOf" srcId="{93F62FBC-EF90-4FB4-A6A2-1CA8C702CDA2}" destId="{3ACFDE75-5278-4FC3-8C36-7D9BFEF8E62A}" srcOrd="2" destOrd="0" presId="urn:microsoft.com/office/officeart/2005/8/layout/bList2"/>
    <dgm:cxn modelId="{708B3E7C-B2EB-4D92-8A6B-6A9B9ACCEDE5}" type="presParOf" srcId="{93F62FBC-EF90-4FB4-A6A2-1CA8C702CDA2}" destId="{4B7DE4E4-3DE6-431F-AED4-757979299553}" srcOrd="3" destOrd="0" presId="urn:microsoft.com/office/officeart/2005/8/layout/bList2"/>
    <dgm:cxn modelId="{685B88F7-B2DE-4E21-878D-7BBBCA431C8A}" type="presParOf" srcId="{4AE107A5-A040-4F99-965C-5216978B2919}" destId="{2642B3A7-8B21-43E3-9DB6-4E1F5439F3DD}" srcOrd="3" destOrd="0" presId="urn:microsoft.com/office/officeart/2005/8/layout/bList2"/>
    <dgm:cxn modelId="{02E68EC0-7E81-4424-8816-68F6377BCFBA}" type="presParOf" srcId="{4AE107A5-A040-4F99-965C-5216978B2919}" destId="{0D9A563A-8F7E-4F6F-8500-305E2579B507}" srcOrd="4" destOrd="0" presId="urn:microsoft.com/office/officeart/2005/8/layout/bList2"/>
    <dgm:cxn modelId="{5AAF6FB7-EDBE-4B39-8B2B-5431967DBD22}" type="presParOf" srcId="{0D9A563A-8F7E-4F6F-8500-305E2579B507}" destId="{55D96F06-A89A-468D-B700-7DCE1AE6C8F1}" srcOrd="0" destOrd="0" presId="urn:microsoft.com/office/officeart/2005/8/layout/bList2"/>
    <dgm:cxn modelId="{831F64C4-75B8-408B-B952-0408B0F05A83}" type="presParOf" srcId="{0D9A563A-8F7E-4F6F-8500-305E2579B507}" destId="{621B6C55-4C7A-4E79-81B6-824AE32E981E}" srcOrd="1" destOrd="0" presId="urn:microsoft.com/office/officeart/2005/8/layout/bList2"/>
    <dgm:cxn modelId="{EDD45664-E83F-4431-ABE5-266776BAE0B0}" type="presParOf" srcId="{0D9A563A-8F7E-4F6F-8500-305E2579B507}" destId="{F804509B-3735-4D83-B46B-343A5BA1FF4A}" srcOrd="2" destOrd="0" presId="urn:microsoft.com/office/officeart/2005/8/layout/bList2"/>
    <dgm:cxn modelId="{60A684C0-A02D-4B3A-BA79-E5980D4278A8}" type="presParOf" srcId="{0D9A563A-8F7E-4F6F-8500-305E2579B507}" destId="{79987123-9F35-4909-B4E3-46AD068FA0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ADBF48-9983-40C6-90A1-69058209EF4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0FE19EA-D315-4BBC-8CC8-9999196D6DB1}">
      <dgm:prSet phldrT="[Текст]" custT="1"/>
      <dgm:spPr/>
      <dgm:t>
        <a:bodyPr/>
        <a:lstStyle/>
        <a:p>
          <a:r>
            <a:rPr lang="ru-RU" sz="1300" b="1" dirty="0" smtClean="0"/>
            <a:t>РП "Формирование комфортной городской среды"</a:t>
          </a:r>
          <a:endParaRPr lang="ru-RU" sz="1300" dirty="0"/>
        </a:p>
      </dgm:t>
    </dgm:pt>
    <dgm:pt modelId="{04731677-1254-40CD-A177-B6759F905CFF}" type="parTrans" cxnId="{43DCC0FF-A8D1-4224-9411-5CE2BF9300F8}">
      <dgm:prSet/>
      <dgm:spPr/>
      <dgm:t>
        <a:bodyPr/>
        <a:lstStyle/>
        <a:p>
          <a:endParaRPr lang="ru-RU"/>
        </a:p>
      </dgm:t>
    </dgm:pt>
    <dgm:pt modelId="{B94490C7-9115-4E1C-A853-2217745FC0B8}" type="sibTrans" cxnId="{43DCC0FF-A8D1-4224-9411-5CE2BF9300F8}">
      <dgm:prSet/>
      <dgm:spPr/>
      <dgm:t>
        <a:bodyPr/>
        <a:lstStyle/>
        <a:p>
          <a:endParaRPr lang="ru-RU"/>
        </a:p>
      </dgm:t>
    </dgm:pt>
    <dgm:pt modelId="{95D0C387-F7D6-42F7-914F-8EE99AC6714F}">
      <dgm:prSet phldrT="[Текст]"/>
      <dgm:spPr/>
      <dgm:t>
        <a:bodyPr/>
        <a:lstStyle/>
        <a:p>
          <a:r>
            <a:rPr lang="ru-RU" b="1" dirty="0" smtClean="0"/>
            <a:t>РП "Обеспечение устойчивого сокращения непригодного для проживания жилищного фонда"</a:t>
          </a:r>
          <a:endParaRPr lang="ru-RU" dirty="0"/>
        </a:p>
      </dgm:t>
    </dgm:pt>
    <dgm:pt modelId="{FEC7587D-1097-4346-B43A-769795FB073A}" type="parTrans" cxnId="{EDD1D545-9C8E-4BE3-99C4-173E8F0404F5}">
      <dgm:prSet/>
      <dgm:spPr/>
      <dgm:t>
        <a:bodyPr/>
        <a:lstStyle/>
        <a:p>
          <a:endParaRPr lang="ru-RU"/>
        </a:p>
      </dgm:t>
    </dgm:pt>
    <dgm:pt modelId="{A94935BE-81E5-4291-8CD7-3CF8BBA219F6}" type="sibTrans" cxnId="{EDD1D545-9C8E-4BE3-99C4-173E8F0404F5}">
      <dgm:prSet/>
      <dgm:spPr/>
      <dgm:t>
        <a:bodyPr/>
        <a:lstStyle/>
        <a:p>
          <a:endParaRPr lang="ru-RU"/>
        </a:p>
      </dgm:t>
    </dgm:pt>
    <dgm:pt modelId="{AA460CB8-94F5-46E3-8F6D-42BA186D4D54}">
      <dgm:prSet phldrT="[Текст]"/>
      <dgm:spPr/>
      <dgm:t>
        <a:bodyPr/>
        <a:lstStyle/>
        <a:p>
          <a:r>
            <a:rPr lang="ru-RU" b="1" dirty="0" smtClean="0"/>
            <a:t>РП «Общесистемные меры развития дорожного хозяйства«</a:t>
          </a:r>
        </a:p>
        <a:p>
          <a:r>
            <a:rPr lang="ru-RU" b="1" dirty="0" smtClean="0"/>
            <a:t>РП "Дорожная сеть"</a:t>
          </a:r>
          <a:endParaRPr lang="ru-RU" dirty="0"/>
        </a:p>
      </dgm:t>
    </dgm:pt>
    <dgm:pt modelId="{984F3B34-9C9B-484C-8A42-9667D0BCAB45}" type="parTrans" cxnId="{59640A01-F325-42FF-92A6-DA496243696F}">
      <dgm:prSet/>
      <dgm:spPr/>
      <dgm:t>
        <a:bodyPr/>
        <a:lstStyle/>
        <a:p>
          <a:endParaRPr lang="ru-RU"/>
        </a:p>
      </dgm:t>
    </dgm:pt>
    <dgm:pt modelId="{BFCFF4AB-AE9F-4A93-A0C6-FB6B613C8440}" type="sibTrans" cxnId="{59640A01-F325-42FF-92A6-DA496243696F}">
      <dgm:prSet/>
      <dgm:spPr/>
      <dgm:t>
        <a:bodyPr/>
        <a:lstStyle/>
        <a:p>
          <a:endParaRPr lang="ru-RU"/>
        </a:p>
      </dgm:t>
    </dgm:pt>
    <dgm:pt modelId="{695B7D11-2F25-45E8-8A3C-6CB3A109F517}">
      <dgm:prSet custT="1"/>
      <dgm:spPr/>
      <dgm:t>
        <a:bodyPr/>
        <a:lstStyle/>
        <a:p>
          <a:r>
            <a:rPr lang="ru-RU" sz="1400" dirty="0" smtClean="0"/>
            <a:t>Благоустройство </a:t>
          </a:r>
          <a:r>
            <a:rPr lang="ru-RU" sz="1400" b="1" dirty="0" smtClean="0">
              <a:solidFill>
                <a:srgbClr val="FF0000"/>
              </a:solidFill>
            </a:rPr>
            <a:t>40 дворовых территорий</a:t>
          </a:r>
          <a:r>
            <a:rPr lang="ru-RU" sz="1400" dirty="0" smtClean="0"/>
            <a:t> – </a:t>
          </a:r>
          <a:r>
            <a:rPr lang="ru-RU" sz="1400" b="1" dirty="0" smtClean="0"/>
            <a:t>196,9 млн. рублей</a:t>
          </a:r>
          <a:endParaRPr lang="ru-RU" sz="1400" b="1" dirty="0"/>
        </a:p>
      </dgm:t>
    </dgm:pt>
    <dgm:pt modelId="{381D987D-7E30-4B7D-8D94-EAE3A6B237B6}" type="parTrans" cxnId="{CFB84C39-26C0-436B-840A-09069F7234EB}">
      <dgm:prSet/>
      <dgm:spPr/>
      <dgm:t>
        <a:bodyPr/>
        <a:lstStyle/>
        <a:p>
          <a:endParaRPr lang="ru-RU"/>
        </a:p>
      </dgm:t>
    </dgm:pt>
    <dgm:pt modelId="{586DB129-7D21-4727-A265-6F081BAA5270}" type="sibTrans" cxnId="{CFB84C39-26C0-436B-840A-09069F7234EB}">
      <dgm:prSet/>
      <dgm:spPr/>
      <dgm:t>
        <a:bodyPr/>
        <a:lstStyle/>
        <a:p>
          <a:endParaRPr lang="ru-RU"/>
        </a:p>
      </dgm:t>
    </dgm:pt>
    <dgm:pt modelId="{18166C0E-3525-4880-B8B9-6D6D9D2AE36A}">
      <dgm:prSet phldrT="[Текст]" custT="1"/>
      <dgm:spPr/>
      <dgm:t>
        <a:bodyPr/>
        <a:lstStyle/>
        <a:p>
          <a:r>
            <a:rPr lang="ru-RU" sz="1400" dirty="0" smtClean="0"/>
            <a:t>Переселение граждан из аварийного жилищного фонда – </a:t>
          </a:r>
          <a:r>
            <a:rPr lang="ru-RU" sz="1400" b="1" dirty="0" smtClean="0"/>
            <a:t>105,9 млн. рублей</a:t>
          </a:r>
          <a:endParaRPr lang="ru-RU" sz="1400" dirty="0"/>
        </a:p>
      </dgm:t>
    </dgm:pt>
    <dgm:pt modelId="{B0C0E289-0003-40F2-BECD-C972346FD0DE}" type="parTrans" cxnId="{8C801531-57C7-4129-A633-2D61C276985F}">
      <dgm:prSet/>
      <dgm:spPr/>
      <dgm:t>
        <a:bodyPr/>
        <a:lstStyle/>
        <a:p>
          <a:endParaRPr lang="ru-RU"/>
        </a:p>
      </dgm:t>
    </dgm:pt>
    <dgm:pt modelId="{6DA427B7-3BAC-47A9-8141-0DF218E793BB}" type="sibTrans" cxnId="{8C801531-57C7-4129-A633-2D61C276985F}">
      <dgm:prSet/>
      <dgm:spPr/>
      <dgm:t>
        <a:bodyPr/>
        <a:lstStyle/>
        <a:p>
          <a:endParaRPr lang="ru-RU"/>
        </a:p>
      </dgm:t>
    </dgm:pt>
    <dgm:pt modelId="{7C159498-BD3C-46FE-A2F4-840F831CC52F}">
      <dgm:prSet phldrT="[Текст]" custT="1"/>
      <dgm:spPr/>
      <dgm:t>
        <a:bodyPr/>
        <a:lstStyle/>
        <a:p>
          <a:r>
            <a:rPr lang="ru-RU" sz="1300" dirty="0" smtClean="0"/>
            <a:t>Внедрение автоматизированных технологий организации дорожного движения – </a:t>
          </a:r>
          <a:r>
            <a:rPr lang="ru-RU" sz="1300" b="1" dirty="0" smtClean="0"/>
            <a:t>99,7 млн. рублей</a:t>
          </a:r>
          <a:endParaRPr lang="ru-RU" sz="1300" dirty="0"/>
        </a:p>
      </dgm:t>
    </dgm:pt>
    <dgm:pt modelId="{72CDE3F1-0838-4FA1-A67D-CDE157C69D3B}" type="parTrans" cxnId="{F063A50D-0D73-40CE-B876-D2A47DCDD289}">
      <dgm:prSet/>
      <dgm:spPr/>
      <dgm:t>
        <a:bodyPr/>
        <a:lstStyle/>
        <a:p>
          <a:endParaRPr lang="ru-RU"/>
        </a:p>
      </dgm:t>
    </dgm:pt>
    <dgm:pt modelId="{2AA7BFCE-CC90-4079-82BC-CC85F9AD6319}" type="sibTrans" cxnId="{F063A50D-0D73-40CE-B876-D2A47DCDD289}">
      <dgm:prSet/>
      <dgm:spPr/>
      <dgm:t>
        <a:bodyPr/>
        <a:lstStyle/>
        <a:p>
          <a:endParaRPr lang="ru-RU"/>
        </a:p>
      </dgm:t>
    </dgm:pt>
    <dgm:pt modelId="{C46565AE-81A8-4E93-A729-F6C122D87B93}">
      <dgm:prSet custT="1"/>
      <dgm:spPr/>
      <dgm:t>
        <a:bodyPr/>
        <a:lstStyle/>
        <a:p>
          <a:r>
            <a:rPr lang="ru-RU" sz="1400" b="0" dirty="0" smtClean="0"/>
            <a:t>Благоустройство </a:t>
          </a:r>
          <a:r>
            <a:rPr lang="ru-RU" sz="1400" b="1" dirty="0" smtClean="0">
              <a:solidFill>
                <a:srgbClr val="FF0000"/>
              </a:solidFill>
            </a:rPr>
            <a:t>1 общественной территории</a:t>
          </a:r>
          <a:r>
            <a:rPr lang="ru-RU" sz="1400" b="0" dirty="0" smtClean="0"/>
            <a:t> – </a:t>
          </a:r>
          <a:r>
            <a:rPr lang="ru-RU" sz="1400" b="1" dirty="0" smtClean="0"/>
            <a:t>60,1 млн. рублей </a:t>
          </a:r>
          <a:endParaRPr lang="ru-RU" sz="1400" b="1" dirty="0"/>
        </a:p>
      </dgm:t>
    </dgm:pt>
    <dgm:pt modelId="{8C274AA6-FC54-4787-858C-8B0C2CEE90BE}" type="parTrans" cxnId="{1436F0E7-81C1-4D8A-8D98-F05257B0C20B}">
      <dgm:prSet/>
      <dgm:spPr/>
      <dgm:t>
        <a:bodyPr/>
        <a:lstStyle/>
        <a:p>
          <a:endParaRPr lang="ru-RU"/>
        </a:p>
      </dgm:t>
    </dgm:pt>
    <dgm:pt modelId="{675379D1-41E2-49DB-9DE4-2362733291B3}" type="sibTrans" cxnId="{1436F0E7-81C1-4D8A-8D98-F05257B0C20B}">
      <dgm:prSet/>
      <dgm:spPr/>
      <dgm:t>
        <a:bodyPr/>
        <a:lstStyle/>
        <a:p>
          <a:endParaRPr lang="ru-RU"/>
        </a:p>
      </dgm:t>
    </dgm:pt>
    <dgm:pt modelId="{4CA47016-E2C4-4E18-A542-7D154AF29383}">
      <dgm:prSet custT="1"/>
      <dgm:spPr/>
      <dgm:t>
        <a:bodyPr/>
        <a:lstStyle/>
        <a:p>
          <a:r>
            <a:rPr lang="ru-RU" sz="1400" b="1" dirty="0" smtClean="0"/>
            <a:t>Расселено </a:t>
          </a:r>
          <a:r>
            <a:rPr lang="ru-RU" sz="1400" b="1" dirty="0" smtClean="0">
              <a:solidFill>
                <a:srgbClr val="FF0000"/>
              </a:solidFill>
            </a:rPr>
            <a:t>2,9 тыс. кв. м. – 244 чел. </a:t>
          </a:r>
          <a:endParaRPr lang="ru-RU" sz="1400" b="1" dirty="0">
            <a:solidFill>
              <a:srgbClr val="FF0000"/>
            </a:solidFill>
          </a:endParaRPr>
        </a:p>
      </dgm:t>
    </dgm:pt>
    <dgm:pt modelId="{B4DBB1FB-E2D9-459F-885C-A0F53B6B36E0}" type="parTrans" cxnId="{FC3F7183-80DD-4A44-B4CF-88F504A70F67}">
      <dgm:prSet/>
      <dgm:spPr/>
      <dgm:t>
        <a:bodyPr/>
        <a:lstStyle/>
        <a:p>
          <a:endParaRPr lang="ru-RU"/>
        </a:p>
      </dgm:t>
    </dgm:pt>
    <dgm:pt modelId="{E8A02F28-49C0-427E-93BE-4A23AF6561BD}" type="sibTrans" cxnId="{FC3F7183-80DD-4A44-B4CF-88F504A70F67}">
      <dgm:prSet/>
      <dgm:spPr/>
      <dgm:t>
        <a:bodyPr/>
        <a:lstStyle/>
        <a:p>
          <a:endParaRPr lang="ru-RU"/>
        </a:p>
      </dgm:t>
    </dgm:pt>
    <dgm:pt modelId="{BBB2DCC9-1B05-4C7C-90C1-5B5ABFAC369A}">
      <dgm:prSet phldrT="[Текст]" custT="1"/>
      <dgm:spPr/>
      <dgm:t>
        <a:bodyPr/>
        <a:lstStyle/>
        <a:p>
          <a:r>
            <a:rPr lang="ru-RU" sz="1300" dirty="0" smtClean="0"/>
            <a:t>Приведение в нормативное транспортно-эксплуатационное состояние дорожной сети городских агломераций – </a:t>
          </a:r>
          <a:r>
            <a:rPr lang="ru-RU" sz="1300" b="1" dirty="0" smtClean="0"/>
            <a:t>307,1 млн. рублей</a:t>
          </a:r>
          <a:endParaRPr lang="ru-RU" sz="1300" dirty="0"/>
        </a:p>
      </dgm:t>
    </dgm:pt>
    <dgm:pt modelId="{E9B8ADE5-E0BF-4586-9EA7-829E81EC6A3C}" type="parTrans" cxnId="{8C77CC3B-0721-403F-914E-44D95D314E7E}">
      <dgm:prSet/>
      <dgm:spPr/>
      <dgm:t>
        <a:bodyPr/>
        <a:lstStyle/>
        <a:p>
          <a:endParaRPr lang="ru-RU"/>
        </a:p>
      </dgm:t>
    </dgm:pt>
    <dgm:pt modelId="{1D94EB9F-462E-4231-84EF-D61B64200A93}" type="sibTrans" cxnId="{8C77CC3B-0721-403F-914E-44D95D314E7E}">
      <dgm:prSet/>
      <dgm:spPr/>
      <dgm:t>
        <a:bodyPr/>
        <a:lstStyle/>
        <a:p>
          <a:endParaRPr lang="ru-RU"/>
        </a:p>
      </dgm:t>
    </dgm:pt>
    <dgm:pt modelId="{4AE107A5-A040-4F99-965C-5216978B2919}" type="pres">
      <dgm:prSet presAssocID="{1AADBF48-9983-40C6-90A1-69058209EF4F}" presName="diagram" presStyleCnt="0">
        <dgm:presLayoutVars>
          <dgm:dir/>
          <dgm:animLvl val="lvl"/>
          <dgm:resizeHandles val="exact"/>
        </dgm:presLayoutVars>
      </dgm:prSet>
      <dgm:spPr/>
    </dgm:pt>
    <dgm:pt modelId="{DC02352D-8E25-4EE2-9E45-653EE20BF4C8}" type="pres">
      <dgm:prSet presAssocID="{E0FE19EA-D315-4BBC-8CC8-9999196D6DB1}" presName="compNode" presStyleCnt="0"/>
      <dgm:spPr/>
    </dgm:pt>
    <dgm:pt modelId="{DA922819-E936-4655-B987-FA41367EC42D}" type="pres">
      <dgm:prSet presAssocID="{E0FE19EA-D315-4BBC-8CC8-9999196D6DB1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19BBD-9653-4B11-B8B7-B2AD2310CFFA}" type="pres">
      <dgm:prSet presAssocID="{E0FE19EA-D315-4BBC-8CC8-9999196D6DB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1DD3-00E2-4AE5-961D-BC9E0DF15265}" type="pres">
      <dgm:prSet presAssocID="{E0FE19EA-D315-4BBC-8CC8-9999196D6DB1}" presName="parentRect" presStyleLbl="alignNode1" presStyleIdx="0" presStyleCnt="3"/>
      <dgm:spPr/>
      <dgm:t>
        <a:bodyPr/>
        <a:lstStyle/>
        <a:p>
          <a:endParaRPr lang="ru-RU"/>
        </a:p>
      </dgm:t>
    </dgm:pt>
    <dgm:pt modelId="{0FA5A098-4BF5-47CC-95CA-26903E25AA32}" type="pres">
      <dgm:prSet presAssocID="{E0FE19EA-D315-4BBC-8CC8-9999196D6DB1}" presName="adorn" presStyleLbl="fgAccFollow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75C58B4-FD7E-44BD-A6B5-C4D027BBFA58}" type="pres">
      <dgm:prSet presAssocID="{B94490C7-9115-4E1C-A853-2217745FC0B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3F62FBC-EF90-4FB4-A6A2-1CA8C702CDA2}" type="pres">
      <dgm:prSet presAssocID="{95D0C387-F7D6-42F7-914F-8EE99AC6714F}" presName="compNode" presStyleCnt="0"/>
      <dgm:spPr/>
    </dgm:pt>
    <dgm:pt modelId="{330FC679-63E2-4D1B-83F1-B3B84033EBE2}" type="pres">
      <dgm:prSet presAssocID="{95D0C387-F7D6-42F7-914F-8EE99AC6714F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2EDB1-3B90-4D83-82DB-69DA9DC15179}" type="pres">
      <dgm:prSet presAssocID="{95D0C387-F7D6-42F7-914F-8EE99AC671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FDE75-5278-4FC3-8C36-7D9BFEF8E62A}" type="pres">
      <dgm:prSet presAssocID="{95D0C387-F7D6-42F7-914F-8EE99AC6714F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4B7DE4E4-3DE6-431F-AED4-757979299553}" type="pres">
      <dgm:prSet presAssocID="{95D0C387-F7D6-42F7-914F-8EE99AC6714F}" presName="adorn" presStyleLbl="fgAccFollowNode1" presStyleIdx="1" presStyleCnt="3" custLinFactNeighborX="-2450" custLinFactNeighborY="344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2642B3A7-8B21-43E3-9DB6-4E1F5439F3DD}" type="pres">
      <dgm:prSet presAssocID="{A94935BE-81E5-4291-8CD7-3CF8BBA219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A563A-8F7E-4F6F-8500-305E2579B507}" type="pres">
      <dgm:prSet presAssocID="{AA460CB8-94F5-46E3-8F6D-42BA186D4D54}" presName="compNode" presStyleCnt="0"/>
      <dgm:spPr/>
    </dgm:pt>
    <dgm:pt modelId="{55D96F06-A89A-468D-B700-7DCE1AE6C8F1}" type="pres">
      <dgm:prSet presAssocID="{AA460CB8-94F5-46E3-8F6D-42BA186D4D54}" presName="childRect" presStyleLbl="bgAcc1" presStyleIdx="2" presStyleCnt="3" custScaleX="108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6C55-4C7A-4E79-81B6-824AE32E981E}" type="pres">
      <dgm:prSet presAssocID="{AA460CB8-94F5-46E3-8F6D-42BA186D4D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4509B-3735-4D83-B46B-343A5BA1FF4A}" type="pres">
      <dgm:prSet presAssocID="{AA460CB8-94F5-46E3-8F6D-42BA186D4D54}" presName="parentRect" presStyleLbl="alignNode1" presStyleIdx="2" presStyleCnt="3" custScaleX="108064"/>
      <dgm:spPr/>
      <dgm:t>
        <a:bodyPr/>
        <a:lstStyle/>
        <a:p>
          <a:endParaRPr lang="ru-RU"/>
        </a:p>
      </dgm:t>
    </dgm:pt>
    <dgm:pt modelId="{79987123-9F35-4909-B4E3-46AD068FA01D}" type="pres">
      <dgm:prSet presAssocID="{AA460CB8-94F5-46E3-8F6D-42BA186D4D54}" presName="adorn" presStyleLbl="fgAccFollow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43DCC0FF-A8D1-4224-9411-5CE2BF9300F8}" srcId="{1AADBF48-9983-40C6-90A1-69058209EF4F}" destId="{E0FE19EA-D315-4BBC-8CC8-9999196D6DB1}" srcOrd="0" destOrd="0" parTransId="{04731677-1254-40CD-A177-B6759F905CFF}" sibTransId="{B94490C7-9115-4E1C-A853-2217745FC0B8}"/>
    <dgm:cxn modelId="{BF3D2FDA-3EC2-4D11-A782-8F1A04EF2854}" type="presOf" srcId="{BBB2DCC9-1B05-4C7C-90C1-5B5ABFAC369A}" destId="{55D96F06-A89A-468D-B700-7DCE1AE6C8F1}" srcOrd="0" destOrd="1" presId="urn:microsoft.com/office/officeart/2005/8/layout/bList2"/>
    <dgm:cxn modelId="{8C801531-57C7-4129-A633-2D61C276985F}" srcId="{95D0C387-F7D6-42F7-914F-8EE99AC6714F}" destId="{18166C0E-3525-4880-B8B9-6D6D9D2AE36A}" srcOrd="0" destOrd="0" parTransId="{B0C0E289-0003-40F2-BECD-C972346FD0DE}" sibTransId="{6DA427B7-3BAC-47A9-8141-0DF218E793BB}"/>
    <dgm:cxn modelId="{EDD1D545-9C8E-4BE3-99C4-173E8F0404F5}" srcId="{1AADBF48-9983-40C6-90A1-69058209EF4F}" destId="{95D0C387-F7D6-42F7-914F-8EE99AC6714F}" srcOrd="1" destOrd="0" parTransId="{FEC7587D-1097-4346-B43A-769795FB073A}" sibTransId="{A94935BE-81E5-4291-8CD7-3CF8BBA219F6}"/>
    <dgm:cxn modelId="{A350BA45-CFA9-4A2D-9A59-A18A9E39A1AF}" type="presOf" srcId="{95D0C387-F7D6-42F7-914F-8EE99AC6714F}" destId="{34F2EDB1-3B90-4D83-82DB-69DA9DC15179}" srcOrd="0" destOrd="0" presId="urn:microsoft.com/office/officeart/2005/8/layout/bList2"/>
    <dgm:cxn modelId="{4BCD63C5-173A-4D45-9D87-9A8BA2DF1003}" type="presOf" srcId="{E0FE19EA-D315-4BBC-8CC8-9999196D6DB1}" destId="{BED19BBD-9653-4B11-B8B7-B2AD2310CFFA}" srcOrd="0" destOrd="0" presId="urn:microsoft.com/office/officeart/2005/8/layout/bList2"/>
    <dgm:cxn modelId="{0671847C-8FA8-404F-8999-7205766DAC4D}" type="presOf" srcId="{18166C0E-3525-4880-B8B9-6D6D9D2AE36A}" destId="{330FC679-63E2-4D1B-83F1-B3B84033EBE2}" srcOrd="0" destOrd="0" presId="urn:microsoft.com/office/officeart/2005/8/layout/bList2"/>
    <dgm:cxn modelId="{5D1004DE-DBF2-4106-858E-946FAB40D041}" type="presOf" srcId="{E0FE19EA-D315-4BBC-8CC8-9999196D6DB1}" destId="{20C71DD3-00E2-4AE5-961D-BC9E0DF15265}" srcOrd="1" destOrd="0" presId="urn:microsoft.com/office/officeart/2005/8/layout/bList2"/>
    <dgm:cxn modelId="{F063A50D-0D73-40CE-B876-D2A47DCDD289}" srcId="{AA460CB8-94F5-46E3-8F6D-42BA186D4D54}" destId="{7C159498-BD3C-46FE-A2F4-840F831CC52F}" srcOrd="0" destOrd="0" parTransId="{72CDE3F1-0838-4FA1-A67D-CDE157C69D3B}" sibTransId="{2AA7BFCE-CC90-4079-82BC-CC85F9AD6319}"/>
    <dgm:cxn modelId="{CC12ED6C-10CB-44A8-BA07-4282DEF52DA1}" type="presOf" srcId="{AA460CB8-94F5-46E3-8F6D-42BA186D4D54}" destId="{621B6C55-4C7A-4E79-81B6-824AE32E981E}" srcOrd="0" destOrd="0" presId="urn:microsoft.com/office/officeart/2005/8/layout/bList2"/>
    <dgm:cxn modelId="{59640A01-F325-42FF-92A6-DA496243696F}" srcId="{1AADBF48-9983-40C6-90A1-69058209EF4F}" destId="{AA460CB8-94F5-46E3-8F6D-42BA186D4D54}" srcOrd="2" destOrd="0" parTransId="{984F3B34-9C9B-484C-8A42-9667D0BCAB45}" sibTransId="{BFCFF4AB-AE9F-4A93-A0C6-FB6B613C8440}"/>
    <dgm:cxn modelId="{264BE27E-4051-4D1D-90F5-B6536F0C5563}" type="presOf" srcId="{1AADBF48-9983-40C6-90A1-69058209EF4F}" destId="{4AE107A5-A040-4F99-965C-5216978B2919}" srcOrd="0" destOrd="0" presId="urn:microsoft.com/office/officeart/2005/8/layout/bList2"/>
    <dgm:cxn modelId="{CFB84C39-26C0-436B-840A-09069F7234EB}" srcId="{E0FE19EA-D315-4BBC-8CC8-9999196D6DB1}" destId="{695B7D11-2F25-45E8-8A3C-6CB3A109F517}" srcOrd="0" destOrd="0" parTransId="{381D987D-7E30-4B7D-8D94-EAE3A6B237B6}" sibTransId="{586DB129-7D21-4727-A265-6F081BAA5270}"/>
    <dgm:cxn modelId="{26AA3259-92B2-4BCF-952B-2231A9676A8F}" type="presOf" srcId="{95D0C387-F7D6-42F7-914F-8EE99AC6714F}" destId="{3ACFDE75-5278-4FC3-8C36-7D9BFEF8E62A}" srcOrd="1" destOrd="0" presId="urn:microsoft.com/office/officeart/2005/8/layout/bList2"/>
    <dgm:cxn modelId="{AC19542E-F5D6-427C-8294-B44172011132}" type="presOf" srcId="{7C159498-BD3C-46FE-A2F4-840F831CC52F}" destId="{55D96F06-A89A-468D-B700-7DCE1AE6C8F1}" srcOrd="0" destOrd="0" presId="urn:microsoft.com/office/officeart/2005/8/layout/bList2"/>
    <dgm:cxn modelId="{1436F0E7-81C1-4D8A-8D98-F05257B0C20B}" srcId="{E0FE19EA-D315-4BBC-8CC8-9999196D6DB1}" destId="{C46565AE-81A8-4E93-A729-F6C122D87B93}" srcOrd="1" destOrd="0" parTransId="{8C274AA6-FC54-4787-858C-8B0C2CEE90BE}" sibTransId="{675379D1-41E2-49DB-9DE4-2362733291B3}"/>
    <dgm:cxn modelId="{6CCC8B30-A6D1-4B3C-BE9F-5A7173DE94B3}" type="presOf" srcId="{B94490C7-9115-4E1C-A853-2217745FC0B8}" destId="{575C58B4-FD7E-44BD-A6B5-C4D027BBFA58}" srcOrd="0" destOrd="0" presId="urn:microsoft.com/office/officeart/2005/8/layout/bList2"/>
    <dgm:cxn modelId="{0A87490B-A398-40D6-802B-34ABF1942D05}" type="presOf" srcId="{4CA47016-E2C4-4E18-A542-7D154AF29383}" destId="{330FC679-63E2-4D1B-83F1-B3B84033EBE2}" srcOrd="0" destOrd="1" presId="urn:microsoft.com/office/officeart/2005/8/layout/bList2"/>
    <dgm:cxn modelId="{8188C88B-65D6-45E7-BEA5-397A4A2EA94E}" type="presOf" srcId="{695B7D11-2F25-45E8-8A3C-6CB3A109F517}" destId="{DA922819-E936-4655-B987-FA41367EC42D}" srcOrd="0" destOrd="0" presId="urn:microsoft.com/office/officeart/2005/8/layout/bList2"/>
    <dgm:cxn modelId="{0FF3B535-5FB1-45C4-8854-70230FA155C9}" type="presOf" srcId="{C46565AE-81A8-4E93-A729-F6C122D87B93}" destId="{DA922819-E936-4655-B987-FA41367EC42D}" srcOrd="0" destOrd="1" presId="urn:microsoft.com/office/officeart/2005/8/layout/bList2"/>
    <dgm:cxn modelId="{FC3F7183-80DD-4A44-B4CF-88F504A70F67}" srcId="{95D0C387-F7D6-42F7-914F-8EE99AC6714F}" destId="{4CA47016-E2C4-4E18-A542-7D154AF29383}" srcOrd="1" destOrd="0" parTransId="{B4DBB1FB-E2D9-459F-885C-A0F53B6B36E0}" sibTransId="{E8A02F28-49C0-427E-93BE-4A23AF6561BD}"/>
    <dgm:cxn modelId="{210B75BB-1A89-4807-9B4C-5595A22946B2}" type="presOf" srcId="{A94935BE-81E5-4291-8CD7-3CF8BBA219F6}" destId="{2642B3A7-8B21-43E3-9DB6-4E1F5439F3DD}" srcOrd="0" destOrd="0" presId="urn:microsoft.com/office/officeart/2005/8/layout/bList2"/>
    <dgm:cxn modelId="{042181EB-6FF3-4953-BC26-6284BE1E1201}" type="presOf" srcId="{AA460CB8-94F5-46E3-8F6D-42BA186D4D54}" destId="{F804509B-3735-4D83-B46B-343A5BA1FF4A}" srcOrd="1" destOrd="0" presId="urn:microsoft.com/office/officeart/2005/8/layout/bList2"/>
    <dgm:cxn modelId="{8C77CC3B-0721-403F-914E-44D95D314E7E}" srcId="{AA460CB8-94F5-46E3-8F6D-42BA186D4D54}" destId="{BBB2DCC9-1B05-4C7C-90C1-5B5ABFAC369A}" srcOrd="1" destOrd="0" parTransId="{E9B8ADE5-E0BF-4586-9EA7-829E81EC6A3C}" sibTransId="{1D94EB9F-462E-4231-84EF-D61B64200A93}"/>
    <dgm:cxn modelId="{1576A993-3132-4655-BC06-8E4D09993793}" type="presParOf" srcId="{4AE107A5-A040-4F99-965C-5216978B2919}" destId="{DC02352D-8E25-4EE2-9E45-653EE20BF4C8}" srcOrd="0" destOrd="0" presId="urn:microsoft.com/office/officeart/2005/8/layout/bList2"/>
    <dgm:cxn modelId="{AE5FB3FA-F97C-406F-8BB6-3BE358FED3FE}" type="presParOf" srcId="{DC02352D-8E25-4EE2-9E45-653EE20BF4C8}" destId="{DA922819-E936-4655-B987-FA41367EC42D}" srcOrd="0" destOrd="0" presId="urn:microsoft.com/office/officeart/2005/8/layout/bList2"/>
    <dgm:cxn modelId="{F620070D-3ED9-4859-BB2A-BF33F11CC42E}" type="presParOf" srcId="{DC02352D-8E25-4EE2-9E45-653EE20BF4C8}" destId="{BED19BBD-9653-4B11-B8B7-B2AD2310CFFA}" srcOrd="1" destOrd="0" presId="urn:microsoft.com/office/officeart/2005/8/layout/bList2"/>
    <dgm:cxn modelId="{122C8F99-216B-428F-BCF8-559A319EF955}" type="presParOf" srcId="{DC02352D-8E25-4EE2-9E45-653EE20BF4C8}" destId="{20C71DD3-00E2-4AE5-961D-BC9E0DF15265}" srcOrd="2" destOrd="0" presId="urn:microsoft.com/office/officeart/2005/8/layout/bList2"/>
    <dgm:cxn modelId="{B45E5B16-6510-40BC-8EAB-D224CD5ED414}" type="presParOf" srcId="{DC02352D-8E25-4EE2-9E45-653EE20BF4C8}" destId="{0FA5A098-4BF5-47CC-95CA-26903E25AA32}" srcOrd="3" destOrd="0" presId="urn:microsoft.com/office/officeart/2005/8/layout/bList2"/>
    <dgm:cxn modelId="{85768AD1-0177-4CAA-9CB4-EA5F0707EC88}" type="presParOf" srcId="{4AE107A5-A040-4F99-965C-5216978B2919}" destId="{575C58B4-FD7E-44BD-A6B5-C4D027BBFA58}" srcOrd="1" destOrd="0" presId="urn:microsoft.com/office/officeart/2005/8/layout/bList2"/>
    <dgm:cxn modelId="{78175363-6A90-4DAF-8F3C-BBA86E54A01F}" type="presParOf" srcId="{4AE107A5-A040-4F99-965C-5216978B2919}" destId="{93F62FBC-EF90-4FB4-A6A2-1CA8C702CDA2}" srcOrd="2" destOrd="0" presId="urn:microsoft.com/office/officeart/2005/8/layout/bList2"/>
    <dgm:cxn modelId="{7585C946-B407-43F2-A24C-C3ED581099B9}" type="presParOf" srcId="{93F62FBC-EF90-4FB4-A6A2-1CA8C702CDA2}" destId="{330FC679-63E2-4D1B-83F1-B3B84033EBE2}" srcOrd="0" destOrd="0" presId="urn:microsoft.com/office/officeart/2005/8/layout/bList2"/>
    <dgm:cxn modelId="{2257EA17-37F8-426E-BB2D-FF7CACAFA557}" type="presParOf" srcId="{93F62FBC-EF90-4FB4-A6A2-1CA8C702CDA2}" destId="{34F2EDB1-3B90-4D83-82DB-69DA9DC15179}" srcOrd="1" destOrd="0" presId="urn:microsoft.com/office/officeart/2005/8/layout/bList2"/>
    <dgm:cxn modelId="{6AA76CAD-8C71-47C3-B0BB-3DF8A173CCE7}" type="presParOf" srcId="{93F62FBC-EF90-4FB4-A6A2-1CA8C702CDA2}" destId="{3ACFDE75-5278-4FC3-8C36-7D9BFEF8E62A}" srcOrd="2" destOrd="0" presId="urn:microsoft.com/office/officeart/2005/8/layout/bList2"/>
    <dgm:cxn modelId="{C075E439-646F-466D-BB5D-D1C0B4CC965B}" type="presParOf" srcId="{93F62FBC-EF90-4FB4-A6A2-1CA8C702CDA2}" destId="{4B7DE4E4-3DE6-431F-AED4-757979299553}" srcOrd="3" destOrd="0" presId="urn:microsoft.com/office/officeart/2005/8/layout/bList2"/>
    <dgm:cxn modelId="{251E14DA-2232-40EA-82BD-01C14249F02C}" type="presParOf" srcId="{4AE107A5-A040-4F99-965C-5216978B2919}" destId="{2642B3A7-8B21-43E3-9DB6-4E1F5439F3DD}" srcOrd="3" destOrd="0" presId="urn:microsoft.com/office/officeart/2005/8/layout/bList2"/>
    <dgm:cxn modelId="{B1E33D55-B371-48C6-8986-75422FE6341D}" type="presParOf" srcId="{4AE107A5-A040-4F99-965C-5216978B2919}" destId="{0D9A563A-8F7E-4F6F-8500-305E2579B507}" srcOrd="4" destOrd="0" presId="urn:microsoft.com/office/officeart/2005/8/layout/bList2"/>
    <dgm:cxn modelId="{05480494-B06B-4BB0-86D3-DDBA19E935C7}" type="presParOf" srcId="{0D9A563A-8F7E-4F6F-8500-305E2579B507}" destId="{55D96F06-A89A-468D-B700-7DCE1AE6C8F1}" srcOrd="0" destOrd="0" presId="urn:microsoft.com/office/officeart/2005/8/layout/bList2"/>
    <dgm:cxn modelId="{D3A2B2AC-E6D3-4F03-B72B-E257DBE390CB}" type="presParOf" srcId="{0D9A563A-8F7E-4F6F-8500-305E2579B507}" destId="{621B6C55-4C7A-4E79-81B6-824AE32E981E}" srcOrd="1" destOrd="0" presId="urn:microsoft.com/office/officeart/2005/8/layout/bList2"/>
    <dgm:cxn modelId="{7D7A9A44-44D6-4738-96A8-115A8F98FEFC}" type="presParOf" srcId="{0D9A563A-8F7E-4F6F-8500-305E2579B507}" destId="{F804509B-3735-4D83-B46B-343A5BA1FF4A}" srcOrd="2" destOrd="0" presId="urn:microsoft.com/office/officeart/2005/8/layout/bList2"/>
    <dgm:cxn modelId="{9546ED39-0032-42BA-A4E7-DBEDC2EF7B29}" type="presParOf" srcId="{0D9A563A-8F7E-4F6F-8500-305E2579B507}" destId="{79987123-9F35-4909-B4E3-46AD068FA0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22819-E936-4655-B987-FA41367EC42D}">
      <dsp:nvSpPr>
        <dsp:cNvPr id="0" name=""/>
        <dsp:cNvSpPr/>
      </dsp:nvSpPr>
      <dsp:spPr>
        <a:xfrm>
          <a:off x="387166" y="87820"/>
          <a:ext cx="2838125" cy="177836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Создание дополнительных мест для детей в возрасте от </a:t>
          </a:r>
          <a:r>
            <a:rPr lang="ru-RU" sz="1300" kern="1200" dirty="0" err="1" smtClean="0"/>
            <a:t>от</a:t>
          </a:r>
          <a:r>
            <a:rPr lang="ru-RU" sz="1300" kern="1200" dirty="0" smtClean="0"/>
            <a:t> 1,5 до 3 лет  в образовательных организациях – </a:t>
          </a:r>
          <a:r>
            <a:rPr lang="ru-RU" sz="1300" b="1" kern="1200" dirty="0" smtClean="0"/>
            <a:t>440,1</a:t>
          </a:r>
          <a:r>
            <a:rPr lang="ru-RU" sz="1300" kern="1200" dirty="0" smtClean="0"/>
            <a:t> </a:t>
          </a:r>
          <a:r>
            <a:rPr lang="ru-RU" sz="1300" b="1" kern="1200" dirty="0" smtClean="0"/>
            <a:t>млн. рублей</a:t>
          </a:r>
          <a:endParaRPr lang="ru-RU" sz="13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/>
            <a:t>Строительство </a:t>
          </a:r>
          <a:r>
            <a:rPr lang="ru-RU" sz="1300" b="1" kern="1200" dirty="0" smtClean="0">
              <a:solidFill>
                <a:srgbClr val="FF0000"/>
              </a:solidFill>
            </a:rPr>
            <a:t>4</a:t>
          </a:r>
          <a:r>
            <a:rPr lang="ru-RU" sz="1300" b="1" kern="1200" dirty="0" smtClean="0"/>
            <a:t> </a:t>
          </a:r>
          <a:r>
            <a:rPr lang="ru-RU" sz="1300" b="1" kern="1200" dirty="0" smtClean="0">
              <a:solidFill>
                <a:srgbClr val="FF0000"/>
              </a:solidFill>
            </a:rPr>
            <a:t>детских садов </a:t>
          </a:r>
          <a:r>
            <a:rPr lang="ru-RU" sz="1300" b="1" kern="1200" dirty="0" smtClean="0"/>
            <a:t>(ул. Возрождения, ул. Граничная, ул. Ярославская, ул. Народная) </a:t>
          </a:r>
          <a:endParaRPr lang="ru-RU" sz="13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i="0" u="none" strike="noStrike" kern="1200" dirty="0" smtClean="0">
              <a:solidFill>
                <a:srgbClr val="000000"/>
              </a:solidFill>
              <a:latin typeface="+mn-lt"/>
              <a:ea typeface="+mn-ea"/>
              <a:cs typeface="+mn-cs"/>
            </a:rPr>
            <a:t>Создано </a:t>
          </a:r>
          <a:r>
            <a:rPr lang="ru-RU" sz="1300" b="1" i="0" u="none" strike="noStrike" kern="1200" dirty="0" smtClean="0">
              <a:solidFill>
                <a:srgbClr val="FF0000"/>
              </a:solidFill>
              <a:latin typeface="+mn-lt"/>
              <a:ea typeface="+mn-ea"/>
              <a:cs typeface="+mn-cs"/>
            </a:rPr>
            <a:t>115 новых мест в ЧДОУ</a:t>
          </a:r>
          <a:endParaRPr lang="ru-RU" sz="1300" b="1" kern="1200" dirty="0"/>
        </a:p>
      </dsp:txBody>
      <dsp:txXfrm>
        <a:off x="428835" y="129489"/>
        <a:ext cx="2754787" cy="1736693"/>
      </dsp:txXfrm>
    </dsp:sp>
    <dsp:sp modelId="{20C71DD3-00E2-4AE5-961D-BC9E0DF15265}">
      <dsp:nvSpPr>
        <dsp:cNvPr id="0" name=""/>
        <dsp:cNvSpPr/>
      </dsp:nvSpPr>
      <dsp:spPr>
        <a:xfrm>
          <a:off x="406999" y="1751216"/>
          <a:ext cx="2820984" cy="620512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РП "Содействие занятости женщин - создание условий дошкольного образования для детей в возрасте до трех лет"</a:t>
          </a:r>
          <a:endParaRPr lang="ru-RU" sz="1100" kern="1200" dirty="0"/>
        </a:p>
      </dsp:txBody>
      <dsp:txXfrm>
        <a:off x="406999" y="1751216"/>
        <a:ext cx="1986608" cy="620512"/>
      </dsp:txXfrm>
    </dsp:sp>
    <dsp:sp modelId="{0FA5A098-4BF5-47CC-95CA-26903E25AA32}">
      <dsp:nvSpPr>
        <dsp:cNvPr id="0" name=""/>
        <dsp:cNvSpPr/>
      </dsp:nvSpPr>
      <dsp:spPr>
        <a:xfrm>
          <a:off x="2268524" y="1826066"/>
          <a:ext cx="721938" cy="72193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0FC679-63E2-4D1B-83F1-B3B84033EBE2}">
      <dsp:nvSpPr>
        <dsp:cNvPr id="0" name=""/>
        <dsp:cNvSpPr/>
      </dsp:nvSpPr>
      <dsp:spPr>
        <a:xfrm>
          <a:off x="3400300" y="45354"/>
          <a:ext cx="2466821" cy="184432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Внедрение целевой модели цифровой образовательной среды – </a:t>
          </a:r>
          <a:r>
            <a:rPr lang="ru-RU" sz="1400" b="1" kern="1200" dirty="0" smtClean="0"/>
            <a:t>77,9 млн. 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Приобретение компьютерного и цифрового оборудования в </a:t>
          </a:r>
          <a:r>
            <a:rPr lang="ru-RU" sz="1400" b="1" kern="1200" dirty="0" smtClean="0">
              <a:solidFill>
                <a:srgbClr val="FF0000"/>
              </a:solidFill>
            </a:rPr>
            <a:t>33 школы </a:t>
          </a:r>
          <a:endParaRPr lang="ru-RU" sz="1400" b="1" kern="1200" dirty="0">
            <a:solidFill>
              <a:srgbClr val="FF0000"/>
            </a:solidFill>
          </a:endParaRPr>
        </a:p>
      </dsp:txBody>
      <dsp:txXfrm>
        <a:off x="3443515" y="88569"/>
        <a:ext cx="2380391" cy="1801110"/>
      </dsp:txXfrm>
    </dsp:sp>
    <dsp:sp modelId="{3ACFDE75-5278-4FC3-8C36-7D9BFEF8E62A}">
      <dsp:nvSpPr>
        <dsp:cNvPr id="0" name=""/>
        <dsp:cNvSpPr/>
      </dsp:nvSpPr>
      <dsp:spPr>
        <a:xfrm>
          <a:off x="3386841" y="1793621"/>
          <a:ext cx="2493739" cy="549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0" rIns="11430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РП "Цифровая образовательная среда" </a:t>
          </a:r>
          <a:endParaRPr lang="ru-RU" sz="900" kern="1200" dirty="0"/>
        </a:p>
      </dsp:txBody>
      <dsp:txXfrm>
        <a:off x="3386841" y="1793621"/>
        <a:ext cx="1756154" cy="549628"/>
      </dsp:txXfrm>
    </dsp:sp>
    <dsp:sp modelId="{4B7DE4E4-3DE6-431F-AED4-757979299553}">
      <dsp:nvSpPr>
        <dsp:cNvPr id="0" name=""/>
        <dsp:cNvSpPr/>
      </dsp:nvSpPr>
      <dsp:spPr>
        <a:xfrm>
          <a:off x="5095625" y="1867450"/>
          <a:ext cx="721938" cy="72193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96F06-A89A-468D-B700-7DCE1AE6C8F1}">
      <dsp:nvSpPr>
        <dsp:cNvPr id="0" name=""/>
        <dsp:cNvSpPr/>
      </dsp:nvSpPr>
      <dsp:spPr>
        <a:xfrm>
          <a:off x="6304452" y="0"/>
          <a:ext cx="2384520" cy="194836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Стимулирование программ развития жилищного строительства – </a:t>
          </a:r>
          <a:r>
            <a:rPr lang="ru-RU" sz="1400" b="1" kern="1200" dirty="0" smtClean="0"/>
            <a:t>310,3 млн. 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FF0000"/>
              </a:solidFill>
            </a:rPr>
            <a:t>Строительство дороги по ул. Возрождения</a:t>
          </a:r>
          <a:endParaRPr lang="ru-RU" sz="1400" b="1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FF0000"/>
              </a:solidFill>
            </a:rPr>
            <a:t>Строительство пристройки </a:t>
          </a:r>
          <a:r>
            <a:rPr lang="ru-RU" sz="1400" b="1" kern="1200" dirty="0" err="1" smtClean="0">
              <a:solidFill>
                <a:srgbClr val="FF0000"/>
              </a:solidFill>
            </a:rPr>
            <a:t>шк</a:t>
          </a:r>
          <a:r>
            <a:rPr lang="ru-RU" sz="1400" b="1" kern="1200" dirty="0" smtClean="0">
              <a:solidFill>
                <a:srgbClr val="FF0000"/>
              </a:solidFill>
            </a:rPr>
            <a:t>. № 30</a:t>
          </a:r>
          <a:endParaRPr lang="ru-RU" sz="1400" b="1" kern="1200" dirty="0">
            <a:solidFill>
              <a:srgbClr val="FF0000"/>
            </a:solidFill>
          </a:endParaRPr>
        </a:p>
      </dsp:txBody>
      <dsp:txXfrm>
        <a:off x="6350105" y="45653"/>
        <a:ext cx="2293214" cy="1902712"/>
      </dsp:txXfrm>
    </dsp:sp>
    <dsp:sp modelId="{F804509B-3735-4D83-B46B-343A5BA1FF4A}">
      <dsp:nvSpPr>
        <dsp:cNvPr id="0" name=""/>
        <dsp:cNvSpPr/>
      </dsp:nvSpPr>
      <dsp:spPr>
        <a:xfrm>
          <a:off x="6316240" y="1828801"/>
          <a:ext cx="2393204" cy="4949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0" rIns="1651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РП "Жилье"</a:t>
          </a:r>
          <a:endParaRPr lang="ru-RU" sz="1300" kern="1200" dirty="0"/>
        </a:p>
      </dsp:txBody>
      <dsp:txXfrm>
        <a:off x="6316240" y="1828801"/>
        <a:ext cx="1685355" cy="494900"/>
      </dsp:txXfrm>
    </dsp:sp>
    <dsp:sp modelId="{79987123-9F35-4909-B4E3-46AD068FA01D}">
      <dsp:nvSpPr>
        <dsp:cNvPr id="0" name=""/>
        <dsp:cNvSpPr/>
      </dsp:nvSpPr>
      <dsp:spPr>
        <a:xfrm>
          <a:off x="7786400" y="1712573"/>
          <a:ext cx="745459" cy="79471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22819-E936-4655-B987-FA41367EC42D}">
      <dsp:nvSpPr>
        <dsp:cNvPr id="0" name=""/>
        <dsp:cNvSpPr/>
      </dsp:nvSpPr>
      <dsp:spPr>
        <a:xfrm>
          <a:off x="6162" y="61906"/>
          <a:ext cx="2561964" cy="191245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Благоустройство </a:t>
          </a:r>
          <a:r>
            <a:rPr lang="ru-RU" sz="1400" b="1" kern="1200" dirty="0" smtClean="0">
              <a:solidFill>
                <a:srgbClr val="FF0000"/>
              </a:solidFill>
            </a:rPr>
            <a:t>40 дворовых территорий</a:t>
          </a:r>
          <a:r>
            <a:rPr lang="ru-RU" sz="1400" kern="1200" dirty="0" smtClean="0"/>
            <a:t> – </a:t>
          </a:r>
          <a:r>
            <a:rPr lang="ru-RU" sz="1400" b="1" kern="1200" dirty="0" smtClean="0"/>
            <a:t>196,9 млн. рублей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/>
            <a:t>Благоустройство </a:t>
          </a:r>
          <a:r>
            <a:rPr lang="ru-RU" sz="1400" b="1" kern="1200" dirty="0" smtClean="0">
              <a:solidFill>
                <a:srgbClr val="FF0000"/>
              </a:solidFill>
            </a:rPr>
            <a:t>1 общественной территории</a:t>
          </a:r>
          <a:r>
            <a:rPr lang="ru-RU" sz="1400" b="0" kern="1200" dirty="0" smtClean="0"/>
            <a:t> – </a:t>
          </a:r>
          <a:r>
            <a:rPr lang="ru-RU" sz="1400" b="1" kern="1200" dirty="0" smtClean="0"/>
            <a:t>60,1 млн. рублей </a:t>
          </a:r>
          <a:endParaRPr lang="ru-RU" sz="1400" b="1" kern="1200" dirty="0"/>
        </a:p>
      </dsp:txBody>
      <dsp:txXfrm>
        <a:off x="50973" y="106717"/>
        <a:ext cx="2472342" cy="1867641"/>
      </dsp:txXfrm>
    </dsp:sp>
    <dsp:sp modelId="{20C71DD3-00E2-4AE5-961D-BC9E0DF15265}">
      <dsp:nvSpPr>
        <dsp:cNvPr id="0" name=""/>
        <dsp:cNvSpPr/>
      </dsp:nvSpPr>
      <dsp:spPr>
        <a:xfrm>
          <a:off x="6162" y="1974359"/>
          <a:ext cx="2561964" cy="82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0" rIns="1651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РП "Формирование комфортной городской среды"</a:t>
          </a:r>
          <a:endParaRPr lang="ru-RU" sz="1300" kern="1200" dirty="0"/>
        </a:p>
      </dsp:txBody>
      <dsp:txXfrm>
        <a:off x="6162" y="1974359"/>
        <a:ext cx="1804200" cy="822354"/>
      </dsp:txXfrm>
    </dsp:sp>
    <dsp:sp modelId="{0FA5A098-4BF5-47CC-95CA-26903E25AA32}">
      <dsp:nvSpPr>
        <dsp:cNvPr id="0" name=""/>
        <dsp:cNvSpPr/>
      </dsp:nvSpPr>
      <dsp:spPr>
        <a:xfrm>
          <a:off x="1882836" y="2104982"/>
          <a:ext cx="896687" cy="89668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0FC679-63E2-4D1B-83F1-B3B84033EBE2}">
      <dsp:nvSpPr>
        <dsp:cNvPr id="0" name=""/>
        <dsp:cNvSpPr/>
      </dsp:nvSpPr>
      <dsp:spPr>
        <a:xfrm>
          <a:off x="3001672" y="61906"/>
          <a:ext cx="2561964" cy="191245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Переселение граждан из аварийного жилищного фонда – </a:t>
          </a:r>
          <a:r>
            <a:rPr lang="ru-RU" sz="1400" b="1" kern="1200" dirty="0" smtClean="0"/>
            <a:t>105,9 млн. 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Расселено </a:t>
          </a:r>
          <a:r>
            <a:rPr lang="ru-RU" sz="1400" b="1" kern="1200" dirty="0" smtClean="0">
              <a:solidFill>
                <a:srgbClr val="FF0000"/>
              </a:solidFill>
            </a:rPr>
            <a:t>2,9 тыс. кв. м. – 244 чел. </a:t>
          </a:r>
          <a:endParaRPr lang="ru-RU" sz="1400" b="1" kern="1200" dirty="0">
            <a:solidFill>
              <a:srgbClr val="FF0000"/>
            </a:solidFill>
          </a:endParaRPr>
        </a:p>
      </dsp:txBody>
      <dsp:txXfrm>
        <a:off x="3046483" y="106717"/>
        <a:ext cx="2472342" cy="1867641"/>
      </dsp:txXfrm>
    </dsp:sp>
    <dsp:sp modelId="{3ACFDE75-5278-4FC3-8C36-7D9BFEF8E62A}">
      <dsp:nvSpPr>
        <dsp:cNvPr id="0" name=""/>
        <dsp:cNvSpPr/>
      </dsp:nvSpPr>
      <dsp:spPr>
        <a:xfrm>
          <a:off x="3001672" y="1974359"/>
          <a:ext cx="2561964" cy="82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РП "Обеспечение устойчивого сокращения непригодного для проживания жилищного фонда"</a:t>
          </a:r>
          <a:endParaRPr lang="ru-RU" sz="1100" kern="1200" dirty="0"/>
        </a:p>
      </dsp:txBody>
      <dsp:txXfrm>
        <a:off x="3001672" y="1974359"/>
        <a:ext cx="1804200" cy="822354"/>
      </dsp:txXfrm>
    </dsp:sp>
    <dsp:sp modelId="{4B7DE4E4-3DE6-431F-AED4-757979299553}">
      <dsp:nvSpPr>
        <dsp:cNvPr id="0" name=""/>
        <dsp:cNvSpPr/>
      </dsp:nvSpPr>
      <dsp:spPr>
        <a:xfrm>
          <a:off x="4856377" y="2135900"/>
          <a:ext cx="896687" cy="89668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96F06-A89A-468D-B700-7DCE1AE6C8F1}">
      <dsp:nvSpPr>
        <dsp:cNvPr id="0" name=""/>
        <dsp:cNvSpPr/>
      </dsp:nvSpPr>
      <dsp:spPr>
        <a:xfrm>
          <a:off x="5997182" y="61906"/>
          <a:ext cx="2780448" cy="191245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Внедрение автоматизированных технологий организации дорожного движения – </a:t>
          </a:r>
          <a:r>
            <a:rPr lang="ru-RU" sz="1300" b="1" kern="1200" dirty="0" smtClean="0"/>
            <a:t>99,7 млн. рублей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Приведение в нормативное транспортно-эксплуатационное состояние дорожной сети городских агломераций – </a:t>
          </a:r>
          <a:r>
            <a:rPr lang="ru-RU" sz="1300" b="1" kern="1200" dirty="0" smtClean="0"/>
            <a:t>307,1 млн. рублей</a:t>
          </a:r>
          <a:endParaRPr lang="ru-RU" sz="1300" kern="1200" dirty="0"/>
        </a:p>
      </dsp:txBody>
      <dsp:txXfrm>
        <a:off x="6041993" y="106717"/>
        <a:ext cx="2690826" cy="1867641"/>
      </dsp:txXfrm>
    </dsp:sp>
    <dsp:sp modelId="{F804509B-3735-4D83-B46B-343A5BA1FF4A}">
      <dsp:nvSpPr>
        <dsp:cNvPr id="0" name=""/>
        <dsp:cNvSpPr/>
      </dsp:nvSpPr>
      <dsp:spPr>
        <a:xfrm>
          <a:off x="6003126" y="1974359"/>
          <a:ext cx="2768560" cy="82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РП «Общесистемные меры развития дорожного хозяйства«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РП "Дорожная сеть"</a:t>
          </a:r>
          <a:endParaRPr lang="ru-RU" sz="1100" kern="1200" dirty="0"/>
        </a:p>
      </dsp:txBody>
      <dsp:txXfrm>
        <a:off x="6003126" y="1974359"/>
        <a:ext cx="1949690" cy="822354"/>
      </dsp:txXfrm>
    </dsp:sp>
    <dsp:sp modelId="{79987123-9F35-4909-B4E3-46AD068FA01D}">
      <dsp:nvSpPr>
        <dsp:cNvPr id="0" name=""/>
        <dsp:cNvSpPr/>
      </dsp:nvSpPr>
      <dsp:spPr>
        <a:xfrm>
          <a:off x="7983098" y="2104982"/>
          <a:ext cx="896687" cy="89668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0.20202</cdr:x>
      <cdr:y>0.15625</cdr:y>
    </cdr:from>
    <cdr:to>
      <cdr:x>0.325</cdr:x>
      <cdr:y>0.27394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33501" y="746126"/>
          <a:ext cx="811767" cy="5619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+38%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0.59219</cdr:x>
      <cdr:y>0.1742</cdr:y>
    </cdr:from>
    <cdr:to>
      <cdr:x>0.725</cdr:x>
      <cdr:y>0.20013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3609975" y="831850"/>
          <a:ext cx="809625" cy="123825"/>
        </a:xfrm>
        <a:prstGeom xmlns:a="http://schemas.openxmlformats.org/drawingml/2006/main" prst="straightConnector1">
          <a:avLst/>
        </a:prstGeom>
        <a:ln xmlns:a="http://schemas.openxmlformats.org/drawingml/2006/main" w="41275">
          <a:prstDash val="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0.57188</cdr:x>
      <cdr:y>0.07447</cdr:y>
    </cdr:from>
    <cdr:to>
      <cdr:x>0.70469</cdr:x>
      <cdr:y>0.16822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486150" y="355600"/>
          <a:ext cx="809625" cy="447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+0,3%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0.05628</cdr:x>
      <cdr:y>0.25199</cdr:y>
    </cdr:from>
    <cdr:to>
      <cdr:x>0.27128</cdr:x>
      <cdr:y>0.33777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71476" y="1203325"/>
          <a:ext cx="1419225" cy="409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7 983,8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0.08514</cdr:x>
      <cdr:y>0.46343</cdr:y>
    </cdr:from>
    <cdr:to>
      <cdr:x>0.25397</cdr:x>
      <cdr:y>0.56117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61976" y="2212975"/>
          <a:ext cx="1114425" cy="4667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4 521,2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0.07792</cdr:x>
      <cdr:y>0.73271</cdr:y>
    </cdr:from>
    <cdr:to>
      <cdr:x>0.23665</cdr:x>
      <cdr:y>0.82447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14352" y="3498850"/>
          <a:ext cx="1047750" cy="438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3 462,6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0.39394</cdr:x>
      <cdr:y>0.13231</cdr:y>
    </cdr:from>
    <cdr:to>
      <cdr:x>0.56999</cdr:x>
      <cdr:y>0.24801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600326" y="631826"/>
          <a:ext cx="1162050" cy="552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9 818,4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0.74315</cdr:x>
      <cdr:y>0.11835</cdr:y>
    </cdr:from>
    <cdr:to>
      <cdr:x>0.90476</cdr:x>
      <cdr:y>0.20013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905376" y="565151"/>
          <a:ext cx="1066800" cy="3905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9 848,4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0.38672</cdr:x>
      <cdr:y>0.44348</cdr:y>
    </cdr:from>
    <cdr:to>
      <cdr:x>0.55411</cdr:x>
      <cdr:y>0.5492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552701" y="2117725"/>
          <a:ext cx="1104900" cy="504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6 232,9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0.38817</cdr:x>
      <cdr:y>0.73471</cdr:y>
    </cdr:from>
    <cdr:to>
      <cdr:x>0.55988</cdr:x>
      <cdr:y>0.84641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562226" y="3508376"/>
          <a:ext cx="1133475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3 585,5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0.70707</cdr:x>
      <cdr:y>0.43949</cdr:y>
    </cdr:from>
    <cdr:to>
      <cdr:x>0.88167</cdr:x>
      <cdr:y>0.54721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4667250" y="2098675"/>
          <a:ext cx="1152526" cy="514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6 571,2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0.71429</cdr:x>
      <cdr:y>0.72872</cdr:y>
    </cdr:from>
    <cdr:to>
      <cdr:x>0.87013</cdr:x>
      <cdr:y>0.82846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714875" y="3479800"/>
          <a:ext cx="1028701" cy="476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3 277,1</a:t>
          </a:r>
          <a:endParaRPr lang="ru-RU" sz="2400" b="1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0.27204</cdr:x>
      <cdr:y>0.20706</cdr:y>
    </cdr:from>
    <cdr:to>
      <cdr:x>0.40323</cdr:x>
      <cdr:y>0.20859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 flipV="1">
          <a:off x="2409825" y="1285875"/>
          <a:ext cx="1162050" cy="9525"/>
        </a:xfrm>
        <a:prstGeom xmlns:a="http://schemas.openxmlformats.org/drawingml/2006/main" prst="line">
          <a:avLst/>
        </a:prstGeom>
        <a:ln xmlns:a="http://schemas.openxmlformats.org/drawingml/2006/main" w="12700" cap="flat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0.40108</cdr:x>
      <cdr:y>0.16411</cdr:y>
    </cdr:from>
    <cdr:to>
      <cdr:x>0.5043</cdr:x>
      <cdr:y>0.22699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552825" y="1019175"/>
          <a:ext cx="914400" cy="390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</a:rPr>
            <a:t>5 990,8</a:t>
          </a:r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0.28387</cdr:x>
      <cdr:y>0.29448</cdr:y>
    </cdr:from>
    <cdr:to>
      <cdr:x>0.42473</cdr:x>
      <cdr:y>0.29448</cdr:y>
    </cdr:to>
    <cdr:cxnSp macro="">
      <cdr:nvCxnSpPr>
        <cdr:cNvPr id="10" name="Прямая соединительная линия 9"/>
        <cdr:cNvCxnSpPr/>
      </cdr:nvCxnSpPr>
      <cdr:spPr>
        <a:xfrm xmlns:a="http://schemas.openxmlformats.org/drawingml/2006/main">
          <a:off x="2514600" y="1828800"/>
          <a:ext cx="124777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0.42366</cdr:x>
      <cdr:y>0.24233</cdr:y>
    </cdr:from>
    <cdr:to>
      <cdr:x>0.51935</cdr:x>
      <cdr:y>0.29755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52849" y="1504950"/>
          <a:ext cx="847725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334,8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0.3727</cdr:y>
    </cdr:from>
    <cdr:to>
      <cdr:x>0.42258</cdr:x>
      <cdr:y>0.37423</cdr:y>
    </cdr:to>
    <cdr:cxnSp macro="">
      <cdr:nvCxnSpPr>
        <cdr:cNvPr id="17" name="Прямая соединительная линия 16"/>
        <cdr:cNvCxnSpPr/>
      </cdr:nvCxnSpPr>
      <cdr:spPr>
        <a:xfrm xmlns:a="http://schemas.openxmlformats.org/drawingml/2006/main" flipV="1">
          <a:off x="2028825" y="2314575"/>
          <a:ext cx="1714500" cy="9528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0.32515</cdr:y>
    </cdr:from>
    <cdr:to>
      <cdr:x>0.52581</cdr:x>
      <cdr:y>0.3911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3771900" y="2019300"/>
          <a:ext cx="885825" cy="409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216,6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0.42258</cdr:x>
      <cdr:y>0.41258</cdr:y>
    </cdr:from>
    <cdr:to>
      <cdr:x>0.5043</cdr:x>
      <cdr:y>0.46779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3743325" y="2562224"/>
          <a:ext cx="723900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161,6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0.27097</cdr:x>
      <cdr:y>0.45552</cdr:y>
    </cdr:from>
    <cdr:to>
      <cdr:x>0.42258</cdr:x>
      <cdr:y>0.45552</cdr:y>
    </cdr:to>
    <cdr:cxnSp macro="">
      <cdr:nvCxnSpPr>
        <cdr:cNvPr id="30" name="Прямая соединительная линия 29"/>
        <cdr:cNvCxnSpPr/>
      </cdr:nvCxnSpPr>
      <cdr:spPr>
        <a:xfrm xmlns:a="http://schemas.openxmlformats.org/drawingml/2006/main">
          <a:off x="2400300" y="2828925"/>
          <a:ext cx="13430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0.4086</cdr:x>
      <cdr:y>0.49693</cdr:y>
    </cdr:from>
    <cdr:to>
      <cdr:x>0.52151</cdr:x>
      <cdr:y>0.55675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3619500" y="3086100"/>
          <a:ext cx="1000125" cy="371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1 662,1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0.2871</cdr:x>
      <cdr:y>0.53834</cdr:y>
    </cdr:from>
    <cdr:to>
      <cdr:x>0.40538</cdr:x>
      <cdr:y>0.53988</cdr:y>
    </cdr:to>
    <cdr:cxnSp macro="">
      <cdr:nvCxnSpPr>
        <cdr:cNvPr id="37" name="Прямая соединительная линия 36"/>
        <cdr:cNvCxnSpPr/>
      </cdr:nvCxnSpPr>
      <cdr:spPr>
        <a:xfrm xmlns:a="http://schemas.openxmlformats.org/drawingml/2006/main" flipV="1">
          <a:off x="2543175" y="3343275"/>
          <a:ext cx="104775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0.42903</cdr:x>
      <cdr:y>0.58129</cdr:y>
    </cdr:from>
    <cdr:to>
      <cdr:x>0.49892</cdr:x>
      <cdr:y>0.65337</cdr:y>
    </cdr:to>
    <cdr:sp macro="" textlink="">
      <cdr:nvSpPr>
        <cdr:cNvPr id="39" name="TextBox 38"/>
        <cdr:cNvSpPr txBox="1"/>
      </cdr:nvSpPr>
      <cdr:spPr>
        <a:xfrm xmlns:a="http://schemas.openxmlformats.org/drawingml/2006/main">
          <a:off x="3800475" y="3609975"/>
          <a:ext cx="619125" cy="447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562,7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0.19462</cdr:x>
      <cdr:y>0.62117</cdr:y>
    </cdr:from>
    <cdr:to>
      <cdr:x>0.42688</cdr:x>
      <cdr:y>0.6227</cdr:y>
    </cdr:to>
    <cdr:cxnSp macro="">
      <cdr:nvCxnSpPr>
        <cdr:cNvPr id="41" name="Прямая соединительная линия 40"/>
        <cdr:cNvCxnSpPr/>
      </cdr:nvCxnSpPr>
      <cdr:spPr>
        <a:xfrm xmlns:a="http://schemas.openxmlformats.org/drawingml/2006/main" flipV="1">
          <a:off x="1724025" y="3857625"/>
          <a:ext cx="205740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0.69325</cdr:y>
    </cdr:from>
    <cdr:to>
      <cdr:x>0.52903</cdr:x>
      <cdr:y>0.74847</cdr:y>
    </cdr:to>
    <cdr:sp macro="" textlink="">
      <cdr:nvSpPr>
        <cdr:cNvPr id="43" name="TextBox 42"/>
        <cdr:cNvSpPr txBox="1"/>
      </cdr:nvSpPr>
      <cdr:spPr>
        <a:xfrm xmlns:a="http://schemas.openxmlformats.org/drawingml/2006/main">
          <a:off x="3771900" y="4305300"/>
          <a:ext cx="914400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668,4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0.22688</cdr:x>
      <cdr:y>0.73773</cdr:y>
    </cdr:from>
    <cdr:to>
      <cdr:x>0.42903</cdr:x>
      <cdr:y>0.73926</cdr:y>
    </cdr:to>
    <cdr:cxnSp macro="">
      <cdr:nvCxnSpPr>
        <cdr:cNvPr id="45" name="Прямая соединительная линия 44"/>
        <cdr:cNvCxnSpPr/>
      </cdr:nvCxnSpPr>
      <cdr:spPr>
        <a:xfrm xmlns:a="http://schemas.openxmlformats.org/drawingml/2006/main" flipV="1">
          <a:off x="2009775" y="4581525"/>
          <a:ext cx="179070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0.42903</cdr:x>
      <cdr:y>0.74387</cdr:y>
    </cdr:from>
    <cdr:to>
      <cdr:x>0.49892</cdr:x>
      <cdr:y>0.80061</cdr:y>
    </cdr:to>
    <cdr:sp macro="" textlink="">
      <cdr:nvSpPr>
        <cdr:cNvPr id="53" name="TextBox 52"/>
        <cdr:cNvSpPr txBox="1"/>
      </cdr:nvSpPr>
      <cdr:spPr>
        <a:xfrm xmlns:a="http://schemas.openxmlformats.org/drawingml/2006/main">
          <a:off x="3800475" y="4619625"/>
          <a:ext cx="619125" cy="35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113,0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0.33441</cdr:x>
      <cdr:y>0.78374</cdr:y>
    </cdr:from>
    <cdr:to>
      <cdr:x>0.43118</cdr:x>
      <cdr:y>0.78374</cdr:y>
    </cdr:to>
    <cdr:cxnSp macro="">
      <cdr:nvCxnSpPr>
        <cdr:cNvPr id="55" name="Прямая соединительная линия 54"/>
        <cdr:cNvCxnSpPr/>
      </cdr:nvCxnSpPr>
      <cdr:spPr>
        <a:xfrm xmlns:a="http://schemas.openxmlformats.org/drawingml/2006/main">
          <a:off x="2962275" y="4867275"/>
          <a:ext cx="8572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0.43978</cdr:x>
      <cdr:y>0.82209</cdr:y>
    </cdr:from>
    <cdr:to>
      <cdr:x>0.54301</cdr:x>
      <cdr:y>0.8727</cdr:y>
    </cdr:to>
    <cdr:sp macro="" textlink="">
      <cdr:nvSpPr>
        <cdr:cNvPr id="57" name="TextBox 56"/>
        <cdr:cNvSpPr txBox="1"/>
      </cdr:nvSpPr>
      <cdr:spPr>
        <a:xfrm xmlns:a="http://schemas.openxmlformats.org/drawingml/2006/main">
          <a:off x="3895725" y="5105400"/>
          <a:ext cx="914400" cy="3143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87,0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0.31613</cdr:x>
      <cdr:y>0.86503</cdr:y>
    </cdr:from>
    <cdr:to>
      <cdr:x>0.44194</cdr:x>
      <cdr:y>0.86565</cdr:y>
    </cdr:to>
    <cdr:cxnSp macro="">
      <cdr:nvCxnSpPr>
        <cdr:cNvPr id="59" name="Прямая соединительная линия 58"/>
        <cdr:cNvCxnSpPr/>
      </cdr:nvCxnSpPr>
      <cdr:spPr>
        <a:xfrm xmlns:a="http://schemas.openxmlformats.org/drawingml/2006/main">
          <a:off x="2800350" y="5396820"/>
          <a:ext cx="1114425" cy="385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0.44409</cdr:x>
      <cdr:y>0.85276</cdr:y>
    </cdr:from>
    <cdr:to>
      <cdr:x>0.54731</cdr:x>
      <cdr:y>1</cdr:y>
    </cdr:to>
    <cdr:sp macro="" textlink="">
      <cdr:nvSpPr>
        <cdr:cNvPr id="64" name="TextBox 63"/>
        <cdr:cNvSpPr txBox="1"/>
      </cdr:nvSpPr>
      <cdr:spPr>
        <a:xfrm xmlns:a="http://schemas.openxmlformats.org/drawingml/2006/main">
          <a:off x="3933825" y="5791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0.43785</cdr:x>
      <cdr:y>0.89724</cdr:y>
    </cdr:from>
    <cdr:to>
      <cdr:x>0.44301</cdr:x>
      <cdr:y>0.9046</cdr:y>
    </cdr:to>
    <cdr:sp macro="" textlink="">
      <cdr:nvSpPr>
        <cdr:cNvPr id="65" name="TextBox 64"/>
        <cdr:cNvSpPr txBox="1"/>
      </cdr:nvSpPr>
      <cdr:spPr>
        <a:xfrm xmlns:a="http://schemas.openxmlformats.org/drawingml/2006/main">
          <a:off x="3878581" y="5572125"/>
          <a:ext cx="45719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0.44086</cdr:x>
      <cdr:y>0.90382</cdr:y>
    </cdr:from>
    <cdr:to>
      <cdr:x>0.50215</cdr:x>
      <cdr:y>0.95878</cdr:y>
    </cdr:to>
    <cdr:sp macro="" textlink="">
      <cdr:nvSpPr>
        <cdr:cNvPr id="66" name="TextBox 65"/>
        <cdr:cNvSpPr txBox="1"/>
      </cdr:nvSpPr>
      <cdr:spPr>
        <a:xfrm xmlns:a="http://schemas.openxmlformats.org/drawingml/2006/main">
          <a:off x="3905250" y="5638799"/>
          <a:ext cx="542925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51,4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0.94656</cdr:y>
    </cdr:from>
    <cdr:to>
      <cdr:x>0.43763</cdr:x>
      <cdr:y>0.94656</cdr:y>
    </cdr:to>
    <cdr:cxnSp macro="">
      <cdr:nvCxnSpPr>
        <cdr:cNvPr id="68" name="Прямая соединительная линия 67"/>
        <cdr:cNvCxnSpPr/>
      </cdr:nvCxnSpPr>
      <cdr:spPr>
        <a:xfrm xmlns:a="http://schemas.openxmlformats.org/drawingml/2006/main">
          <a:off x="2028825" y="5905500"/>
          <a:ext cx="18478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0.50076</cdr:y>
    </cdr:from>
    <cdr:to>
      <cdr:x>0.52592</cdr:x>
      <cdr:y>0.64733</cdr:y>
    </cdr:to>
    <cdr:sp macro="" textlink="">
      <cdr:nvSpPr>
        <cdr:cNvPr id="75" name="Правая фигурная скобка 74"/>
        <cdr:cNvSpPr/>
      </cdr:nvSpPr>
      <cdr:spPr>
        <a:xfrm xmlns:a="http://schemas.openxmlformats.org/drawingml/2006/main">
          <a:off x="4410075" y="3124200"/>
          <a:ext cx="228600" cy="9144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0.50648</cdr:x>
      <cdr:y>0.68855</cdr:y>
    </cdr:from>
    <cdr:to>
      <cdr:x>0.52808</cdr:x>
      <cdr:y>0.95115</cdr:y>
    </cdr:to>
    <cdr:sp macro="" textlink="">
      <cdr:nvSpPr>
        <cdr:cNvPr id="76" name="Правая фигурная скобка 75"/>
        <cdr:cNvSpPr/>
      </cdr:nvSpPr>
      <cdr:spPr>
        <a:xfrm xmlns:a="http://schemas.openxmlformats.org/drawingml/2006/main">
          <a:off x="4467225" y="4295775"/>
          <a:ext cx="190500" cy="16383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0.52808</cdr:x>
      <cdr:y>0.54809</cdr:y>
    </cdr:from>
    <cdr:to>
      <cdr:x>0.60475</cdr:x>
      <cdr:y>0.61832</cdr:y>
    </cdr:to>
    <cdr:sp macro="" textlink="">
      <cdr:nvSpPr>
        <cdr:cNvPr id="77" name="TextBox 76"/>
        <cdr:cNvSpPr txBox="1"/>
      </cdr:nvSpPr>
      <cdr:spPr>
        <a:xfrm xmlns:a="http://schemas.openxmlformats.org/drawingml/2006/main">
          <a:off x="4657724" y="3419475"/>
          <a:ext cx="676275" cy="438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0065B0"/>
              </a:solidFill>
            </a:rPr>
            <a:t>22,6%</a:t>
          </a:r>
          <a:endParaRPr lang="ru-RU" sz="1800" b="1" dirty="0">
            <a:solidFill>
              <a:srgbClr val="0065B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0.16625</cdr:x>
      <cdr:y>0.06699</cdr:y>
    </cdr:from>
    <cdr:to>
      <cdr:x>0.90428</cdr:x>
      <cdr:y>0.1555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651" y="266700"/>
          <a:ext cx="2790825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12 муниципальных программ</a:t>
          </a:r>
          <a:endParaRPr lang="ru-RU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0.02366</cdr:x>
      <cdr:y>0.52939</cdr:y>
    </cdr:from>
    <cdr:to>
      <cdr:x>0.98434</cdr:x>
      <cdr:y>0.53172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212023" y="2475842"/>
          <a:ext cx="8610599" cy="10897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rgbClr val="CBCBCB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0.05101</cdr:x>
      <cdr:y>0.46232</cdr:y>
    </cdr:from>
    <cdr:to>
      <cdr:x>0.15303</cdr:x>
      <cdr:y>0.65784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7200" y="216217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0.01913</cdr:x>
      <cdr:y>0.10591</cdr:y>
    </cdr:from>
    <cdr:to>
      <cdr:x>0.08395</cdr:x>
      <cdr:y>0.23014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71450" y="495299"/>
          <a:ext cx="581025" cy="581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99,8%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0.09989</cdr:x>
      <cdr:y>0.15071</cdr:y>
    </cdr:from>
    <cdr:to>
      <cdr:x>0.16153</cdr:x>
      <cdr:y>0.23625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95351" y="704849"/>
          <a:ext cx="552450" cy="4000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98,1%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0.09793</cdr:x>
      <cdr:y>0.06566</cdr:y>
    </cdr:from>
    <cdr:to>
      <cdr:x>0.17232</cdr:x>
      <cdr:y>0.17767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877763" y="307062"/>
          <a:ext cx="666760" cy="5238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1 705,7</a:t>
          </a:r>
        </a:p>
      </cdr:txBody>
    </cdr:sp>
  </cdr:relSizeAnchor>
  <cdr:relSizeAnchor xmlns:cdr="http://schemas.openxmlformats.org/drawingml/2006/chartDrawing">
    <cdr:from>
      <cdr:x>0.18278</cdr:x>
      <cdr:y>0.17312</cdr:y>
    </cdr:from>
    <cdr:to>
      <cdr:x>0.24867</cdr:x>
      <cdr:y>0.27088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638300" y="809624"/>
          <a:ext cx="590549" cy="4572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98,9%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0.18119</cdr:x>
      <cdr:y>0.08624</cdr:y>
    </cdr:from>
    <cdr:to>
      <cdr:x>0.24814</cdr:x>
      <cdr:y>0.18603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624012" y="403302"/>
          <a:ext cx="600074" cy="4666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272,9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0.26355</cdr:x>
      <cdr:y>0.19145</cdr:y>
    </cdr:from>
    <cdr:to>
      <cdr:x>0.33475</cdr:x>
      <cdr:y>0.27291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362200" y="895349"/>
          <a:ext cx="638176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98,4%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0.25771</cdr:x>
      <cdr:y>0.11628</cdr:y>
    </cdr:from>
    <cdr:to>
      <cdr:x>0.33103</cdr:x>
      <cdr:y>0.1896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2309840" y="543811"/>
          <a:ext cx="657169" cy="342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250,3</a:t>
          </a:r>
        </a:p>
      </cdr:txBody>
    </cdr:sp>
  </cdr:relSizeAnchor>
  <cdr:relSizeAnchor xmlns:cdr="http://schemas.openxmlformats.org/drawingml/2006/chartDrawing">
    <cdr:from>
      <cdr:x>0.33793</cdr:x>
      <cdr:y>0.15589</cdr:y>
    </cdr:from>
    <cdr:to>
      <cdr:x>0.41764</cdr:x>
      <cdr:y>0.25976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3028883" y="729047"/>
          <a:ext cx="714443" cy="4857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223,0</a:t>
          </a:r>
        </a:p>
        <a:p xmlns:a="http://schemas.openxmlformats.org/drawingml/2006/main">
          <a:pPr algn="ctr"/>
          <a:endParaRPr lang="ru-RU" sz="1200" b="1" dirty="0"/>
        </a:p>
      </cdr:txBody>
    </cdr:sp>
  </cdr:relSizeAnchor>
  <cdr:relSizeAnchor xmlns:cdr="http://schemas.openxmlformats.org/drawingml/2006/chartDrawing">
    <cdr:from>
      <cdr:x>0.42402</cdr:x>
      <cdr:y>0.27495</cdr:y>
    </cdr:from>
    <cdr:to>
      <cdr:x>0.48672</cdr:x>
      <cdr:y>0.34012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800475" y="1285874"/>
          <a:ext cx="561976" cy="3048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98,7%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0.42369</cdr:x>
      <cdr:y>0.19968</cdr:y>
    </cdr:from>
    <cdr:to>
      <cdr:x>0.49914</cdr:x>
      <cdr:y>0.31984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3797578" y="933842"/>
          <a:ext cx="676260" cy="5619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>
              <a:solidFill>
                <a:schemeClr val="tx1"/>
              </a:solidFill>
            </a:rPr>
            <a:t>215,7</a:t>
          </a:r>
        </a:p>
      </cdr:txBody>
    </cdr:sp>
  </cdr:relSizeAnchor>
  <cdr:relSizeAnchor xmlns:cdr="http://schemas.openxmlformats.org/drawingml/2006/chartDrawing">
    <cdr:from>
      <cdr:x>0.50903</cdr:x>
      <cdr:y>0.31365</cdr:y>
    </cdr:from>
    <cdr:to>
      <cdr:x>0.57917</cdr:x>
      <cdr:y>0.37475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4562475" y="1466850"/>
          <a:ext cx="62865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97,8%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0.50584</cdr:x>
      <cdr:y>0.24843</cdr:y>
    </cdr:from>
    <cdr:to>
      <cdr:x>0.58661</cdr:x>
      <cdr:y>0.3747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4533878" y="1161851"/>
          <a:ext cx="723943" cy="5905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152,5</a:t>
          </a:r>
        </a:p>
      </cdr:txBody>
    </cdr:sp>
  </cdr:relSizeAnchor>
  <cdr:relSizeAnchor xmlns:cdr="http://schemas.openxmlformats.org/drawingml/2006/chartDrawing">
    <cdr:from>
      <cdr:x>0.58005</cdr:x>
      <cdr:y>0.26677</cdr:y>
    </cdr:from>
    <cdr:to>
      <cdr:x>0.66613</cdr:x>
      <cdr:y>0.41544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199025" y="1247642"/>
          <a:ext cx="771538" cy="69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122,2</a:t>
          </a:r>
        </a:p>
        <a:p xmlns:a="http://schemas.openxmlformats.org/drawingml/2006/main">
          <a:pPr algn="ctr"/>
          <a:endParaRPr lang="ru-RU" sz="1200" b="1" dirty="0"/>
        </a:p>
      </cdr:txBody>
    </cdr:sp>
  </cdr:relSizeAnchor>
  <cdr:relSizeAnchor xmlns:cdr="http://schemas.openxmlformats.org/drawingml/2006/chartDrawing">
    <cdr:from>
      <cdr:x>0.66738</cdr:x>
      <cdr:y>0.35845</cdr:y>
    </cdr:from>
    <cdr:to>
      <cdr:x>0.74389</cdr:x>
      <cdr:y>0.41752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5981700" y="1676399"/>
          <a:ext cx="685800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>
              <a:solidFill>
                <a:schemeClr val="bg1"/>
              </a:solidFill>
            </a:rPr>
            <a:t>99,1%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0.66419</cdr:x>
      <cdr:y>0.29345</cdr:y>
    </cdr:from>
    <cdr:to>
      <cdr:x>0.74495</cdr:x>
      <cdr:y>0.39528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5953125" y="1372388"/>
          <a:ext cx="723853" cy="4762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75,8</a:t>
          </a:r>
        </a:p>
      </cdr:txBody>
    </cdr:sp>
  </cdr:relSizeAnchor>
  <cdr:relSizeAnchor xmlns:cdr="http://schemas.openxmlformats.org/drawingml/2006/chartDrawing">
    <cdr:from>
      <cdr:x>0.75239</cdr:x>
      <cdr:y>0.37678</cdr:y>
    </cdr:from>
    <cdr:to>
      <cdr:x>0.81296</cdr:x>
      <cdr:y>0.4664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6743700" y="1762125"/>
          <a:ext cx="542925" cy="419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96,6%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0.74186</cdr:x>
      <cdr:y>0.30754</cdr:y>
    </cdr:from>
    <cdr:to>
      <cdr:x>0.83113</cdr:x>
      <cdr:y>0.43177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6649328" y="1438291"/>
          <a:ext cx="800129" cy="580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>
              <a:solidFill>
                <a:schemeClr val="tx1"/>
              </a:solidFill>
            </a:rPr>
            <a:t>65,4</a:t>
          </a:r>
        </a:p>
      </cdr:txBody>
    </cdr:sp>
  </cdr:relSizeAnchor>
  <cdr:relSizeAnchor xmlns:cdr="http://schemas.openxmlformats.org/drawingml/2006/chartDrawing">
    <cdr:from>
      <cdr:x>0.83422</cdr:x>
      <cdr:y>0.38289</cdr:y>
    </cdr:from>
    <cdr:to>
      <cdr:x>0.91392</cdr:x>
      <cdr:y>0.44196</cdr:y>
    </cdr:to>
    <cdr:sp macro="" textlink="">
      <cdr:nvSpPr>
        <cdr:cNvPr id="34" name="TextBox 33"/>
        <cdr:cNvSpPr txBox="1"/>
      </cdr:nvSpPr>
      <cdr:spPr>
        <a:xfrm xmlns:a="http://schemas.openxmlformats.org/drawingml/2006/main">
          <a:off x="7477125" y="1790699"/>
          <a:ext cx="71437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98,1%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0.83366</cdr:x>
      <cdr:y>0.33723</cdr:y>
    </cdr:from>
    <cdr:to>
      <cdr:x>0.90805</cdr:x>
      <cdr:y>0.45332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7472110" y="1577161"/>
          <a:ext cx="666760" cy="542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10,5</a:t>
          </a:r>
        </a:p>
      </cdr:txBody>
    </cdr:sp>
  </cdr:relSizeAnchor>
  <cdr:relSizeAnchor xmlns:cdr="http://schemas.openxmlformats.org/drawingml/2006/chartDrawing">
    <cdr:from>
      <cdr:x>0.91286</cdr:x>
      <cdr:y>0.42974</cdr:y>
    </cdr:from>
    <cdr:to>
      <cdr:x>0.983</cdr:x>
      <cdr:y>0.53157</cdr:y>
    </cdr:to>
    <cdr:sp macro="" textlink="">
      <cdr:nvSpPr>
        <cdr:cNvPr id="37" name="TextBox 36"/>
        <cdr:cNvSpPr txBox="1"/>
      </cdr:nvSpPr>
      <cdr:spPr>
        <a:xfrm xmlns:a="http://schemas.openxmlformats.org/drawingml/2006/main">
          <a:off x="8181975" y="2009775"/>
          <a:ext cx="628650" cy="476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>
              <a:solidFill>
                <a:schemeClr val="bg1"/>
              </a:solidFill>
            </a:rPr>
            <a:t>93,3%</a:t>
          </a:r>
          <a:endParaRPr lang="ru-RU" sz="1000" b="1" dirty="0">
            <a:solidFill>
              <a:schemeClr val="bg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0.02988</cdr:x>
      <cdr:y>0.81974</cdr:y>
    </cdr:from>
    <cdr:to>
      <cdr:x>0.51355</cdr:x>
      <cdr:y>0.87754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323717" y="4157824"/>
          <a:ext cx="5239777" cy="2931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dirty="0" smtClean="0">
            <a:solidFill>
              <a:schemeClr val="tx2">
                <a:lumMod val="50000"/>
              </a:schemeClr>
            </a:solidFill>
          </a:endParaRPr>
        </a:p>
        <a:p xmlns:a="http://schemas.openxmlformats.org/drawingml/2006/main">
          <a:endParaRPr lang="ru-RU" sz="1400" dirty="0">
            <a:solidFill>
              <a:schemeClr val="tx2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4A4E9-29E5-40E0-92DC-63A96641D77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1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641F3-624C-4059-A51A-016BD5D9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5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010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97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28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71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61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4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39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0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02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39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14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869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24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648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1.xls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_____Microsoft_Excel_97-20032.xls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4.xls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_____Microsoft_Excel_97-20033.xls"/><Relationship Id="rId5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355" y="1700809"/>
            <a:ext cx="7965289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БюДЖЕТ</a:t>
            </a:r>
            <a:r>
              <a:rPr lang="ru-RU" dirty="0" smtClean="0">
                <a:solidFill>
                  <a:srgbClr val="C00000"/>
                </a:solidFill>
              </a:rPr>
              <a:t> ДЛЯ ГРАЖДАН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78711" y="3305043"/>
            <a:ext cx="72817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1599" y="3501008"/>
            <a:ext cx="772583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К ПРОЕКТУ РЕШЕНИЯ ВОЛОГОДСКОЙ ГОРОДСКОЙ ДУМЫ «ОБ ИСПОЛНЕНИИ БЮДЖЕТА ГОРОДА ВОЛОГДЫ ЗА 2020 ГОД»</a:t>
            </a: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Администрация города Вологды</a:t>
            </a:r>
          </a:p>
          <a:p>
            <a:endParaRPr lang="ru-RU" sz="3000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0"/>
            <a:ext cx="44005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" y="866775"/>
            <a:ext cx="815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ЗА 2020 ГОД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sp>
        <p:nvSpPr>
          <p:cNvPr id="2" name="Половина рамки 1"/>
          <p:cNvSpPr/>
          <p:nvPr/>
        </p:nvSpPr>
        <p:spPr>
          <a:xfrm>
            <a:off x="190500" y="1276349"/>
            <a:ext cx="4200525" cy="1400175"/>
          </a:xfrm>
          <a:prstGeom prst="halfFrame">
            <a:avLst>
              <a:gd name="adj1" fmla="val 7630"/>
              <a:gd name="adj2" fmla="val 67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>
            <a:off x="4791075" y="1247775"/>
            <a:ext cx="3867149" cy="1581150"/>
          </a:xfrm>
          <a:prstGeom prst="halfFrame">
            <a:avLst>
              <a:gd name="adj1" fmla="val 9138"/>
              <a:gd name="adj2" fmla="val 8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374" y="2276475"/>
            <a:ext cx="3648075" cy="361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образования ( 5 955,7)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оловина рамки 22"/>
          <p:cNvSpPr/>
          <p:nvPr/>
        </p:nvSpPr>
        <p:spPr>
          <a:xfrm>
            <a:off x="238125" y="2838449"/>
            <a:ext cx="4438649" cy="1819275"/>
          </a:xfrm>
          <a:prstGeom prst="halfFrame">
            <a:avLst>
              <a:gd name="adj1" fmla="val 4949"/>
              <a:gd name="adj2" fmla="val 503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Половина рамки 23"/>
          <p:cNvSpPr/>
          <p:nvPr/>
        </p:nvSpPr>
        <p:spPr>
          <a:xfrm>
            <a:off x="4810125" y="2905124"/>
            <a:ext cx="3848100" cy="3190876"/>
          </a:xfrm>
          <a:prstGeom prst="halfFrame">
            <a:avLst>
              <a:gd name="adj1" fmla="val 2900"/>
              <a:gd name="adj2" fmla="val 3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6725" y="4105275"/>
            <a:ext cx="3743325" cy="5905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0050" y="4086225"/>
            <a:ext cx="3571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физической культуры и спорта (152,5)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48250" y="2390775"/>
            <a:ext cx="3990975" cy="3619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учреждений культуры (223,0)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67300" y="4152900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образования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оловина рамки 29"/>
          <p:cNvSpPr/>
          <p:nvPr/>
        </p:nvSpPr>
        <p:spPr>
          <a:xfrm>
            <a:off x="266700" y="4876800"/>
            <a:ext cx="3829050" cy="1200150"/>
          </a:xfrm>
          <a:prstGeom prst="halfFrame">
            <a:avLst>
              <a:gd name="adj1" fmla="val 9671"/>
              <a:gd name="adj2" fmla="val 9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04775" y="6267450"/>
            <a:ext cx="4486275" cy="476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общественной безопасности (65,4)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38700" y="6343650"/>
            <a:ext cx="4229100" cy="361950"/>
          </a:xfrm>
          <a:prstGeom prst="rect">
            <a:avLst/>
          </a:prstGeom>
          <a:solidFill>
            <a:srgbClr val="0065B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Социальная поддержка граждан (215,7)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1" y="1400175"/>
            <a:ext cx="390525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83 дошкольных учреждения</a:t>
            </a:r>
          </a:p>
          <a:p>
            <a:r>
              <a:rPr lang="ru-RU" sz="1300" b="1" dirty="0" smtClean="0"/>
              <a:t>42 общеобразовательные организации</a:t>
            </a:r>
          </a:p>
          <a:p>
            <a:r>
              <a:rPr lang="ru-RU" sz="1300" b="1" dirty="0" smtClean="0"/>
              <a:t>16 учреждений дополнительного образования</a:t>
            </a:r>
          </a:p>
          <a:p>
            <a:r>
              <a:rPr lang="ru-RU" sz="1300" b="1" dirty="0" smtClean="0"/>
              <a:t>660 детей охвачено отдыхом и оздоровлением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5" name="TextBox 34"/>
          <p:cNvSpPr txBox="1"/>
          <p:nvPr/>
        </p:nvSpPr>
        <p:spPr>
          <a:xfrm>
            <a:off x="4991100" y="1419225"/>
            <a:ext cx="39814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12 городских библиотек (филиалов)</a:t>
            </a:r>
          </a:p>
          <a:p>
            <a:r>
              <a:rPr lang="ru-RU" sz="1300" b="1" dirty="0" smtClean="0"/>
              <a:t>79 клубных формирований в 4 учреждениях</a:t>
            </a:r>
          </a:p>
          <a:p>
            <a:r>
              <a:rPr lang="ru-RU" sz="1300" b="1" dirty="0" smtClean="0"/>
              <a:t>80 мастеров народных художественных промыслов</a:t>
            </a:r>
          </a:p>
          <a:p>
            <a:r>
              <a:rPr lang="ru-RU" sz="1300" b="1" dirty="0" smtClean="0"/>
              <a:t>16 общегородских мероприятий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6" name="TextBox 35"/>
          <p:cNvSpPr txBox="1"/>
          <p:nvPr/>
        </p:nvSpPr>
        <p:spPr>
          <a:xfrm>
            <a:off x="333375" y="2914650"/>
            <a:ext cx="48291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121 физкультурно-оздоровительное и спорт. мероприятие</a:t>
            </a:r>
          </a:p>
          <a:p>
            <a:r>
              <a:rPr lang="ru-RU" sz="1300" b="1" dirty="0" smtClean="0"/>
              <a:t>3 учреждения предоставляют спортивные сооружения</a:t>
            </a:r>
          </a:p>
          <a:p>
            <a:r>
              <a:rPr lang="ru-RU" sz="1300" b="1" dirty="0" smtClean="0"/>
              <a:t>21 хоккейный корт</a:t>
            </a:r>
          </a:p>
          <a:p>
            <a:r>
              <a:rPr lang="ru-RU" sz="1300" b="1" dirty="0" smtClean="0"/>
              <a:t>933 физкультурно-оздоровительных мероприятий при ФСЦ</a:t>
            </a:r>
          </a:p>
          <a:p>
            <a:r>
              <a:rPr lang="ru-RU" sz="1300" b="1" dirty="0" smtClean="0"/>
              <a:t>15 лучшим спортсменам выплата стипендий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7" name="TextBox 36"/>
          <p:cNvSpPr txBox="1"/>
          <p:nvPr/>
        </p:nvSpPr>
        <p:spPr>
          <a:xfrm>
            <a:off x="4886325" y="2971800"/>
            <a:ext cx="425767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13 436 человек получили компенсацию части родительской платы</a:t>
            </a:r>
          </a:p>
          <a:p>
            <a:r>
              <a:rPr lang="ru-RU" sz="1300" b="1" dirty="0" smtClean="0"/>
              <a:t>459 семьям предоставлена ЕДВ взамен предоставления земельного участка</a:t>
            </a:r>
          </a:p>
          <a:p>
            <a:r>
              <a:rPr lang="ru-RU" sz="1300" b="1" dirty="0" smtClean="0"/>
              <a:t>11 500 человек, сдавших кровь и (или) ее компоненты, получили ЕДВ</a:t>
            </a:r>
          </a:p>
          <a:p>
            <a:r>
              <a:rPr lang="ru-RU" sz="1300" b="1" dirty="0" smtClean="0"/>
              <a:t>55 </a:t>
            </a:r>
            <a:r>
              <a:rPr lang="ru-RU" sz="1300" b="1" dirty="0" err="1" smtClean="0"/>
              <a:t>пед</a:t>
            </a:r>
            <a:r>
              <a:rPr lang="ru-RU" sz="1300" b="1" dirty="0" smtClean="0"/>
              <a:t>. работников получили частичную компенсацию расходов по договору найма жилого помещения</a:t>
            </a:r>
          </a:p>
          <a:p>
            <a:r>
              <a:rPr lang="ru-RU" sz="1300" b="1" dirty="0" smtClean="0"/>
              <a:t>65 мед. работников </a:t>
            </a:r>
            <a:r>
              <a:rPr lang="ru-RU" sz="1300" b="1" dirty="0"/>
              <a:t>получили частичную компенсацию расходов по договору найма жилого </a:t>
            </a:r>
            <a:r>
              <a:rPr lang="ru-RU" sz="1300" b="1" dirty="0" smtClean="0"/>
              <a:t>помещения</a:t>
            </a:r>
          </a:p>
          <a:p>
            <a:r>
              <a:rPr lang="ru-RU" sz="1300" b="1" dirty="0" smtClean="0"/>
              <a:t>6 658 человек получили денежную выплату на проезд и приобретение комплекта детской одежды для посещения школьных занятий, спортивной формы для занятия физической культурой</a:t>
            </a:r>
          </a:p>
          <a:p>
            <a:r>
              <a:rPr lang="ru-RU" sz="1300" b="1" dirty="0" smtClean="0"/>
              <a:t>2 семьи получили выплату с связи с рождением трех и более детей</a:t>
            </a:r>
          </a:p>
          <a:p>
            <a:r>
              <a:rPr lang="ru-RU" sz="1300" b="1" dirty="0" smtClean="0"/>
              <a:t>  </a:t>
            </a:r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8" name="TextBox 37"/>
          <p:cNvSpPr txBox="1"/>
          <p:nvPr/>
        </p:nvSpPr>
        <p:spPr>
          <a:xfrm>
            <a:off x="381000" y="5029200"/>
            <a:ext cx="45910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обеспечено содержание 63 камер видеонаблюдения АПК «Безопасный город»</a:t>
            </a:r>
          </a:p>
          <a:p>
            <a:r>
              <a:rPr lang="ru-RU" sz="1300" b="1" dirty="0" smtClean="0"/>
              <a:t>предоставлена субсидия ВГООСП «Муниципальная стража»  </a:t>
            </a:r>
          </a:p>
          <a:p>
            <a:r>
              <a:rPr lang="ru-RU" sz="1300" b="1" dirty="0" smtClean="0"/>
              <a:t>содержание МКУ «Центр гражданской защиты»</a:t>
            </a:r>
          </a:p>
          <a:p>
            <a:r>
              <a:rPr lang="ru-RU" sz="1300" b="1" dirty="0" smtClean="0"/>
              <a:t>проведение мероприятий для подростков групп социального риска</a:t>
            </a:r>
          </a:p>
        </p:txBody>
      </p:sp>
    </p:spTree>
    <p:extLst>
      <p:ext uri="{BB962C8B-B14F-4D97-AF65-F5344CB8AC3E}">
        <p14:creationId xmlns:p14="http://schemas.microsoft.com/office/powerpoint/2010/main" val="112686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0"/>
            <a:ext cx="44005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" y="866775"/>
            <a:ext cx="815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ЗА 2020 ГОД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sp>
        <p:nvSpPr>
          <p:cNvPr id="2" name="Половина рамки 1"/>
          <p:cNvSpPr/>
          <p:nvPr/>
        </p:nvSpPr>
        <p:spPr>
          <a:xfrm>
            <a:off x="276225" y="1381124"/>
            <a:ext cx="4200526" cy="2505076"/>
          </a:xfrm>
          <a:prstGeom prst="halfFrame">
            <a:avLst>
              <a:gd name="adj1" fmla="val 4208"/>
              <a:gd name="adj2" fmla="val 3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7675" y="3819525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градостроительства и инфраструктуры ( 1 705,7)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67300" y="4152900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образования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1533525"/>
            <a:ext cx="4457700" cy="24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ln>
                  <a:prstDash val="solid"/>
                </a:ln>
              </a:rPr>
              <a:t>осуществлен </a:t>
            </a:r>
            <a:r>
              <a:rPr lang="ru-RU" sz="1300" b="1" dirty="0">
                <a:ln>
                  <a:prstDash val="solid"/>
                </a:ln>
              </a:rPr>
              <a:t>в</a:t>
            </a:r>
            <a:r>
              <a:rPr lang="ru-RU" sz="1300" b="1" dirty="0"/>
              <a:t>вод в эксплуатацию </a:t>
            </a:r>
            <a:r>
              <a:rPr lang="ru-RU" sz="1300" b="1" dirty="0" smtClean="0"/>
              <a:t>0,4 </a:t>
            </a:r>
            <a:r>
              <a:rPr lang="ru-RU" sz="1300" b="1" dirty="0"/>
              <a:t>км автомобильных </a:t>
            </a:r>
            <a:r>
              <a:rPr lang="ru-RU" sz="1300" b="1" dirty="0" smtClean="0"/>
              <a:t>дорог</a:t>
            </a:r>
          </a:p>
          <a:p>
            <a:r>
              <a:rPr lang="ru-RU" sz="1300" b="1" dirty="0" smtClean="0"/>
              <a:t>проведен </a:t>
            </a:r>
            <a:r>
              <a:rPr lang="ru-RU" sz="1300" b="1" dirty="0"/>
              <a:t>ремонт автомобильных дорог </a:t>
            </a:r>
            <a:r>
              <a:rPr lang="ru-RU" sz="1300" b="1" dirty="0" smtClean="0"/>
              <a:t>протяженностью 16,1 км, ремонт тротуаров протяженностью 2,7 км</a:t>
            </a:r>
          </a:p>
          <a:p>
            <a:r>
              <a:rPr lang="ru-RU" sz="1300" b="1" dirty="0" smtClean="0"/>
              <a:t>произведены работы по содержанию УДС в зимний период – 3 638,6 тыс. </a:t>
            </a:r>
            <a:r>
              <a:rPr lang="ru-RU" sz="1300" b="1" dirty="0" err="1" smtClean="0"/>
              <a:t>кв.м</a:t>
            </a:r>
            <a:r>
              <a:rPr lang="ru-RU" sz="1300" b="1" dirty="0" smtClean="0"/>
              <a:t>., в летний период – 3 290,6 тыс. </a:t>
            </a:r>
            <a:r>
              <a:rPr lang="ru-RU" sz="1300" b="1" dirty="0" err="1" smtClean="0"/>
              <a:t>кв.м</a:t>
            </a:r>
            <a:r>
              <a:rPr lang="ru-RU" sz="1300" b="1" dirty="0" smtClean="0"/>
              <a:t>.</a:t>
            </a:r>
          </a:p>
          <a:p>
            <a:r>
              <a:rPr lang="ru-RU" sz="1300" b="1" dirty="0" smtClean="0"/>
              <a:t>посажено 1 300 деревьев и кустарников</a:t>
            </a:r>
          </a:p>
          <a:p>
            <a:r>
              <a:rPr lang="ru-RU" sz="1300" b="1" dirty="0" smtClean="0"/>
              <a:t>снесено 26 аварийных и обгоревших работ</a:t>
            </a:r>
          </a:p>
          <a:p>
            <a:r>
              <a:rPr lang="ru-RU" sz="1300" b="1" dirty="0" smtClean="0"/>
              <a:t>ликвидированы несанкционированные свалки в объеме 1688 </a:t>
            </a:r>
            <a:r>
              <a:rPr lang="ru-RU" sz="1300" b="1" dirty="0" err="1" smtClean="0"/>
              <a:t>куб.м</a:t>
            </a:r>
            <a:r>
              <a:rPr lang="ru-RU" sz="1300" b="1" dirty="0" smtClean="0"/>
              <a:t>.</a:t>
            </a:r>
          </a:p>
          <a:p>
            <a:endParaRPr lang="ru-RU" sz="1300" b="1" dirty="0"/>
          </a:p>
        </p:txBody>
      </p:sp>
      <p:sp>
        <p:nvSpPr>
          <p:cNvPr id="13" name="Половина рамки 12"/>
          <p:cNvSpPr/>
          <p:nvPr/>
        </p:nvSpPr>
        <p:spPr>
          <a:xfrm>
            <a:off x="409575" y="4467225"/>
            <a:ext cx="4086226" cy="704850"/>
          </a:xfrm>
          <a:prstGeom prst="halfFrame">
            <a:avLst>
              <a:gd name="adj1" fmla="val 4208"/>
              <a:gd name="adj2" fmla="val 3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4350" y="5124450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 современной городской среды ( 272,9)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" y="4629151"/>
            <a:ext cx="40576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b="1" dirty="0"/>
              <a:t>Благоустройство 40 дворовых территорий </a:t>
            </a:r>
            <a:endParaRPr lang="ru-RU" sz="1300" b="1" dirty="0" smtClean="0"/>
          </a:p>
          <a:p>
            <a:pPr lvl="0"/>
            <a:r>
              <a:rPr lang="ru-RU" sz="1300" b="1" dirty="0" smtClean="0"/>
              <a:t>Благоустройство </a:t>
            </a:r>
            <a:r>
              <a:rPr lang="ru-RU" sz="1300" b="1" dirty="0"/>
              <a:t>1 общественной </a:t>
            </a:r>
            <a:r>
              <a:rPr lang="ru-RU" sz="1300" b="1" dirty="0" smtClean="0"/>
              <a:t>территории</a:t>
            </a:r>
            <a:endParaRPr lang="ru-RU" sz="1300" b="1" dirty="0"/>
          </a:p>
        </p:txBody>
      </p:sp>
      <p:sp>
        <p:nvSpPr>
          <p:cNvPr id="17" name="Половина рамки 16"/>
          <p:cNvSpPr/>
          <p:nvPr/>
        </p:nvSpPr>
        <p:spPr>
          <a:xfrm>
            <a:off x="4943475" y="1400174"/>
            <a:ext cx="4048125" cy="3152775"/>
          </a:xfrm>
          <a:prstGeom prst="halfFrame">
            <a:avLst>
              <a:gd name="adj1" fmla="val 2697"/>
              <a:gd name="adj2" fmla="val 2408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67300" y="1571625"/>
            <a:ext cx="40767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ru-RU" sz="1300" b="1" dirty="0" smtClean="0"/>
              <a:t>приобретение </a:t>
            </a:r>
            <a:r>
              <a:rPr lang="ru-RU" sz="1300" b="1" dirty="0"/>
              <a:t>44  жилых помещений у </a:t>
            </a:r>
            <a:r>
              <a:rPr lang="ru-RU" sz="1300" b="1" dirty="0" smtClean="0"/>
              <a:t>застройщиков</a:t>
            </a:r>
          </a:p>
          <a:p>
            <a:pPr fontAlgn="b"/>
            <a:r>
              <a:rPr lang="ru-RU" sz="1300" b="1" dirty="0" smtClean="0"/>
              <a:t>выкуп </a:t>
            </a:r>
            <a:r>
              <a:rPr lang="ru-RU" sz="1300" b="1" dirty="0"/>
              <a:t>жилых помещений у 30  </a:t>
            </a:r>
            <a:r>
              <a:rPr lang="ru-RU" sz="1300" b="1" dirty="0" smtClean="0"/>
              <a:t>собственников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7 молодым семьям вручены свидетельства о праве на получение социальной выплаты на строительство или приобретение жилья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4 собственникам перечислены средства в целях выкупа жилых помещений у собственников в аварийных домах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15 семьям предоставлены выплаты на ремонт жилых помещений, предоставленный во исполнение судебных решений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приобретено 1 жилое помещение во исполнение судебного решения о внеочередном улучшении жилищных условий граждан </a:t>
            </a:r>
            <a:endParaRPr lang="ru-RU" sz="1300" b="1" dirty="0">
              <a:solidFill>
                <a:srgbClr val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05400" y="4543425"/>
            <a:ext cx="3895725" cy="5143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жильем отдельных категорий граждан ( 122,2)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6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82360598"/>
              </p:ext>
            </p:extLst>
          </p:nvPr>
        </p:nvGraphicFramePr>
        <p:xfrm>
          <a:off x="0" y="1123950"/>
          <a:ext cx="8839200" cy="260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394470246"/>
              </p:ext>
            </p:extLst>
          </p:nvPr>
        </p:nvGraphicFramePr>
        <p:xfrm>
          <a:off x="153277" y="3794423"/>
          <a:ext cx="8885948" cy="3063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РЕЗУЛЬТАТЫ РЕАЛИЗАЦИИ НАЦИОНАЛЬНЫХ ПРОЕКТОВ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5215882"/>
              </p:ext>
            </p:extLst>
          </p:nvPr>
        </p:nvGraphicFramePr>
        <p:xfrm>
          <a:off x="142876" y="1387475"/>
          <a:ext cx="8877300" cy="326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334508"/>
              </p:ext>
            </p:extLst>
          </p:nvPr>
        </p:nvGraphicFramePr>
        <p:xfrm>
          <a:off x="133351" y="4752975"/>
          <a:ext cx="8924926" cy="173265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22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7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420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4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01.01.2016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01.01.2017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01.01.2018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01.01.2019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01.01.2020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01.01.2021 года</a:t>
                      </a: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3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</a:rPr>
                        <a:t>ВСЕГО, в т.ч.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831,2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896,5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420,3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214,4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80,4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121,8</a:t>
                      </a: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412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baseline="0" dirty="0">
                          <a:effectLst/>
                        </a:rPr>
                        <a:t>просроченная кредиторская задолженность получателей бюджетных средств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109,2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160,9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74,4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4324" y="971550"/>
            <a:ext cx="8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КРЕДИТОРСКОЙ ЗАДОЛЖЕННОСТИ ЗА  2015-2020 ГОДЫ,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</p:spTree>
    <p:extLst>
      <p:ext uri="{BB962C8B-B14F-4D97-AF65-F5344CB8AC3E}">
        <p14:creationId xmlns:p14="http://schemas.microsoft.com/office/powerpoint/2010/main" val="36191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105886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Муниципальный долг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(млн. рублей)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35800064"/>
              </p:ext>
            </p:extLst>
          </p:nvPr>
        </p:nvGraphicFramePr>
        <p:xfrm>
          <a:off x="128427" y="1068650"/>
          <a:ext cx="8856984" cy="569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283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322" y="595423"/>
            <a:ext cx="7400260" cy="43593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КОНТАКТНАЯИНФОРМАЦИЯ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851" y="1020727"/>
            <a:ext cx="786809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«Бюджет для граждан» нацелен на получение обратной связи от граждан. Уважаемые вологжане! Мы надеемся, что представленная информация оказалась полезной и помогла составить достоверное мнение об итогах исполнения бюджета города Вологды за 2020 год.</a:t>
            </a:r>
          </a:p>
          <a:p>
            <a:endParaRPr lang="ru-RU" b="1" dirty="0" smtClean="0"/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sz="3000" b="1" dirty="0" smtClean="0"/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03498" y="2923953"/>
            <a:ext cx="7442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случае возникновения вопросов </a:t>
            </a:r>
            <a:r>
              <a:rPr lang="ru-RU" dirty="0"/>
              <a:t>в</a:t>
            </a:r>
            <a:r>
              <a:rPr lang="ru-RU" dirty="0" smtClean="0"/>
              <a:t>ы можете обратиться в Департамент финансов Администрации города Вологды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1531088" y="3753293"/>
            <a:ext cx="170121" cy="148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22474" y="3615071"/>
            <a:ext cx="7421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аписать письмо или прийти лично в часы приема по адресу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160000, город Вологда, Каменный мост, д. 4</a:t>
            </a:r>
          </a:p>
          <a:p>
            <a:r>
              <a:rPr lang="ru-RU" dirty="0"/>
              <a:t>п</a:t>
            </a:r>
            <a:r>
              <a:rPr lang="ru-RU" dirty="0" smtClean="0"/>
              <a:t>озвонить по телефону</a:t>
            </a:r>
            <a:r>
              <a:rPr lang="en-US" dirty="0" smtClean="0"/>
              <a:t>:  +7 (8172) 72-12-40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аписать на электронную почту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df@vologda-city</a:t>
            </a:r>
            <a:r>
              <a:rPr lang="en-US" dirty="0"/>
              <a:t>.</a:t>
            </a:r>
            <a:r>
              <a:rPr lang="en-US" dirty="0" smtClean="0"/>
              <a:t>ru</a:t>
            </a:r>
          </a:p>
          <a:p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1541722" y="4253023"/>
            <a:ext cx="180754" cy="1701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541720" y="4540102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371599" y="4848448"/>
            <a:ext cx="7176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Департамента финансов Администрации города Вологды</a:t>
            </a:r>
            <a:r>
              <a:rPr lang="en-US" dirty="0" smtClean="0"/>
              <a:t>: </a:t>
            </a:r>
            <a:r>
              <a:rPr lang="ru-RU" b="1" dirty="0" smtClean="0">
                <a:solidFill>
                  <a:srgbClr val="0065B0"/>
                </a:solidFill>
              </a:rPr>
              <a:t>заместитель Мэра города Вологды – начальник Департамента финансов Администрации города Вологды </a:t>
            </a:r>
          </a:p>
          <a:p>
            <a:r>
              <a:rPr lang="ru-RU" b="1" dirty="0" smtClean="0">
                <a:solidFill>
                  <a:srgbClr val="0065B0"/>
                </a:solidFill>
              </a:rPr>
              <a:t>Бурков Сергей Николаевич</a:t>
            </a:r>
            <a:endParaRPr lang="ru-RU" b="1" dirty="0">
              <a:solidFill>
                <a:srgbClr val="0065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2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767" y="1158949"/>
            <a:ext cx="7650877" cy="18380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Уважаемые жители города Вологды!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3135" y="2647507"/>
            <a:ext cx="780429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Перед вами информационный материал «Бюджет для граждан», где в доступной и понятной форме отражены основные положения по исполнению бюджета города Вологды по итогам 2020 года.</a:t>
            </a:r>
          </a:p>
          <a:p>
            <a:endParaRPr lang="ru-RU" b="1" dirty="0" smtClean="0"/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sz="30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8093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900113"/>
            <a:ext cx="8072438" cy="3683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Параметры исполнения бюджета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(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млн. рублей)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847522"/>
              </p:ext>
            </p:extLst>
          </p:nvPr>
        </p:nvGraphicFramePr>
        <p:xfrm>
          <a:off x="395288" y="1557338"/>
          <a:ext cx="8353426" cy="4479928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650754"/>
                <a:gridCol w="1175668"/>
                <a:gridCol w="1175668"/>
                <a:gridCol w="1175668"/>
                <a:gridCol w="1175668"/>
              </a:tblGrid>
              <a:tr h="575986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2019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Исполнение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9 748,7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9 936,3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+mn-lt"/>
                        </a:rPr>
                        <a:t>9 947,6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100,1%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3 475,6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3 278,2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effectLst/>
                          <a:latin typeface="+mn-lt"/>
                        </a:rPr>
                        <a:t>3 383,6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103,2%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6 273,2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6 658,0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6 564,0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98,6%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9 818,4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10 001,0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9 848,4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98,5%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</a:t>
                      </a:r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счет собственных источников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3 585,5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3 344,5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3 277,1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98,0%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счет </a:t>
                      </a:r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межбюджетных трансфертов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6 232,9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6 656,5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6 571,2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98,7%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Дефицит 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(-),</a:t>
                      </a:r>
                    </a:p>
                    <a:p>
                      <a:pPr algn="l" rtl="0" fontAlgn="ctr"/>
                      <a:r>
                        <a:rPr lang="ru-RU" sz="16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профицит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(+)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-69,7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-64,8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+99,3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30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04851" y="209550"/>
            <a:ext cx="683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668050"/>
              </p:ext>
            </p:extLst>
          </p:nvPr>
        </p:nvGraphicFramePr>
        <p:xfrm>
          <a:off x="366713" y="1333500"/>
          <a:ext cx="8701087" cy="126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Лист" r:id="rId6" imgW="8715429" imgH="1285875" progId="Excel.Sheet.8">
                  <p:embed/>
                </p:oleObj>
              </mc:Choice>
              <mc:Fallback>
                <p:oleObj name="Лист" r:id="rId6" imgW="8715429" imgH="1285875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1333500"/>
                        <a:ext cx="8701087" cy="1262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40829"/>
              </p:ext>
            </p:extLst>
          </p:nvPr>
        </p:nvGraphicFramePr>
        <p:xfrm>
          <a:off x="433388" y="2857500"/>
          <a:ext cx="8353423" cy="360044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72383"/>
                <a:gridCol w="1296208"/>
                <a:gridCol w="1296208"/>
                <a:gridCol w="1296208"/>
                <a:gridCol w="1296208"/>
                <a:gridCol w="1296208"/>
              </a:tblGrid>
              <a:tr h="773377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2019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НДФЛ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1 621 4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1 758,3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136,9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УСН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304,7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303,7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ЕНВД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219,1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192,4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-26,7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-12,2%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-17,8%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Патент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29,8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dk1"/>
                          </a:solidFill>
                        </a:rPr>
                        <a:t>29,6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Налог на имущество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423,8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412,3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-11,5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Земельный налог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233,5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210,5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-23,0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-9,8%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-15,5%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96,2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82,7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-13,5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-13,9%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-8,6%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2 928,5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2 989,5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</a:tbl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</p:spTree>
    <p:extLst>
      <p:ext uri="{BB962C8B-B14F-4D97-AF65-F5344CB8AC3E}">
        <p14:creationId xmlns:p14="http://schemas.microsoft.com/office/powerpoint/2010/main" val="372564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неналоговым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5665650"/>
              </p:ext>
            </p:extLst>
          </p:nvPr>
        </p:nvGraphicFramePr>
        <p:xfrm>
          <a:off x="344488" y="1111250"/>
          <a:ext cx="8729662" cy="13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Лист" r:id="rId6" imgW="8724799" imgH="1342871" progId="Excel.Sheet.8">
                  <p:embed/>
                </p:oleObj>
              </mc:Choice>
              <mc:Fallback>
                <p:oleObj name="Лист" r:id="rId6" imgW="8724799" imgH="1342871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111250"/>
                        <a:ext cx="8729662" cy="1341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95777"/>
              </p:ext>
            </p:extLst>
          </p:nvPr>
        </p:nvGraphicFramePr>
        <p:xfrm>
          <a:off x="395288" y="2484438"/>
          <a:ext cx="8353424" cy="353536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6404"/>
                <a:gridCol w="1267404"/>
                <a:gridCol w="1267404"/>
                <a:gridCol w="1267404"/>
                <a:gridCol w="1267404"/>
                <a:gridCol w="1267404"/>
              </a:tblGrid>
              <a:tr h="542779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2019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</a:tr>
              <a:tr h="685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использования имущества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134,1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138,2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-31,5%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оказания платных услуг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33,8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+16,2%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продажи активов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100,5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107,5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-33,1%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Штрафы, санкции, возмещение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41,3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67,6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+63,6%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-24,7%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40,0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-39,1%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349,7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394,1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44,4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-29,2%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92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9388" y="142852"/>
            <a:ext cx="1258357" cy="129542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8582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43144"/>
              </p:ext>
            </p:extLst>
          </p:nvPr>
        </p:nvGraphicFramePr>
        <p:xfrm>
          <a:off x="361950" y="2014538"/>
          <a:ext cx="4537075" cy="368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9" name="Лист" r:id="rId6" imgW="4495823" imgH="3647970" progId="Excel.Sheet.8">
                  <p:embed/>
                </p:oleObj>
              </mc:Choice>
              <mc:Fallback>
                <p:oleObj name="Лист" r:id="rId6" imgW="4495823" imgH="3647970" progId="Excel.Sheet.8">
                  <p:embed/>
                  <p:pic>
                    <p:nvPicPr>
                      <p:cNvPr id="0" name="Picture 38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2014538"/>
                        <a:ext cx="4537075" cy="3683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757847"/>
              </p:ext>
            </p:extLst>
          </p:nvPr>
        </p:nvGraphicFramePr>
        <p:xfrm>
          <a:off x="5104575" y="1862475"/>
          <a:ext cx="3810000" cy="421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0" name="Лист" r:id="rId8" imgW="3848044" imgH="3819420" progId="Excel.Sheet.8">
                  <p:embed/>
                </p:oleObj>
              </mc:Choice>
              <mc:Fallback>
                <p:oleObj name="Лист" r:id="rId8" imgW="3848044" imgH="3819420" progId="Excel.Sheet.8">
                  <p:embed/>
                  <p:pic>
                    <p:nvPicPr>
                      <p:cNvPr id="0" name="Picture 39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4575" y="1862475"/>
                        <a:ext cx="3810000" cy="421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6775" y="1143000"/>
            <a:ext cx="7715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РАСХОДАМ (млн. руб.)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838701" y="2743199"/>
            <a:ext cx="361950" cy="3057526"/>
          </a:xfrm>
          <a:prstGeom prst="leftBrace">
            <a:avLst>
              <a:gd name="adj1" fmla="val 22582"/>
              <a:gd name="adj2" fmla="val 50754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670" y="142853"/>
            <a:ext cx="1138075" cy="117159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823895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67550715"/>
              </p:ext>
            </p:extLst>
          </p:nvPr>
        </p:nvGraphicFramePr>
        <p:xfrm>
          <a:off x="2476499" y="1444625"/>
          <a:ext cx="6600825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Нашивка 3"/>
          <p:cNvSpPr/>
          <p:nvPr/>
        </p:nvSpPr>
        <p:spPr>
          <a:xfrm>
            <a:off x="2085975" y="48768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047875" y="3771900"/>
            <a:ext cx="504825" cy="513207"/>
          </a:xfrm>
          <a:prstGeom prst="chevron">
            <a:avLst/>
          </a:prstGeom>
          <a:solidFill>
            <a:srgbClr val="CBCBCB"/>
          </a:solidFill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86050" y="4648200"/>
            <a:ext cx="5829300" cy="1905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23900" y="4676775"/>
            <a:ext cx="2000250" cy="0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742950" y="5667376"/>
            <a:ext cx="1943100" cy="9524"/>
          </a:xfrm>
          <a:prstGeom prst="line">
            <a:avLst/>
          </a:prstGeom>
          <a:ln w="41275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90500" y="1085851"/>
            <a:ext cx="8620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РАСХОДОВ БЮДЖЕТА В 2018-2020 годах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3952875" y="2419350"/>
            <a:ext cx="857250" cy="590550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4800" y="3286125"/>
            <a:ext cx="1790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СРЕДСТВ ВЫШЕСТОЯЩИХ БЮДЖЕТОВ</a:t>
            </a:r>
            <a:endParaRPr lang="ru-RU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90550" y="499300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285750" y="4762500"/>
            <a:ext cx="173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</a:t>
            </a:r>
            <a:r>
              <a:rPr lang="ru-RU" sz="1400" b="1" dirty="0"/>
              <a:t>С</a:t>
            </a:r>
            <a:r>
              <a:rPr lang="ru-RU" sz="1400" b="1" dirty="0" smtClean="0"/>
              <a:t>РЕДСТВ БЮДЖЕТА ГОРОДА ВОЛОГДЫ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72678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4324" y="819150"/>
            <a:ext cx="754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РАСХОДОВ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БЮДЖЕТА ГОРОДА ВОЛОГДЫ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05954752"/>
              </p:ext>
            </p:extLst>
          </p:nvPr>
        </p:nvGraphicFramePr>
        <p:xfrm>
          <a:off x="171450" y="390525"/>
          <a:ext cx="8820150" cy="623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781298991"/>
              </p:ext>
            </p:extLst>
          </p:nvPr>
        </p:nvGraphicFramePr>
        <p:xfrm>
          <a:off x="5114924" y="2266950"/>
          <a:ext cx="3876675" cy="356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4562475" y="1485900"/>
            <a:ext cx="209550" cy="1714500"/>
          </a:xfrm>
          <a:prstGeom prst="rightBrac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29175" y="2124075"/>
            <a:ext cx="80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68,1%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05376" y="5305425"/>
            <a:ext cx="64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9,3%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34051" y="1457325"/>
            <a:ext cx="2781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Социальная направленность бюджета – 68,1%</a:t>
            </a:r>
            <a:endParaRPr lang="ru-RU" sz="1400" b="1" dirty="0">
              <a:solidFill>
                <a:srgbClr val="0065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7699" y="142853"/>
            <a:ext cx="800045" cy="82361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25724023"/>
              </p:ext>
            </p:extLst>
          </p:nvPr>
        </p:nvGraphicFramePr>
        <p:xfrm>
          <a:off x="57150" y="2057401"/>
          <a:ext cx="8963025" cy="467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24" y="800100"/>
            <a:ext cx="862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РАСХОДОВ БЮДЖЕТА В РАЗРЕЗЕ МУНИЦИПАЛЬНЫХ ПРОГРАММ, (млн. руб.)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750" y="1466851"/>
            <a:ext cx="202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5B0"/>
                </a:solidFill>
              </a:rPr>
              <a:t>План</a:t>
            </a:r>
          </a:p>
          <a:p>
            <a:pPr algn="ctr"/>
            <a:r>
              <a:rPr lang="ru-RU" b="1" dirty="0" smtClean="0"/>
              <a:t>9 143,2 млн. руб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10025" y="1466851"/>
            <a:ext cx="18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Исполнено</a:t>
            </a:r>
          </a:p>
          <a:p>
            <a:pPr algn="ctr"/>
            <a:r>
              <a:rPr lang="ru-RU" b="1" dirty="0" smtClean="0"/>
              <a:t>9 055,1 млн. руб.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62724" y="1447801"/>
            <a:ext cx="2476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5B0"/>
                </a:solidFill>
              </a:rPr>
              <a:t>Количество программ</a:t>
            </a:r>
          </a:p>
          <a:p>
            <a:pPr algn="ctr"/>
            <a:r>
              <a:rPr lang="ru-RU" b="1" dirty="0" smtClean="0"/>
              <a:t>12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288" y="2183704"/>
            <a:ext cx="809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5 955,7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4200" y="3133725"/>
            <a:ext cx="67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99,98%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9725" y="3629026"/>
            <a:ext cx="590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80,8%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06969" y="3786190"/>
            <a:ext cx="895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5,3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39398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3697</TotalTime>
  <Words>1505</Words>
  <Application>Microsoft Office PowerPoint</Application>
  <PresentationFormat>Экран (4:3)</PresentationFormat>
  <Paragraphs>399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Лист</vt:lpstr>
      <vt:lpstr>БюДЖЕТ ДЛЯ ГРАЖДАН </vt:lpstr>
      <vt:lpstr>Уважаемые жители города Вологды!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Администрация города Вологды Отчет об исполнении бюджета города Вологды за 2020 год</vt:lpstr>
      <vt:lpstr>КОНТАКТНАЯИНФОРМАЦИЯ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Комарова Екатерина Владимировна</dc:creator>
  <cp:lastModifiedBy>Мякшина Ирина Владимировна</cp:lastModifiedBy>
  <cp:revision>406</cp:revision>
  <cp:lastPrinted>2021-05-06T13:14:33Z</cp:lastPrinted>
  <dcterms:created xsi:type="dcterms:W3CDTF">2021-02-03T05:57:38Z</dcterms:created>
  <dcterms:modified xsi:type="dcterms:W3CDTF">2021-05-11T07:39:12Z</dcterms:modified>
</cp:coreProperties>
</file>