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88" r:id="rId4"/>
    <p:sldId id="259" r:id="rId5"/>
    <p:sldId id="260" r:id="rId6"/>
    <p:sldId id="262" r:id="rId7"/>
    <p:sldId id="263" r:id="rId8"/>
    <p:sldId id="277" r:id="rId9"/>
    <p:sldId id="290" r:id="rId10"/>
    <p:sldId id="291" r:id="rId11"/>
    <p:sldId id="280" r:id="rId12"/>
    <p:sldId id="281" r:id="rId13"/>
    <p:sldId id="272" r:id="rId14"/>
    <p:sldId id="286" r:id="rId15"/>
    <p:sldId id="287" r:id="rId16"/>
    <p:sldId id="274" r:id="rId17"/>
    <p:sldId id="289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85977" autoAdjust="0"/>
  </p:normalViewPr>
  <p:slideViewPr>
    <p:cSldViewPr>
      <p:cViewPr varScale="1">
        <p:scale>
          <a:sx n="100" d="100"/>
          <a:sy n="100" d="100"/>
        </p:scale>
        <p:origin x="-19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6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'Динамика показателей (4)'!$A$5</c:f>
              <c:strCache>
                <c:ptCount val="1"/>
                <c:pt idx="0">
                  <c:v>РАСХОДЫ, в том числе</c:v>
                </c:pt>
              </c:strCache>
            </c:strRef>
          </c:tx>
          <c:spPr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5400000" scaled="0"/>
            </a:gradFill>
          </c:spPr>
          <c:cat>
            <c:numRef>
              <c:f>'Динамика показателей (4)'!$B$4:$D$4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'Динамика показателей (4)'!$B$5:$D$5</c:f>
              <c:numCache>
                <c:formatCode>0.0</c:formatCode>
                <c:ptCount val="3"/>
                <c:pt idx="0">
                  <c:v>6749.9189000000006</c:v>
                </c:pt>
                <c:pt idx="1">
                  <c:v>7983.7937999999995</c:v>
                </c:pt>
                <c:pt idx="2">
                  <c:v>9818.4208653799997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381440"/>
        <c:axId val="188411904"/>
      </c:areaChart>
      <c:catAx>
        <c:axId val="188381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188411904"/>
        <c:crosses val="autoZero"/>
        <c:auto val="1"/>
        <c:lblAlgn val="ctr"/>
        <c:lblOffset val="100"/>
        <c:noMultiLvlLbl val="0"/>
      </c:catAx>
      <c:valAx>
        <c:axId val="18841190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88381440"/>
        <c:crosses val="autoZero"/>
        <c:crossBetween val="midCat"/>
      </c:valAx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765780122791458E-2"/>
          <c:y val="0.26907622799745989"/>
          <c:w val="0.6565468135598802"/>
          <c:h val="0.72265937687835369"/>
        </c:manualLayout>
      </c:layout>
      <c:lineChart>
        <c:grouping val="standard"/>
        <c:varyColors val="0"/>
        <c:ser>
          <c:idx val="0"/>
          <c:order val="0"/>
          <c:tx>
            <c:strRef>
              <c:f>'Динамика показателей (4)'!$A$5</c:f>
              <c:strCache>
                <c:ptCount val="1"/>
                <c:pt idx="0">
                  <c:v>РАСХОДЫ, в том числе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'Динамика показателей (4)'!$B$5:$D$5</c:f>
              <c:numCache>
                <c:formatCode>0.0</c:formatCode>
                <c:ptCount val="3"/>
                <c:pt idx="0">
                  <c:v>6749.9188999999997</c:v>
                </c:pt>
                <c:pt idx="1">
                  <c:v>7983.7937999999995</c:v>
                </c:pt>
                <c:pt idx="2">
                  <c:v>9818.4208653799997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'Динамика показателей (4)'!$A$6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'Динамика показателей (4)'!$B$6:$D$6</c:f>
              <c:numCache>
                <c:formatCode>0.0</c:formatCode>
                <c:ptCount val="3"/>
                <c:pt idx="0">
                  <c:v>1032.491</c:v>
                </c:pt>
                <c:pt idx="1">
                  <c:v>1118.7377000000001</c:v>
                </c:pt>
                <c:pt idx="2">
                  <c:v>1502.8947032999981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'Динамика показателей (4)'!$A$7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0720744806523896E-2"/>
                  <c:y val="1.31350122051839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9259147804850222E-2"/>
                  <c:y val="-2.17309081632502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9259147804850222E-2"/>
                  <c:y val="-2.17309081632502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'Динамика показателей (4)'!$B$7:$D$7</c:f>
              <c:numCache>
                <c:formatCode>0.0</c:formatCode>
                <c:ptCount val="3"/>
                <c:pt idx="0">
                  <c:v>1023.3815</c:v>
                </c:pt>
                <c:pt idx="1">
                  <c:v>471.37759999999969</c:v>
                </c:pt>
                <c:pt idx="2">
                  <c:v>908.57042906999993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'Динамика показателей (4)'!$A$8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ln w="38100">
              <a:solidFill>
                <a:srgbClr val="FFFF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'Динамика показателей (4)'!$B$8:$D$8</c:f>
              <c:numCache>
                <c:formatCode>0.0</c:formatCode>
                <c:ptCount val="3"/>
                <c:pt idx="0">
                  <c:v>3490.7987000000003</c:v>
                </c:pt>
                <c:pt idx="1">
                  <c:v>5139.6839</c:v>
                </c:pt>
                <c:pt idx="2">
                  <c:v>5841.70625569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2322560"/>
        <c:axId val="192328448"/>
      </c:lineChart>
      <c:catAx>
        <c:axId val="192322560"/>
        <c:scaling>
          <c:orientation val="minMax"/>
        </c:scaling>
        <c:delete val="0"/>
        <c:axPos val="b"/>
        <c:majorTickMark val="none"/>
        <c:minorTickMark val="none"/>
        <c:tickLblPos val="none"/>
        <c:crossAx val="192328448"/>
        <c:crosses val="autoZero"/>
        <c:auto val="1"/>
        <c:lblAlgn val="ctr"/>
        <c:lblOffset val="100"/>
        <c:noMultiLvlLbl val="0"/>
      </c:catAx>
      <c:valAx>
        <c:axId val="19232844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9232256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"/>
          <c:y val="0.2001050012023739"/>
          <c:w val="1"/>
          <c:h val="0.1619206041607644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33322042808378E-2"/>
          <c:y val="9.3040230508841346E-2"/>
          <c:w val="0.9541666666666665"/>
          <c:h val="0.54570660422723649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Лист1!$E$1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213208019330653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787473393559033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959776793432674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0959776793432674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9787473393559033E-2"/>
                  <c:y val="7.51168451398219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172.2</c:v>
                </c:pt>
                <c:pt idx="1">
                  <c:v>200.4</c:v>
                </c:pt>
                <c:pt idx="2">
                  <c:v>152.30000000000001</c:v>
                </c:pt>
                <c:pt idx="3">
                  <c:v>125.4</c:v>
                </c:pt>
                <c:pt idx="4">
                  <c:v>114.6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1943296"/>
        <c:axId val="201961472"/>
      </c:bar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долг, всего</c:v>
                </c:pt>
              </c:strCache>
            </c:strRef>
          </c:tx>
          <c:dLbls>
            <c:dLbl>
              <c:idx val="0"/>
              <c:layout>
                <c:manualLayout>
                  <c:x val="-5.3164977209465593E-2"/>
                  <c:y val="-3.14112621640986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991448879769325E-2"/>
                  <c:y val="-2.89073673261048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1950</c:v>
                </c:pt>
                <c:pt idx="1">
                  <c:v>2048.4</c:v>
                </c:pt>
                <c:pt idx="2">
                  <c:v>2183.8000000000002</c:v>
                </c:pt>
                <c:pt idx="3">
                  <c:v>2185.9</c:v>
                </c:pt>
                <c:pt idx="4">
                  <c:v>2184.6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 по коммерческим кредитам</c:v>
                </c:pt>
              </c:strCache>
            </c:strRef>
          </c:tx>
          <c:dLbls>
            <c:dLbl>
              <c:idx val="0"/>
              <c:layout>
                <c:manualLayout>
                  <c:x val="-7.4661261241873514E-2"/>
                  <c:y val="2.86822139477589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52689773922687E-2"/>
                  <c:y val="4.12016881377292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6299141140967138E-17"/>
                  <c:y val="8.5132424491798073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063465783731184E-3"/>
                  <c:y val="7.5116845139821919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2125722552613976E-3"/>
                  <c:y val="7.76207399778159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1450</c:v>
                </c:pt>
                <c:pt idx="1">
                  <c:v>1610</c:v>
                </c:pt>
                <c:pt idx="2">
                  <c:v>1810</c:v>
                </c:pt>
                <c:pt idx="3">
                  <c:v>1880</c:v>
                </c:pt>
                <c:pt idx="4">
                  <c:v>1950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долг по муниципальным гарантиям</c:v>
                </c:pt>
              </c:strCache>
            </c:strRef>
          </c:tx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500</c:v>
                </c:pt>
                <c:pt idx="1">
                  <c:v>438.4</c:v>
                </c:pt>
                <c:pt idx="2">
                  <c:v>373.8</c:v>
                </c:pt>
                <c:pt idx="3">
                  <c:v>305.89999999999969</c:v>
                </c:pt>
                <c:pt idx="4">
                  <c:v>234.6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marker val="1"/>
        <c:smooth val="0"/>
        <c:axId val="201943296"/>
        <c:axId val="201961472"/>
      </c:lineChart>
      <c:catAx>
        <c:axId val="201943296"/>
        <c:scaling>
          <c:orientation val="minMax"/>
        </c:scaling>
        <c:delete val="0"/>
        <c:axPos val="b"/>
        <c:numFmt formatCode="dd/mm/yyyy" sourceLinked="1"/>
        <c:majorTickMark val="out"/>
        <c:minorTickMark val="none"/>
        <c:tickLblPos val="nextTo"/>
        <c:crossAx val="201961472"/>
        <c:crosses val="autoZero"/>
        <c:auto val="1"/>
        <c:lblAlgn val="ctr"/>
        <c:lblOffset val="0"/>
        <c:noMultiLvlLbl val="0"/>
      </c:catAx>
      <c:valAx>
        <c:axId val="201961472"/>
        <c:scaling>
          <c:orientation val="minMax"/>
        </c:scaling>
        <c:delete val="1"/>
        <c:axPos val="l"/>
        <c:numFmt formatCode="#,##0" sourceLinked="0"/>
        <c:majorTickMark val="out"/>
        <c:minorTickMark val="none"/>
        <c:tickLblPos val="nextTo"/>
        <c:crossAx val="20194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136664128556692"/>
          <c:y val="0.7146499426221844"/>
          <c:w val="0.7286333587144338"/>
          <c:h val="0.26527572438836511"/>
        </c:manualLayout>
      </c:layout>
      <c:overlay val="1"/>
      <c:txPr>
        <a:bodyPr/>
        <a:lstStyle/>
        <a:p>
          <a:pPr>
            <a:defRPr sz="15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2755.4</c:v>
                </c:pt>
                <c:pt idx="1">
                  <c:v>3372.3</c:v>
                </c:pt>
                <c:pt idx="2">
                  <c:v>3475.6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МБТ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3739.2</c:v>
                </c:pt>
                <c:pt idx="1">
                  <c:v>4529.5</c:v>
                </c:pt>
                <c:pt idx="2">
                  <c:v>6273.1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axId val="201715712"/>
        <c:axId val="201717248"/>
      </c:barChart>
      <c:catAx>
        <c:axId val="20171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01717248"/>
        <c:crosses val="autoZero"/>
        <c:auto val="1"/>
        <c:lblAlgn val="ctr"/>
        <c:lblOffset val="100"/>
        <c:noMultiLvlLbl val="0"/>
      </c:catAx>
      <c:valAx>
        <c:axId val="201717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171571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0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ru-RU"/>
          </a:p>
        </c:txPr>
      </c:legendEntry>
      <c:layout>
        <c:manualLayout>
          <c:xMode val="edge"/>
          <c:yMode val="edge"/>
          <c:x val="0"/>
          <c:y val="0.1082961233925398"/>
          <c:w val="0.51909471133174379"/>
          <c:h val="0.25128803641209224"/>
        </c:manualLayout>
      </c:layout>
      <c:overlay val="1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489793712030502E-2"/>
          <c:y val="0.13258271600095387"/>
          <c:w val="0.93076630107936575"/>
          <c:h val="0.650680294386201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6749.9</c:v>
                </c:pt>
                <c:pt idx="1">
                  <c:v>7983.8</c:v>
                </c:pt>
                <c:pt idx="2">
                  <c:v>9818.4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-63"/>
        <c:axId val="201771264"/>
        <c:axId val="201777152"/>
      </c:barChart>
      <c:catAx>
        <c:axId val="201771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01777152"/>
        <c:crosses val="autoZero"/>
        <c:auto val="1"/>
        <c:lblAlgn val="ctr"/>
        <c:lblOffset val="100"/>
        <c:noMultiLvlLbl val="0"/>
      </c:catAx>
      <c:valAx>
        <c:axId val="2017771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1771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16849460316651E-2"/>
          <c:y val="0.16443706739510044"/>
          <c:w val="0.93076630107936575"/>
          <c:h val="0.66583706720158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255.3</c:v>
                </c:pt>
                <c:pt idx="1">
                  <c:v>82</c:v>
                </c:pt>
                <c:pt idx="2">
                  <c:v>69.7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-63"/>
        <c:axId val="201813376"/>
        <c:axId val="201815168"/>
      </c:barChart>
      <c:catAx>
        <c:axId val="201813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1815168"/>
        <c:crosses val="autoZero"/>
        <c:auto val="1"/>
        <c:lblAlgn val="ctr"/>
        <c:lblOffset val="100"/>
        <c:noMultiLvlLbl val="0"/>
      </c:catAx>
      <c:valAx>
        <c:axId val="201815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1813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16849460316651E-2"/>
          <c:y val="0.16443706739510044"/>
          <c:w val="0.93076630107936575"/>
          <c:h val="0.66583706720158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2183.8000000000002</c:v>
                </c:pt>
                <c:pt idx="1">
                  <c:v>2185.9</c:v>
                </c:pt>
                <c:pt idx="2">
                  <c:v>2184.6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-63"/>
        <c:axId val="201855744"/>
        <c:axId val="201857280"/>
      </c:barChart>
      <c:catAx>
        <c:axId val="201855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1857280"/>
        <c:crosses val="autoZero"/>
        <c:auto val="1"/>
        <c:lblAlgn val="ctr"/>
        <c:lblOffset val="100"/>
        <c:noMultiLvlLbl val="0"/>
      </c:catAx>
      <c:valAx>
        <c:axId val="201857280"/>
        <c:scaling>
          <c:orientation val="minMax"/>
          <c:max val="300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201855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88E49-C762-40CE-8C8D-FB940D51A1AE}" type="doc">
      <dgm:prSet loTypeId="urn:microsoft.com/office/officeart/2005/8/layout/vList6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1C5480-3A8D-48E7-8FBF-6059244F05C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300" b="1" dirty="0" smtClean="0"/>
            <a:t>6,6 </a:t>
          </a:r>
          <a:r>
            <a:rPr lang="ru-RU" sz="1300" dirty="0" smtClean="0"/>
            <a:t>млрд. рублей или </a:t>
          </a:r>
          <a:r>
            <a:rPr lang="ru-RU" sz="1300" b="1" dirty="0" smtClean="0"/>
            <a:t>66,9% </a:t>
          </a:r>
          <a:r>
            <a:rPr lang="ru-RU" sz="1300" b="0" dirty="0" smtClean="0"/>
            <a:t>расходы на социальную сферу</a:t>
          </a:r>
          <a:endParaRPr lang="ru-RU" sz="1300" b="0" dirty="0"/>
        </a:p>
      </dgm:t>
    </dgm:pt>
    <dgm:pt modelId="{E1207C78-2AB3-4910-A420-DBCC1215E433}" type="parTrans" cxnId="{962F0C3F-3138-4FD4-BE7B-202DF1DD12E2}">
      <dgm:prSet/>
      <dgm:spPr/>
      <dgm:t>
        <a:bodyPr/>
        <a:lstStyle/>
        <a:p>
          <a:endParaRPr lang="ru-RU"/>
        </a:p>
      </dgm:t>
    </dgm:pt>
    <dgm:pt modelId="{72C4F5AF-99AC-4A8A-BBCB-6F7535748740}" type="sibTrans" cxnId="{962F0C3F-3138-4FD4-BE7B-202DF1DD12E2}">
      <dgm:prSet/>
      <dgm:spPr/>
      <dgm:t>
        <a:bodyPr/>
        <a:lstStyle/>
        <a:p>
          <a:endParaRPr lang="ru-RU"/>
        </a:p>
      </dgm:t>
    </dgm:pt>
    <dgm:pt modelId="{426A4441-A585-4F0B-980D-9F094103119C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>
            <a:lnSpc>
              <a:spcPct val="80000"/>
            </a:lnSpc>
          </a:pPr>
          <a:r>
            <a:rPr lang="ru-RU" sz="1400" b="1" dirty="0" smtClean="0"/>
            <a:t>Социально-ориентированный бюджет</a:t>
          </a:r>
          <a:endParaRPr lang="ru-RU" sz="1400" b="1" dirty="0"/>
        </a:p>
      </dgm:t>
    </dgm:pt>
    <dgm:pt modelId="{1356CFF6-FC37-426D-94A7-A2863CE5F2E3}" type="parTrans" cxnId="{C3D0E20E-FB2F-4096-9602-D01296DEB567}">
      <dgm:prSet/>
      <dgm:spPr/>
      <dgm:t>
        <a:bodyPr/>
        <a:lstStyle/>
        <a:p>
          <a:endParaRPr lang="ru-RU"/>
        </a:p>
      </dgm:t>
    </dgm:pt>
    <dgm:pt modelId="{A0136D6A-E439-492B-A92A-647E7C550605}" type="sibTrans" cxnId="{C3D0E20E-FB2F-4096-9602-D01296DEB567}">
      <dgm:prSet/>
      <dgm:spPr/>
      <dgm:t>
        <a:bodyPr/>
        <a:lstStyle/>
        <a:p>
          <a:endParaRPr lang="ru-RU"/>
        </a:p>
      </dgm:t>
    </dgm:pt>
    <dgm:pt modelId="{FB35E42A-98AA-4343-92AC-DFC82FA046E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ru-RU" sz="1300" b="1" dirty="0" smtClean="0"/>
            <a:t>8,8</a:t>
          </a:r>
          <a:r>
            <a:rPr lang="ru-RU" sz="1300" dirty="0" smtClean="0"/>
            <a:t> млрд. рублей или </a:t>
          </a:r>
          <a:r>
            <a:rPr lang="ru-RU" sz="1300" b="1" dirty="0" smtClean="0"/>
            <a:t>89,7%</a:t>
          </a:r>
        </a:p>
        <a:p>
          <a:pPr>
            <a:lnSpc>
              <a:spcPct val="70000"/>
            </a:lnSpc>
            <a:spcAft>
              <a:spcPts val="0"/>
            </a:spcAft>
          </a:pPr>
          <a:r>
            <a:rPr lang="ru-RU" sz="1300" b="1" smtClean="0"/>
            <a:t>(12 </a:t>
          </a:r>
          <a:r>
            <a:rPr lang="ru-RU" sz="1300" smtClean="0"/>
            <a:t>программ)</a:t>
          </a:r>
          <a:endParaRPr lang="ru-RU" sz="1300" dirty="0"/>
        </a:p>
      </dgm:t>
    </dgm:pt>
    <dgm:pt modelId="{AFF680BB-6828-43E3-81F2-2D45E7875718}" type="parTrans" cxnId="{5A3C6B33-33EB-447D-ABCA-1216A6CD3669}">
      <dgm:prSet/>
      <dgm:spPr/>
      <dgm:t>
        <a:bodyPr/>
        <a:lstStyle/>
        <a:p>
          <a:endParaRPr lang="ru-RU"/>
        </a:p>
      </dgm:t>
    </dgm:pt>
    <dgm:pt modelId="{7E0A08BA-8BFA-463A-AD24-6D27DD3F46AB}" type="sibTrans" cxnId="{5A3C6B33-33EB-447D-ABCA-1216A6CD3669}">
      <dgm:prSet/>
      <dgm:spPr/>
      <dgm:t>
        <a:bodyPr/>
        <a:lstStyle/>
        <a:p>
          <a:endParaRPr lang="ru-RU"/>
        </a:p>
      </dgm:t>
    </dgm:pt>
    <dgm:pt modelId="{BD6CB8F3-88E5-4F2C-A8DB-EF677F7E54F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l"/>
          <a:r>
            <a:rPr lang="ru-RU" sz="1400" b="1" dirty="0" smtClean="0"/>
            <a:t>Программный бюджет</a:t>
          </a:r>
          <a:endParaRPr lang="ru-RU" sz="1400" b="1" dirty="0"/>
        </a:p>
      </dgm:t>
    </dgm:pt>
    <dgm:pt modelId="{2B18EB60-1D97-4F94-94A0-AEE18466EBA6}" type="parTrans" cxnId="{CFC26E3E-B306-47C7-A815-71DEEAA392A2}">
      <dgm:prSet/>
      <dgm:spPr/>
      <dgm:t>
        <a:bodyPr/>
        <a:lstStyle/>
        <a:p>
          <a:endParaRPr lang="ru-RU"/>
        </a:p>
      </dgm:t>
    </dgm:pt>
    <dgm:pt modelId="{BED16AEC-5BA1-4094-9B21-6199D76D48FA}" type="sibTrans" cxnId="{CFC26E3E-B306-47C7-A815-71DEEAA392A2}">
      <dgm:prSet/>
      <dgm:spPr/>
      <dgm:t>
        <a:bodyPr/>
        <a:lstStyle/>
        <a:p>
          <a:endParaRPr lang="ru-RU"/>
        </a:p>
      </dgm:t>
    </dgm:pt>
    <dgm:pt modelId="{5E972114-6A4A-4362-BA77-6DB4FADD8A0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300" dirty="0" smtClean="0"/>
            <a:t>За 2017-2019 годы расходы увеличились в </a:t>
          </a:r>
          <a:r>
            <a:rPr lang="ru-RU" sz="1300" b="1" dirty="0" smtClean="0"/>
            <a:t>1,5 раза</a:t>
          </a:r>
          <a:endParaRPr lang="ru-RU" sz="1300" b="1" dirty="0"/>
        </a:p>
      </dgm:t>
    </dgm:pt>
    <dgm:pt modelId="{01C861FD-A979-4F76-B93F-E7EA59ECBEBC}" type="sibTrans" cxnId="{FABB023E-6EBA-4D38-8B83-5013C95EDD66}">
      <dgm:prSet/>
      <dgm:spPr/>
      <dgm:t>
        <a:bodyPr/>
        <a:lstStyle/>
        <a:p>
          <a:endParaRPr lang="ru-RU"/>
        </a:p>
      </dgm:t>
    </dgm:pt>
    <dgm:pt modelId="{D5E9C56A-DD3C-4C70-9FCE-5736D15A4B46}" type="parTrans" cxnId="{FABB023E-6EBA-4D38-8B83-5013C95EDD66}">
      <dgm:prSet/>
      <dgm:spPr/>
      <dgm:t>
        <a:bodyPr/>
        <a:lstStyle/>
        <a:p>
          <a:endParaRPr lang="ru-RU"/>
        </a:p>
      </dgm:t>
    </dgm:pt>
    <dgm:pt modelId="{DA72B102-07D0-4B99-9CEE-DF5F09695AE5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anchor="ctr"/>
        <a:lstStyle/>
        <a:p>
          <a:r>
            <a:rPr lang="ru-RU" sz="1400" b="1" dirty="0" smtClean="0"/>
            <a:t>Бюджет города Вологды – бюджет роста</a:t>
          </a:r>
          <a:endParaRPr lang="ru-RU" sz="1400" b="1" dirty="0"/>
        </a:p>
      </dgm:t>
    </dgm:pt>
    <dgm:pt modelId="{1FA47167-E0CA-4748-B024-551D98BA0A76}" type="parTrans" cxnId="{0ED02046-EF9F-4130-981C-43CF7ECE761D}">
      <dgm:prSet/>
      <dgm:spPr/>
      <dgm:t>
        <a:bodyPr/>
        <a:lstStyle/>
        <a:p>
          <a:endParaRPr lang="ru-RU"/>
        </a:p>
      </dgm:t>
    </dgm:pt>
    <dgm:pt modelId="{7399044F-B189-46B7-A113-7985C2594220}" type="sibTrans" cxnId="{0ED02046-EF9F-4130-981C-43CF7ECE761D}">
      <dgm:prSet/>
      <dgm:spPr/>
      <dgm:t>
        <a:bodyPr/>
        <a:lstStyle/>
        <a:p>
          <a:endParaRPr lang="ru-RU"/>
        </a:p>
      </dgm:t>
    </dgm:pt>
    <dgm:pt modelId="{9A1178C5-4099-4E55-832F-3ADCFD6D0618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l"/>
          <a:r>
            <a:rPr lang="ru-RU" sz="1400" b="1" dirty="0" smtClean="0"/>
            <a:t>Бюджет развития</a:t>
          </a:r>
          <a:endParaRPr lang="ru-RU" sz="1400" b="1" dirty="0"/>
        </a:p>
      </dgm:t>
    </dgm:pt>
    <dgm:pt modelId="{F08561B1-34B7-49E6-9E16-6B7351E2E047}" type="parTrans" cxnId="{C29EB695-92C1-4BBD-A68F-2B68BCCFBE23}">
      <dgm:prSet/>
      <dgm:spPr/>
      <dgm:t>
        <a:bodyPr/>
        <a:lstStyle/>
        <a:p>
          <a:endParaRPr lang="ru-RU"/>
        </a:p>
      </dgm:t>
    </dgm:pt>
    <dgm:pt modelId="{E5B62E91-9C88-486A-9883-181D2F8E0472}" type="sibTrans" cxnId="{C29EB695-92C1-4BBD-A68F-2B68BCCFBE23}">
      <dgm:prSet/>
      <dgm:spPr/>
      <dgm:t>
        <a:bodyPr/>
        <a:lstStyle/>
        <a:p>
          <a:endParaRPr lang="ru-RU"/>
        </a:p>
      </dgm:t>
    </dgm:pt>
    <dgm:pt modelId="{B3518B9D-703A-466C-B771-7AFB7F4C41AF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ctr"/>
          <a:r>
            <a:rPr lang="ru-RU" sz="1300" b="1" dirty="0" smtClean="0"/>
            <a:t>1,8 </a:t>
          </a:r>
          <a:r>
            <a:rPr lang="ru-RU" sz="1300" b="0" dirty="0" smtClean="0"/>
            <a:t>млрд. рублей капитальные вложения</a:t>
          </a:r>
          <a:endParaRPr lang="ru-RU" sz="1300" b="0" dirty="0"/>
        </a:p>
      </dgm:t>
    </dgm:pt>
    <dgm:pt modelId="{1E9128A0-F311-44B4-BE0B-02B574E2B89B}" type="parTrans" cxnId="{4C911056-9C9B-4C96-A12F-A76713C58F46}">
      <dgm:prSet/>
      <dgm:spPr/>
      <dgm:t>
        <a:bodyPr/>
        <a:lstStyle/>
        <a:p>
          <a:endParaRPr lang="ru-RU"/>
        </a:p>
      </dgm:t>
    </dgm:pt>
    <dgm:pt modelId="{7912655A-9774-48A4-AD03-93DBEA096E24}" type="sibTrans" cxnId="{4C911056-9C9B-4C96-A12F-A76713C58F46}">
      <dgm:prSet/>
      <dgm:spPr/>
      <dgm:t>
        <a:bodyPr/>
        <a:lstStyle/>
        <a:p>
          <a:endParaRPr lang="ru-RU"/>
        </a:p>
      </dgm:t>
    </dgm:pt>
    <dgm:pt modelId="{827C6E26-E1F8-4536-8AE0-EB7B07475B7D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ctr"/>
          <a:r>
            <a:rPr lang="ru-RU" sz="1300" b="1" dirty="0" smtClean="0"/>
            <a:t>34,7 </a:t>
          </a:r>
          <a:r>
            <a:rPr lang="ru-RU" sz="1300" b="0" dirty="0" smtClean="0"/>
            <a:t>млн. рублей Народный бюджет</a:t>
          </a:r>
          <a:endParaRPr lang="ru-RU" sz="1300" b="0" dirty="0"/>
        </a:p>
      </dgm:t>
    </dgm:pt>
    <dgm:pt modelId="{CD5C501C-A056-4A1B-876D-BAFD54977020}" type="parTrans" cxnId="{D31FC989-CD41-45CB-95BA-9E1FE8CE057B}">
      <dgm:prSet/>
      <dgm:spPr/>
      <dgm:t>
        <a:bodyPr/>
        <a:lstStyle/>
        <a:p>
          <a:endParaRPr lang="ru-RU"/>
        </a:p>
      </dgm:t>
    </dgm:pt>
    <dgm:pt modelId="{6EB136EF-ADC4-469A-A904-1B33AD8913D9}" type="sibTrans" cxnId="{D31FC989-CD41-45CB-95BA-9E1FE8CE057B}">
      <dgm:prSet/>
      <dgm:spPr/>
      <dgm:t>
        <a:bodyPr/>
        <a:lstStyle/>
        <a:p>
          <a:endParaRPr lang="ru-RU"/>
        </a:p>
      </dgm:t>
    </dgm:pt>
    <dgm:pt modelId="{13AA4B03-1E4D-4277-AA17-CEDF356B5F1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l"/>
          <a:r>
            <a:rPr lang="ru-RU" sz="1400" b="1" dirty="0" smtClean="0"/>
            <a:t>Инициативное бюджетирование</a:t>
          </a:r>
          <a:endParaRPr lang="ru-RU" sz="1400" b="1" dirty="0"/>
        </a:p>
      </dgm:t>
    </dgm:pt>
    <dgm:pt modelId="{B30F35DC-43E6-4EBE-9614-A45FB009BAF9}" type="parTrans" cxnId="{BBB2297B-A1B9-4973-B1AA-AFB62C41EFCD}">
      <dgm:prSet/>
      <dgm:spPr/>
      <dgm:t>
        <a:bodyPr/>
        <a:lstStyle/>
        <a:p>
          <a:endParaRPr lang="ru-RU"/>
        </a:p>
      </dgm:t>
    </dgm:pt>
    <dgm:pt modelId="{261FBE60-5F87-4ABF-8592-4D553095418A}" type="sibTrans" cxnId="{BBB2297B-A1B9-4973-B1AA-AFB62C41EFCD}">
      <dgm:prSet/>
      <dgm:spPr/>
      <dgm:t>
        <a:bodyPr/>
        <a:lstStyle/>
        <a:p>
          <a:endParaRPr lang="ru-RU"/>
        </a:p>
      </dgm:t>
    </dgm:pt>
    <dgm:pt modelId="{1913EAD6-004F-4590-AA3F-90C01C5AD68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 anchor="ctr"/>
        <a:lstStyle/>
        <a:p>
          <a:pPr algn="l"/>
          <a:r>
            <a:rPr lang="ru-RU" sz="1300" b="1" dirty="0" smtClean="0"/>
            <a:t>2,2 млрд. рублей</a:t>
          </a:r>
          <a:endParaRPr lang="ru-RU" sz="1300" b="1" dirty="0"/>
        </a:p>
      </dgm:t>
    </dgm:pt>
    <dgm:pt modelId="{639F3EFE-BD6A-40F4-8505-5F382B959C58}" type="parTrans" cxnId="{F43BBCCB-3C15-4649-9944-07706E4EDB69}">
      <dgm:prSet/>
      <dgm:spPr/>
      <dgm:t>
        <a:bodyPr/>
        <a:lstStyle/>
        <a:p>
          <a:endParaRPr lang="ru-RU"/>
        </a:p>
      </dgm:t>
    </dgm:pt>
    <dgm:pt modelId="{6416A2CC-A25F-430C-9490-852A74E4C172}" type="sibTrans" cxnId="{F43BBCCB-3C15-4649-9944-07706E4EDB69}">
      <dgm:prSet/>
      <dgm:spPr/>
      <dgm:t>
        <a:bodyPr/>
        <a:lstStyle/>
        <a:p>
          <a:endParaRPr lang="ru-RU"/>
        </a:p>
      </dgm:t>
    </dgm:pt>
    <dgm:pt modelId="{E8E4C282-6C87-4ACE-A9BB-434B560B5884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 anchor="ctr"/>
        <a:lstStyle/>
        <a:p>
          <a:r>
            <a:rPr lang="ru-RU" sz="1400" b="1" dirty="0" smtClean="0"/>
            <a:t>Национальные проекты</a:t>
          </a:r>
          <a:endParaRPr lang="ru-RU" sz="1400" b="1" dirty="0"/>
        </a:p>
      </dgm:t>
    </dgm:pt>
    <dgm:pt modelId="{E500CE1A-4A4C-40FA-99AD-1150F9B75415}" type="parTrans" cxnId="{6A220EB3-E7CB-425B-9290-1CEB7D720095}">
      <dgm:prSet/>
      <dgm:spPr/>
      <dgm:t>
        <a:bodyPr/>
        <a:lstStyle/>
        <a:p>
          <a:endParaRPr lang="ru-RU"/>
        </a:p>
      </dgm:t>
    </dgm:pt>
    <dgm:pt modelId="{B841A9ED-7B05-4B60-860C-8C53AC6698E1}" type="sibTrans" cxnId="{6A220EB3-E7CB-425B-9290-1CEB7D720095}">
      <dgm:prSet/>
      <dgm:spPr/>
      <dgm:t>
        <a:bodyPr/>
        <a:lstStyle/>
        <a:p>
          <a:endParaRPr lang="ru-RU"/>
        </a:p>
      </dgm:t>
    </dgm:pt>
    <dgm:pt modelId="{9F2DC0AA-C2AE-4B00-B5C7-3F008A707A46}" type="pres">
      <dgm:prSet presAssocID="{76188E49-C762-40CE-8C8D-FB940D51A1A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C849320-D499-4854-B60F-78496C1E9FCE}" type="pres">
      <dgm:prSet presAssocID="{DD1C5480-3A8D-48E7-8FBF-6059244F05C6}" presName="linNode" presStyleCnt="0"/>
      <dgm:spPr/>
    </dgm:pt>
    <dgm:pt modelId="{CAB27D92-63E9-4FAC-B7B8-04519737237C}" type="pres">
      <dgm:prSet presAssocID="{DD1C5480-3A8D-48E7-8FBF-6059244F05C6}" presName="parentShp" presStyleLbl="node1" presStyleIdx="0" presStyleCnt="6" custScaleX="113301" custLinFactNeighborX="94732" custLinFactNeighborY="-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9D31F-6DB7-48A2-990E-7A26DC64B3E9}" type="pres">
      <dgm:prSet presAssocID="{DD1C5480-3A8D-48E7-8FBF-6059244F05C6}" presName="childShp" presStyleLbl="bgAccFollowNode1" presStyleIdx="0" presStyleCnt="6" custScaleX="94795" custLinFactX="-13782" custLinFactNeighborX="-100000" custLinFactNeighborY="1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D9399-9661-4D78-AAAE-3FD3F1E00548}" type="pres">
      <dgm:prSet presAssocID="{72C4F5AF-99AC-4A8A-BBCB-6F7535748740}" presName="spacing" presStyleCnt="0"/>
      <dgm:spPr/>
    </dgm:pt>
    <dgm:pt modelId="{1DBCF8FD-7E64-4FC6-B665-E1A9F0323894}" type="pres">
      <dgm:prSet presAssocID="{5E972114-6A4A-4362-BA77-6DB4FADD8A08}" presName="linNode" presStyleCnt="0"/>
      <dgm:spPr/>
    </dgm:pt>
    <dgm:pt modelId="{47EDEB3A-30DC-4F67-B96D-00C8DBEB3EAD}" type="pres">
      <dgm:prSet presAssocID="{5E972114-6A4A-4362-BA77-6DB4FADD8A08}" presName="parentShp" presStyleLbl="node1" presStyleIdx="1" presStyleCnt="6" custScaleX="113301" custLinFactNeighborX="94732" custLinFactNeighborY="-7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19EE5-5418-46D3-ABC2-1E8C5646C9E3}" type="pres">
      <dgm:prSet presAssocID="{5E972114-6A4A-4362-BA77-6DB4FADD8A08}" presName="childShp" presStyleLbl="bgAccFollowNode1" presStyleIdx="1" presStyleCnt="6" custScaleX="94795" custLinFactX="-8951" custLinFactNeighborX="-100000" custLinFactNeighborY="-11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FEB72-E143-4799-9ECF-6E26AF8E51B5}" type="pres">
      <dgm:prSet presAssocID="{01C861FD-A979-4F76-B93F-E7EA59ECBEBC}" presName="spacing" presStyleCnt="0"/>
      <dgm:spPr/>
    </dgm:pt>
    <dgm:pt modelId="{6A281157-7BDB-4652-8EB3-54410EDBE1FC}" type="pres">
      <dgm:prSet presAssocID="{FB35E42A-98AA-4343-92AC-DFC82FA046ED}" presName="linNode" presStyleCnt="0"/>
      <dgm:spPr/>
    </dgm:pt>
    <dgm:pt modelId="{37F537F4-2D26-46EF-8326-2E2CCA5D188F}" type="pres">
      <dgm:prSet presAssocID="{FB35E42A-98AA-4343-92AC-DFC82FA046ED}" presName="parentShp" presStyleLbl="node1" presStyleIdx="2" presStyleCnt="6" custScaleX="113301" custLinFactNeighborX="94732" custLinFactNeighborY="-3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2F38C-6309-4245-81E5-9178675C594F}" type="pres">
      <dgm:prSet presAssocID="{FB35E42A-98AA-4343-92AC-DFC82FA046ED}" presName="childShp" presStyleLbl="bgAccFollowNode1" presStyleIdx="2" presStyleCnt="6" custScaleX="94795" custLinFactX="-9271" custLinFactNeighborX="-100000" custLinFactNeighborY="-3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2489F-1CBE-403D-8220-8214BA9CF669}" type="pres">
      <dgm:prSet presAssocID="{7E0A08BA-8BFA-463A-AD24-6D27DD3F46AB}" presName="spacing" presStyleCnt="0"/>
      <dgm:spPr/>
    </dgm:pt>
    <dgm:pt modelId="{484BDD6D-EC39-4CA7-8423-712367232943}" type="pres">
      <dgm:prSet presAssocID="{B3518B9D-703A-466C-B771-7AFB7F4C41AF}" presName="linNode" presStyleCnt="0"/>
      <dgm:spPr/>
    </dgm:pt>
    <dgm:pt modelId="{C69A51C1-07A6-4979-BEA2-EF82E65DD55E}" type="pres">
      <dgm:prSet presAssocID="{B3518B9D-703A-466C-B771-7AFB7F4C41AF}" presName="parentShp" presStyleLbl="node1" presStyleIdx="3" presStyleCnt="6" custScaleX="112362" custLinFactNeighborX="91887" custLinFactNeighborY="-1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9229D-8077-487A-811A-FE1D682D5557}" type="pres">
      <dgm:prSet presAssocID="{B3518B9D-703A-466C-B771-7AFB7F4C41AF}" presName="childShp" presStyleLbl="bgAccFollowNode1" presStyleIdx="3" presStyleCnt="6" custScaleX="91977" custLinFactX="-9433" custLinFactNeighborX="-100000" custLinFactNeighborY="-4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84635-1172-48F4-A503-6D820E59F10B}" type="pres">
      <dgm:prSet presAssocID="{7912655A-9774-48A4-AD03-93DBEA096E24}" presName="spacing" presStyleCnt="0"/>
      <dgm:spPr/>
    </dgm:pt>
    <dgm:pt modelId="{5FC62DBB-1717-433F-84A8-063E275E9E0B}" type="pres">
      <dgm:prSet presAssocID="{827C6E26-E1F8-4536-8AE0-EB7B07475B7D}" presName="linNode" presStyleCnt="0"/>
      <dgm:spPr/>
    </dgm:pt>
    <dgm:pt modelId="{B63B3B6A-C61F-4194-91F3-8C4914996403}" type="pres">
      <dgm:prSet presAssocID="{827C6E26-E1F8-4536-8AE0-EB7B07475B7D}" presName="parentShp" presStyleLbl="node1" presStyleIdx="4" presStyleCnt="6" custScaleX="112029" custLinFactNeighborX="91692" custLinFactNeighborY="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93718-EDF7-4E7D-8CCF-71D06286C736}" type="pres">
      <dgm:prSet presAssocID="{827C6E26-E1F8-4536-8AE0-EB7B07475B7D}" presName="childShp" presStyleLbl="bgAccFollowNode1" presStyleIdx="4" presStyleCnt="6" custScaleX="91689" custLinFactX="-9138" custLinFactNeighborX="-100000" custLinFactNeighborY="-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3125ED-8FF4-48C1-A168-2EBEF83FB1C9}" type="pres">
      <dgm:prSet presAssocID="{6EB136EF-ADC4-469A-A904-1B33AD8913D9}" presName="spacing" presStyleCnt="0"/>
      <dgm:spPr/>
    </dgm:pt>
    <dgm:pt modelId="{87A57C8E-0BE7-421D-B947-8E8578E7D0AA}" type="pres">
      <dgm:prSet presAssocID="{1913EAD6-004F-4590-AA3F-90C01C5AD68A}" presName="linNode" presStyleCnt="0"/>
      <dgm:spPr/>
    </dgm:pt>
    <dgm:pt modelId="{2B897E40-C05A-40EC-BDD9-5E71F148D7D0}" type="pres">
      <dgm:prSet presAssocID="{1913EAD6-004F-4590-AA3F-90C01C5AD68A}" presName="parentShp" presStyleLbl="node1" presStyleIdx="5" presStyleCnt="6" custScaleX="109820" custLinFactNeighborX="92733" custLinFactNeighborY="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5DB63-C0B7-47A9-B3CC-61C398F00E52}" type="pres">
      <dgm:prSet presAssocID="{1913EAD6-004F-4590-AA3F-90C01C5AD68A}" presName="childShp" presStyleLbl="bgAccFollowNode1" presStyleIdx="5" presStyleCnt="6" custScaleX="92925" custLinFactX="-7033" custLinFactNeighborX="-100000" custLinFactNeighborY="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C4CE72-A57D-4510-91AF-DBCF02C87555}" type="presOf" srcId="{DD1C5480-3A8D-48E7-8FBF-6059244F05C6}" destId="{CAB27D92-63E9-4FAC-B7B8-04519737237C}" srcOrd="0" destOrd="0" presId="urn:microsoft.com/office/officeart/2005/8/layout/vList6"/>
    <dgm:cxn modelId="{6A220EB3-E7CB-425B-9290-1CEB7D720095}" srcId="{1913EAD6-004F-4590-AA3F-90C01C5AD68A}" destId="{E8E4C282-6C87-4ACE-A9BB-434B560B5884}" srcOrd="0" destOrd="0" parTransId="{E500CE1A-4A4C-40FA-99AD-1150F9B75415}" sibTransId="{B841A9ED-7B05-4B60-860C-8C53AC6698E1}"/>
    <dgm:cxn modelId="{9EC0E790-65A3-4365-96EB-DA7653AA8795}" type="presOf" srcId="{DA72B102-07D0-4B99-9CEE-DF5F09695AE5}" destId="{48B19EE5-5418-46D3-ABC2-1E8C5646C9E3}" srcOrd="0" destOrd="0" presId="urn:microsoft.com/office/officeart/2005/8/layout/vList6"/>
    <dgm:cxn modelId="{4C911056-9C9B-4C96-A12F-A76713C58F46}" srcId="{76188E49-C762-40CE-8C8D-FB940D51A1AE}" destId="{B3518B9D-703A-466C-B771-7AFB7F4C41AF}" srcOrd="3" destOrd="0" parTransId="{1E9128A0-F311-44B4-BE0B-02B574E2B89B}" sibTransId="{7912655A-9774-48A4-AD03-93DBEA096E24}"/>
    <dgm:cxn modelId="{6E4B2E59-628C-4409-8689-36CEDC8F953C}" type="presOf" srcId="{B3518B9D-703A-466C-B771-7AFB7F4C41AF}" destId="{C69A51C1-07A6-4979-BEA2-EF82E65DD55E}" srcOrd="0" destOrd="0" presId="urn:microsoft.com/office/officeart/2005/8/layout/vList6"/>
    <dgm:cxn modelId="{C3D0E20E-FB2F-4096-9602-D01296DEB567}" srcId="{DD1C5480-3A8D-48E7-8FBF-6059244F05C6}" destId="{426A4441-A585-4F0B-980D-9F094103119C}" srcOrd="0" destOrd="0" parTransId="{1356CFF6-FC37-426D-94A7-A2863CE5F2E3}" sibTransId="{A0136D6A-E439-492B-A92A-647E7C550605}"/>
    <dgm:cxn modelId="{37D1A0FA-E5E4-4481-9209-E635E4605CB2}" type="presOf" srcId="{9A1178C5-4099-4E55-832F-3ADCFD6D0618}" destId="{5B49229D-8077-487A-811A-FE1D682D5557}" srcOrd="0" destOrd="0" presId="urn:microsoft.com/office/officeart/2005/8/layout/vList6"/>
    <dgm:cxn modelId="{844D5B8E-CF1E-4440-ABD9-B00A15D59681}" type="presOf" srcId="{426A4441-A585-4F0B-980D-9F094103119C}" destId="{0839D31F-6DB7-48A2-990E-7A26DC64B3E9}" srcOrd="0" destOrd="0" presId="urn:microsoft.com/office/officeart/2005/8/layout/vList6"/>
    <dgm:cxn modelId="{D488C5D2-57B6-4644-8B1C-71C7BAD09A7B}" type="presOf" srcId="{76188E49-C762-40CE-8C8D-FB940D51A1AE}" destId="{9F2DC0AA-C2AE-4B00-B5C7-3F008A707A46}" srcOrd="0" destOrd="0" presId="urn:microsoft.com/office/officeart/2005/8/layout/vList6"/>
    <dgm:cxn modelId="{CCACF541-F438-4E70-9B36-2EB564B8605D}" type="presOf" srcId="{1913EAD6-004F-4590-AA3F-90C01C5AD68A}" destId="{2B897E40-C05A-40EC-BDD9-5E71F148D7D0}" srcOrd="0" destOrd="0" presId="urn:microsoft.com/office/officeart/2005/8/layout/vList6"/>
    <dgm:cxn modelId="{FABB023E-6EBA-4D38-8B83-5013C95EDD66}" srcId="{76188E49-C762-40CE-8C8D-FB940D51A1AE}" destId="{5E972114-6A4A-4362-BA77-6DB4FADD8A08}" srcOrd="1" destOrd="0" parTransId="{D5E9C56A-DD3C-4C70-9FCE-5736D15A4B46}" sibTransId="{01C861FD-A979-4F76-B93F-E7EA59ECBEBC}"/>
    <dgm:cxn modelId="{80C54264-4375-4F6F-AA8D-DF9EAF711102}" type="presOf" srcId="{BD6CB8F3-88E5-4F2C-A8DB-EF677F7E54F4}" destId="{5F72F38C-6309-4245-81E5-9178675C594F}" srcOrd="0" destOrd="0" presId="urn:microsoft.com/office/officeart/2005/8/layout/vList6"/>
    <dgm:cxn modelId="{D31FC989-CD41-45CB-95BA-9E1FE8CE057B}" srcId="{76188E49-C762-40CE-8C8D-FB940D51A1AE}" destId="{827C6E26-E1F8-4536-8AE0-EB7B07475B7D}" srcOrd="4" destOrd="0" parTransId="{CD5C501C-A056-4A1B-876D-BAFD54977020}" sibTransId="{6EB136EF-ADC4-469A-A904-1B33AD8913D9}"/>
    <dgm:cxn modelId="{C29EB695-92C1-4BBD-A68F-2B68BCCFBE23}" srcId="{B3518B9D-703A-466C-B771-7AFB7F4C41AF}" destId="{9A1178C5-4099-4E55-832F-3ADCFD6D0618}" srcOrd="0" destOrd="0" parTransId="{F08561B1-34B7-49E6-9E16-6B7351E2E047}" sibTransId="{E5B62E91-9C88-486A-9883-181D2F8E0472}"/>
    <dgm:cxn modelId="{B88DD3AF-25FC-487C-99AF-2FC969ED0B7B}" type="presOf" srcId="{FB35E42A-98AA-4343-92AC-DFC82FA046ED}" destId="{37F537F4-2D26-46EF-8326-2E2CCA5D188F}" srcOrd="0" destOrd="0" presId="urn:microsoft.com/office/officeart/2005/8/layout/vList6"/>
    <dgm:cxn modelId="{F43BBCCB-3C15-4649-9944-07706E4EDB69}" srcId="{76188E49-C762-40CE-8C8D-FB940D51A1AE}" destId="{1913EAD6-004F-4590-AA3F-90C01C5AD68A}" srcOrd="5" destOrd="0" parTransId="{639F3EFE-BD6A-40F4-8505-5F382B959C58}" sibTransId="{6416A2CC-A25F-430C-9490-852A74E4C172}"/>
    <dgm:cxn modelId="{B3C61292-E840-4EC8-AB74-89931C3434FF}" type="presOf" srcId="{13AA4B03-1E4D-4277-AA17-CEDF356B5F1B}" destId="{66493718-EDF7-4E7D-8CCF-71D06286C736}" srcOrd="0" destOrd="0" presId="urn:microsoft.com/office/officeart/2005/8/layout/vList6"/>
    <dgm:cxn modelId="{5A3C6B33-33EB-447D-ABCA-1216A6CD3669}" srcId="{76188E49-C762-40CE-8C8D-FB940D51A1AE}" destId="{FB35E42A-98AA-4343-92AC-DFC82FA046ED}" srcOrd="2" destOrd="0" parTransId="{AFF680BB-6828-43E3-81F2-2D45E7875718}" sibTransId="{7E0A08BA-8BFA-463A-AD24-6D27DD3F46AB}"/>
    <dgm:cxn modelId="{0ED02046-EF9F-4130-981C-43CF7ECE761D}" srcId="{5E972114-6A4A-4362-BA77-6DB4FADD8A08}" destId="{DA72B102-07D0-4B99-9CEE-DF5F09695AE5}" srcOrd="0" destOrd="0" parTransId="{1FA47167-E0CA-4748-B024-551D98BA0A76}" sibTransId="{7399044F-B189-46B7-A113-7985C2594220}"/>
    <dgm:cxn modelId="{B08712E5-61E0-4DF0-AE7C-C069FA87249E}" type="presOf" srcId="{E8E4C282-6C87-4ACE-A9BB-434B560B5884}" destId="{0B45DB63-C0B7-47A9-B3CC-61C398F00E52}" srcOrd="0" destOrd="0" presId="urn:microsoft.com/office/officeart/2005/8/layout/vList6"/>
    <dgm:cxn modelId="{962F0C3F-3138-4FD4-BE7B-202DF1DD12E2}" srcId="{76188E49-C762-40CE-8C8D-FB940D51A1AE}" destId="{DD1C5480-3A8D-48E7-8FBF-6059244F05C6}" srcOrd="0" destOrd="0" parTransId="{E1207C78-2AB3-4910-A420-DBCC1215E433}" sibTransId="{72C4F5AF-99AC-4A8A-BBCB-6F7535748740}"/>
    <dgm:cxn modelId="{EDEBE5B2-1737-49C0-895D-B006663EBA02}" type="presOf" srcId="{5E972114-6A4A-4362-BA77-6DB4FADD8A08}" destId="{47EDEB3A-30DC-4F67-B96D-00C8DBEB3EAD}" srcOrd="0" destOrd="0" presId="urn:microsoft.com/office/officeart/2005/8/layout/vList6"/>
    <dgm:cxn modelId="{CFC26E3E-B306-47C7-A815-71DEEAA392A2}" srcId="{FB35E42A-98AA-4343-92AC-DFC82FA046ED}" destId="{BD6CB8F3-88E5-4F2C-A8DB-EF677F7E54F4}" srcOrd="0" destOrd="0" parTransId="{2B18EB60-1D97-4F94-94A0-AEE18466EBA6}" sibTransId="{BED16AEC-5BA1-4094-9B21-6199D76D48FA}"/>
    <dgm:cxn modelId="{51A73334-E622-47A9-8BDA-7DB239B1F511}" type="presOf" srcId="{827C6E26-E1F8-4536-8AE0-EB7B07475B7D}" destId="{B63B3B6A-C61F-4194-91F3-8C4914996403}" srcOrd="0" destOrd="0" presId="urn:microsoft.com/office/officeart/2005/8/layout/vList6"/>
    <dgm:cxn modelId="{BBB2297B-A1B9-4973-B1AA-AFB62C41EFCD}" srcId="{827C6E26-E1F8-4536-8AE0-EB7B07475B7D}" destId="{13AA4B03-1E4D-4277-AA17-CEDF356B5F1B}" srcOrd="0" destOrd="0" parTransId="{B30F35DC-43E6-4EBE-9614-A45FB009BAF9}" sibTransId="{261FBE60-5F87-4ABF-8592-4D553095418A}"/>
    <dgm:cxn modelId="{7F56A5B5-C304-4EE9-BDDE-9D8BBC51B90D}" type="presParOf" srcId="{9F2DC0AA-C2AE-4B00-B5C7-3F008A707A46}" destId="{AC849320-D499-4854-B60F-78496C1E9FCE}" srcOrd="0" destOrd="0" presId="urn:microsoft.com/office/officeart/2005/8/layout/vList6"/>
    <dgm:cxn modelId="{D816E3EE-8DAE-4A74-A087-39B883220E97}" type="presParOf" srcId="{AC849320-D499-4854-B60F-78496C1E9FCE}" destId="{CAB27D92-63E9-4FAC-B7B8-04519737237C}" srcOrd="0" destOrd="0" presId="urn:microsoft.com/office/officeart/2005/8/layout/vList6"/>
    <dgm:cxn modelId="{0BC029FB-E57E-47EC-950B-44296990E1BB}" type="presParOf" srcId="{AC849320-D499-4854-B60F-78496C1E9FCE}" destId="{0839D31F-6DB7-48A2-990E-7A26DC64B3E9}" srcOrd="1" destOrd="0" presId="urn:microsoft.com/office/officeart/2005/8/layout/vList6"/>
    <dgm:cxn modelId="{4067A2A3-3ACF-460E-A8BD-09F6EDDEE278}" type="presParOf" srcId="{9F2DC0AA-C2AE-4B00-B5C7-3F008A707A46}" destId="{6ABD9399-9661-4D78-AAAE-3FD3F1E00548}" srcOrd="1" destOrd="0" presId="urn:microsoft.com/office/officeart/2005/8/layout/vList6"/>
    <dgm:cxn modelId="{61219D52-EABA-4531-8C3D-50A10F9DA683}" type="presParOf" srcId="{9F2DC0AA-C2AE-4B00-B5C7-3F008A707A46}" destId="{1DBCF8FD-7E64-4FC6-B665-E1A9F0323894}" srcOrd="2" destOrd="0" presId="urn:microsoft.com/office/officeart/2005/8/layout/vList6"/>
    <dgm:cxn modelId="{2EFEFE9F-515A-48C9-9858-10ED100AC437}" type="presParOf" srcId="{1DBCF8FD-7E64-4FC6-B665-E1A9F0323894}" destId="{47EDEB3A-30DC-4F67-B96D-00C8DBEB3EAD}" srcOrd="0" destOrd="0" presId="urn:microsoft.com/office/officeart/2005/8/layout/vList6"/>
    <dgm:cxn modelId="{1E613EC6-478D-467F-85D6-6B584D4C5E0F}" type="presParOf" srcId="{1DBCF8FD-7E64-4FC6-B665-E1A9F0323894}" destId="{48B19EE5-5418-46D3-ABC2-1E8C5646C9E3}" srcOrd="1" destOrd="0" presId="urn:microsoft.com/office/officeart/2005/8/layout/vList6"/>
    <dgm:cxn modelId="{DD4E5E93-7B5F-4B84-8337-E3F42C016168}" type="presParOf" srcId="{9F2DC0AA-C2AE-4B00-B5C7-3F008A707A46}" destId="{B95FEB72-E143-4799-9ECF-6E26AF8E51B5}" srcOrd="3" destOrd="0" presId="urn:microsoft.com/office/officeart/2005/8/layout/vList6"/>
    <dgm:cxn modelId="{54DB817E-0D84-4979-AFC8-C4F651D318FA}" type="presParOf" srcId="{9F2DC0AA-C2AE-4B00-B5C7-3F008A707A46}" destId="{6A281157-7BDB-4652-8EB3-54410EDBE1FC}" srcOrd="4" destOrd="0" presId="urn:microsoft.com/office/officeart/2005/8/layout/vList6"/>
    <dgm:cxn modelId="{E4D52A50-1C45-43DB-BB17-A18B8ED09E1D}" type="presParOf" srcId="{6A281157-7BDB-4652-8EB3-54410EDBE1FC}" destId="{37F537F4-2D26-46EF-8326-2E2CCA5D188F}" srcOrd="0" destOrd="0" presId="urn:microsoft.com/office/officeart/2005/8/layout/vList6"/>
    <dgm:cxn modelId="{D959DB51-92B7-4302-85F2-88553A2A6657}" type="presParOf" srcId="{6A281157-7BDB-4652-8EB3-54410EDBE1FC}" destId="{5F72F38C-6309-4245-81E5-9178675C594F}" srcOrd="1" destOrd="0" presId="urn:microsoft.com/office/officeart/2005/8/layout/vList6"/>
    <dgm:cxn modelId="{30E25420-BA4B-49D4-8CC4-2B5243E43FBB}" type="presParOf" srcId="{9F2DC0AA-C2AE-4B00-B5C7-3F008A707A46}" destId="{1FF2489F-1CBE-403D-8220-8214BA9CF669}" srcOrd="5" destOrd="0" presId="urn:microsoft.com/office/officeart/2005/8/layout/vList6"/>
    <dgm:cxn modelId="{FE010589-913A-46D9-A3AB-B75E1E926D6C}" type="presParOf" srcId="{9F2DC0AA-C2AE-4B00-B5C7-3F008A707A46}" destId="{484BDD6D-EC39-4CA7-8423-712367232943}" srcOrd="6" destOrd="0" presId="urn:microsoft.com/office/officeart/2005/8/layout/vList6"/>
    <dgm:cxn modelId="{2C226E02-8774-4173-A858-DAE2C8251C4B}" type="presParOf" srcId="{484BDD6D-EC39-4CA7-8423-712367232943}" destId="{C69A51C1-07A6-4979-BEA2-EF82E65DD55E}" srcOrd="0" destOrd="0" presId="urn:microsoft.com/office/officeart/2005/8/layout/vList6"/>
    <dgm:cxn modelId="{139A476C-353A-425E-AAD0-ED350A008DC8}" type="presParOf" srcId="{484BDD6D-EC39-4CA7-8423-712367232943}" destId="{5B49229D-8077-487A-811A-FE1D682D5557}" srcOrd="1" destOrd="0" presId="urn:microsoft.com/office/officeart/2005/8/layout/vList6"/>
    <dgm:cxn modelId="{DF56510E-0B2B-4464-B9C8-FC451060E30B}" type="presParOf" srcId="{9F2DC0AA-C2AE-4B00-B5C7-3F008A707A46}" destId="{11684635-1172-48F4-A503-6D820E59F10B}" srcOrd="7" destOrd="0" presId="urn:microsoft.com/office/officeart/2005/8/layout/vList6"/>
    <dgm:cxn modelId="{3943551C-89C7-43CC-A4FF-FB9194D7A887}" type="presParOf" srcId="{9F2DC0AA-C2AE-4B00-B5C7-3F008A707A46}" destId="{5FC62DBB-1717-433F-84A8-063E275E9E0B}" srcOrd="8" destOrd="0" presId="urn:microsoft.com/office/officeart/2005/8/layout/vList6"/>
    <dgm:cxn modelId="{087B3E3A-3C76-46DE-8EAF-E3294E1042C8}" type="presParOf" srcId="{5FC62DBB-1717-433F-84A8-063E275E9E0B}" destId="{B63B3B6A-C61F-4194-91F3-8C4914996403}" srcOrd="0" destOrd="0" presId="urn:microsoft.com/office/officeart/2005/8/layout/vList6"/>
    <dgm:cxn modelId="{6B7C4C75-C3AD-4EA5-BC43-3976505CEE6D}" type="presParOf" srcId="{5FC62DBB-1717-433F-84A8-063E275E9E0B}" destId="{66493718-EDF7-4E7D-8CCF-71D06286C736}" srcOrd="1" destOrd="0" presId="urn:microsoft.com/office/officeart/2005/8/layout/vList6"/>
    <dgm:cxn modelId="{E97EA34B-FE74-469C-A164-9B6C46393B48}" type="presParOf" srcId="{9F2DC0AA-C2AE-4B00-B5C7-3F008A707A46}" destId="{8B3125ED-8FF4-48C1-A168-2EBEF83FB1C9}" srcOrd="9" destOrd="0" presId="urn:microsoft.com/office/officeart/2005/8/layout/vList6"/>
    <dgm:cxn modelId="{0136C960-541C-4B58-B392-7087C49D2C34}" type="presParOf" srcId="{9F2DC0AA-C2AE-4B00-B5C7-3F008A707A46}" destId="{87A57C8E-0BE7-421D-B947-8E8578E7D0AA}" srcOrd="10" destOrd="0" presId="urn:microsoft.com/office/officeart/2005/8/layout/vList6"/>
    <dgm:cxn modelId="{B6F14965-ED11-41C8-8BE9-DDC50698E1B2}" type="presParOf" srcId="{87A57C8E-0BE7-421D-B947-8E8578E7D0AA}" destId="{2B897E40-C05A-40EC-BDD9-5E71F148D7D0}" srcOrd="0" destOrd="0" presId="urn:microsoft.com/office/officeart/2005/8/layout/vList6"/>
    <dgm:cxn modelId="{102DB1FE-1D21-4045-86C7-B46EFE8D5AFB}" type="presParOf" srcId="{87A57C8E-0BE7-421D-B947-8E8578E7D0AA}" destId="{0B45DB63-C0B7-47A9-B3CC-61C398F00E52}" srcOrd="1" destOrd="0" presId="urn:microsoft.com/office/officeart/2005/8/layout/vList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2E3E83-99E9-4FD4-BDE6-C318F0AA0A6E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EB06FBF6-6145-4FA1-B002-1B15E2D3E763}">
      <dgm:prSet phldrT="[Текст]" custT="1"/>
      <dgm:spPr/>
      <dgm:t>
        <a:bodyPr/>
        <a:lstStyle/>
        <a:p>
          <a:r>
            <a:rPr lang="ru-RU" sz="1400" b="1" dirty="0" smtClean="0"/>
            <a:t>ФП "Финансовая </a:t>
          </a:r>
          <a:r>
            <a:rPr lang="ru-RU" sz="1600" b="1" dirty="0" smtClean="0"/>
            <a:t>поддержка</a:t>
          </a:r>
          <a:r>
            <a:rPr lang="ru-RU" sz="1400" b="1" dirty="0" smtClean="0"/>
            <a:t> семей при рождении детей"</a:t>
          </a:r>
          <a:endParaRPr lang="ru-RU" sz="1400" b="1" dirty="0"/>
        </a:p>
      </dgm:t>
    </dgm:pt>
    <dgm:pt modelId="{CFD8D1A8-BB5D-4FDE-8A9F-BBD517049C56}" type="parTrans" cxnId="{C35164D7-384B-465B-884E-F8E9F07FC0E2}">
      <dgm:prSet/>
      <dgm:spPr/>
      <dgm:t>
        <a:bodyPr/>
        <a:lstStyle/>
        <a:p>
          <a:endParaRPr lang="ru-RU"/>
        </a:p>
      </dgm:t>
    </dgm:pt>
    <dgm:pt modelId="{54F26EBF-8116-493E-814B-B7A065ACAE15}" type="sibTrans" cxnId="{C35164D7-384B-465B-884E-F8E9F07FC0E2}">
      <dgm:prSet/>
      <dgm:spPr/>
      <dgm:t>
        <a:bodyPr/>
        <a:lstStyle/>
        <a:p>
          <a:endParaRPr lang="ru-RU"/>
        </a:p>
      </dgm:t>
    </dgm:pt>
    <dgm:pt modelId="{0BA53BE6-CFBC-4352-8764-005D224C17B7}">
      <dgm:prSet phldrT="[Текст]" custT="1"/>
      <dgm:spPr/>
      <dgm:t>
        <a:bodyPr/>
        <a:lstStyle/>
        <a:p>
          <a:r>
            <a:rPr lang="ru-RU" sz="1100" b="1" dirty="0" smtClean="0"/>
            <a:t>ФП "Содействие занятости женщин - создание условий дошкольного образования для детей в возрасте до трех лет"</a:t>
          </a:r>
          <a:endParaRPr lang="ru-RU" sz="1100" b="1" dirty="0"/>
        </a:p>
      </dgm:t>
    </dgm:pt>
    <dgm:pt modelId="{22C59049-98CD-431E-BBC1-DB30BD221A86}" type="sibTrans" cxnId="{2F3619A0-4AD2-4AAD-B325-4810E6018EB6}">
      <dgm:prSet/>
      <dgm:spPr/>
      <dgm:t>
        <a:bodyPr/>
        <a:lstStyle/>
        <a:p>
          <a:endParaRPr lang="ru-RU"/>
        </a:p>
      </dgm:t>
    </dgm:pt>
    <dgm:pt modelId="{311B5648-A12B-4784-B031-53A55A339120}" type="parTrans" cxnId="{2F3619A0-4AD2-4AAD-B325-4810E6018EB6}">
      <dgm:prSet/>
      <dgm:spPr/>
      <dgm:t>
        <a:bodyPr/>
        <a:lstStyle/>
        <a:p>
          <a:endParaRPr lang="ru-RU"/>
        </a:p>
      </dgm:t>
    </dgm:pt>
    <dgm:pt modelId="{6B6D57D1-E5C6-4BD8-AB74-5A94F40BDC0D}">
      <dgm:prSet custT="1"/>
      <dgm:spPr/>
      <dgm:t>
        <a:bodyPr/>
        <a:lstStyle/>
        <a:p>
          <a:r>
            <a:rPr lang="ru-RU" sz="1200" dirty="0" smtClean="0"/>
            <a:t>Создание дополнительных мест для детей в возрасте от 2 месяцев до 3 лет и от 1,5 до 3 лет  в образовательных организациях – </a:t>
          </a:r>
          <a:r>
            <a:rPr lang="ru-RU" sz="1200" b="1" dirty="0" smtClean="0"/>
            <a:t>814,2млн. рублей</a:t>
          </a:r>
          <a:endParaRPr lang="ru-RU" sz="1200" b="1" dirty="0"/>
        </a:p>
      </dgm:t>
    </dgm:pt>
    <dgm:pt modelId="{9E21ED1A-D711-4AD8-AB0A-499D7D784BBE}" type="parTrans" cxnId="{94FF9065-5671-4087-9272-2DC9D5762A74}">
      <dgm:prSet/>
      <dgm:spPr/>
      <dgm:t>
        <a:bodyPr/>
        <a:lstStyle/>
        <a:p>
          <a:endParaRPr lang="ru-RU"/>
        </a:p>
      </dgm:t>
    </dgm:pt>
    <dgm:pt modelId="{32290361-B47E-470A-AFFB-D2CE73A8EC08}" type="sibTrans" cxnId="{94FF9065-5671-4087-9272-2DC9D5762A74}">
      <dgm:prSet/>
      <dgm:spPr/>
      <dgm:t>
        <a:bodyPr/>
        <a:lstStyle/>
        <a:p>
          <a:endParaRPr lang="ru-RU"/>
        </a:p>
      </dgm:t>
    </dgm:pt>
    <dgm:pt modelId="{6C937D5D-8CDC-4758-AB0F-AB672AB6E756}">
      <dgm:prSet custT="1"/>
      <dgm:spPr/>
      <dgm:t>
        <a:bodyPr/>
        <a:lstStyle/>
        <a:p>
          <a:r>
            <a:rPr lang="ru-RU" sz="1200" dirty="0" smtClean="0"/>
            <a:t>Предоставление единовременной денежной выплаты взамен предоставления земельного участка гражданам, имеющим трех и более детей – </a:t>
          </a:r>
          <a:r>
            <a:rPr lang="ru-RU" sz="1200" b="1" dirty="0" smtClean="0"/>
            <a:t>93,9 млн. рублей</a:t>
          </a:r>
          <a:endParaRPr lang="ru-RU" sz="1200" b="1" dirty="0"/>
        </a:p>
      </dgm:t>
    </dgm:pt>
    <dgm:pt modelId="{0C43B1DD-F2BB-49F1-8B45-2237474F812B}" type="parTrans" cxnId="{FE249365-67A8-44E9-B762-324EE576DEDC}">
      <dgm:prSet/>
      <dgm:spPr/>
      <dgm:t>
        <a:bodyPr/>
        <a:lstStyle/>
        <a:p>
          <a:endParaRPr lang="ru-RU"/>
        </a:p>
      </dgm:t>
    </dgm:pt>
    <dgm:pt modelId="{00C65A41-F0D4-4710-8700-6F97587E24B4}" type="sibTrans" cxnId="{FE249365-67A8-44E9-B762-324EE576DEDC}">
      <dgm:prSet/>
      <dgm:spPr/>
      <dgm:t>
        <a:bodyPr/>
        <a:lstStyle/>
        <a:p>
          <a:endParaRPr lang="ru-RU"/>
        </a:p>
      </dgm:t>
    </dgm:pt>
    <dgm:pt modelId="{276B57B1-BA3C-4A4E-937B-053D1770925B}" type="pres">
      <dgm:prSet presAssocID="{B42E3E83-99E9-4FD4-BDE6-C318F0AA0A6E}" presName="diagram" presStyleCnt="0">
        <dgm:presLayoutVars>
          <dgm:dir/>
          <dgm:animLvl val="lvl"/>
          <dgm:resizeHandles val="exact"/>
        </dgm:presLayoutVars>
      </dgm:prSet>
      <dgm:spPr/>
    </dgm:pt>
    <dgm:pt modelId="{6ADD81AC-4E7B-4880-9040-CE7C40F4672F}" type="pres">
      <dgm:prSet presAssocID="{0BA53BE6-CFBC-4352-8764-005D224C17B7}" presName="compNode" presStyleCnt="0"/>
      <dgm:spPr/>
    </dgm:pt>
    <dgm:pt modelId="{B83FF820-162C-42E4-A99C-3F5CEEA79792}" type="pres">
      <dgm:prSet presAssocID="{0BA53BE6-CFBC-4352-8764-005D224C17B7}" presName="childRect" presStyleLbl="bgAcc1" presStyleIdx="0" presStyleCnt="2" custScaleX="140627" custScaleY="133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F7988-BC97-4970-94A9-78664A696FDC}" type="pres">
      <dgm:prSet presAssocID="{0BA53BE6-CFBC-4352-8764-005D224C17B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952C7-3908-40CE-98A6-6A056BCE7334}" type="pres">
      <dgm:prSet presAssocID="{0BA53BE6-CFBC-4352-8764-005D224C17B7}" presName="parentRect" presStyleLbl="alignNode1" presStyleIdx="0" presStyleCnt="2" custScaleX="141800" custScaleY="144301"/>
      <dgm:spPr/>
      <dgm:t>
        <a:bodyPr/>
        <a:lstStyle/>
        <a:p>
          <a:endParaRPr lang="ru-RU"/>
        </a:p>
      </dgm:t>
    </dgm:pt>
    <dgm:pt modelId="{D0435474-A91D-4C79-AEA8-B7A9BBEE08B8}" type="pres">
      <dgm:prSet presAssocID="{0BA53BE6-CFBC-4352-8764-005D224C17B7}" presName="adorn" presStyleLbl="fgAccFollowNode1" presStyleIdx="0" presStyleCnt="2" custLinFactNeighborX="33435" custLinFactNeighborY="-445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6D372AD-9E34-4A68-A195-638036D147FC}" type="pres">
      <dgm:prSet presAssocID="{22C59049-98CD-431E-BBC1-DB30BD221A8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7CF2821-518F-424A-B3FB-00765BE62320}" type="pres">
      <dgm:prSet presAssocID="{EB06FBF6-6145-4FA1-B002-1B15E2D3E763}" presName="compNode" presStyleCnt="0"/>
      <dgm:spPr/>
    </dgm:pt>
    <dgm:pt modelId="{D9FD9D45-32BB-4B5E-8295-339B70D9C70C}" type="pres">
      <dgm:prSet presAssocID="{EB06FBF6-6145-4FA1-B002-1B15E2D3E763}" presName="childRect" presStyleLbl="bgAcc1" presStyleIdx="1" presStyleCnt="2" custScaleX="140627" custScaleY="130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1DDEC-558D-43E1-9943-E0FFD557B95A}" type="pres">
      <dgm:prSet presAssocID="{EB06FBF6-6145-4FA1-B002-1B15E2D3E76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AF8E0-AD0D-40EE-96B9-1A33F6F7D073}" type="pres">
      <dgm:prSet presAssocID="{EB06FBF6-6145-4FA1-B002-1B15E2D3E763}" presName="parentRect" presStyleLbl="alignNode1" presStyleIdx="1" presStyleCnt="2" custScaleX="140095" custScaleY="144301"/>
      <dgm:spPr/>
      <dgm:t>
        <a:bodyPr/>
        <a:lstStyle/>
        <a:p>
          <a:endParaRPr lang="ru-RU"/>
        </a:p>
      </dgm:t>
    </dgm:pt>
    <dgm:pt modelId="{9A597DD7-419E-4155-AC58-A158A56564B7}" type="pres">
      <dgm:prSet presAssocID="{EB06FBF6-6145-4FA1-B002-1B15E2D3E763}" presName="adorn" presStyleLbl="fgAccFollowNode1" presStyleIdx="1" presStyleCnt="2" custLinFactNeighborX="24819" custLinFactNeighborY="-668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50161426-BA9F-4E1F-BF1E-194423292ED0}" type="presOf" srcId="{B42E3E83-99E9-4FD4-BDE6-C318F0AA0A6E}" destId="{276B57B1-BA3C-4A4E-937B-053D1770925B}" srcOrd="0" destOrd="0" presId="urn:microsoft.com/office/officeart/2005/8/layout/bList2#1"/>
    <dgm:cxn modelId="{E229996A-F6AC-4911-B610-B6BEFA6865C4}" type="presOf" srcId="{EB06FBF6-6145-4FA1-B002-1B15E2D3E763}" destId="{D87AF8E0-AD0D-40EE-96B9-1A33F6F7D073}" srcOrd="1" destOrd="0" presId="urn:microsoft.com/office/officeart/2005/8/layout/bList2#1"/>
    <dgm:cxn modelId="{F0250676-E4A2-4105-B82B-EBF0F2C5F94B}" type="presOf" srcId="{22C59049-98CD-431E-BBC1-DB30BD221A86}" destId="{66D372AD-9E34-4A68-A195-638036D147FC}" srcOrd="0" destOrd="0" presId="urn:microsoft.com/office/officeart/2005/8/layout/bList2#1"/>
    <dgm:cxn modelId="{35EED95D-F482-4705-B1B6-4B681CCFE679}" type="presOf" srcId="{6B6D57D1-E5C6-4BD8-AB74-5A94F40BDC0D}" destId="{B83FF820-162C-42E4-A99C-3F5CEEA79792}" srcOrd="0" destOrd="0" presId="urn:microsoft.com/office/officeart/2005/8/layout/bList2#1"/>
    <dgm:cxn modelId="{7A369459-D974-4367-8F91-F560C312DFBC}" type="presOf" srcId="{6C937D5D-8CDC-4758-AB0F-AB672AB6E756}" destId="{D9FD9D45-32BB-4B5E-8295-339B70D9C70C}" srcOrd="0" destOrd="0" presId="urn:microsoft.com/office/officeart/2005/8/layout/bList2#1"/>
    <dgm:cxn modelId="{FE249365-67A8-44E9-B762-324EE576DEDC}" srcId="{EB06FBF6-6145-4FA1-B002-1B15E2D3E763}" destId="{6C937D5D-8CDC-4758-AB0F-AB672AB6E756}" srcOrd="0" destOrd="0" parTransId="{0C43B1DD-F2BB-49F1-8B45-2237474F812B}" sibTransId="{00C65A41-F0D4-4710-8700-6F97587E24B4}"/>
    <dgm:cxn modelId="{4FCC58BE-04CD-4ADE-A592-373A360DA4C0}" type="presOf" srcId="{0BA53BE6-CFBC-4352-8764-005D224C17B7}" destId="{A91F7988-BC97-4970-94A9-78664A696FDC}" srcOrd="0" destOrd="0" presId="urn:microsoft.com/office/officeart/2005/8/layout/bList2#1"/>
    <dgm:cxn modelId="{C35164D7-384B-465B-884E-F8E9F07FC0E2}" srcId="{B42E3E83-99E9-4FD4-BDE6-C318F0AA0A6E}" destId="{EB06FBF6-6145-4FA1-B002-1B15E2D3E763}" srcOrd="1" destOrd="0" parTransId="{CFD8D1A8-BB5D-4FDE-8A9F-BBD517049C56}" sibTransId="{54F26EBF-8116-493E-814B-B7A065ACAE15}"/>
    <dgm:cxn modelId="{392D308E-9A08-4536-8373-4CEB11D11824}" type="presOf" srcId="{0BA53BE6-CFBC-4352-8764-005D224C17B7}" destId="{82D952C7-3908-40CE-98A6-6A056BCE7334}" srcOrd="1" destOrd="0" presId="urn:microsoft.com/office/officeart/2005/8/layout/bList2#1"/>
    <dgm:cxn modelId="{2F3619A0-4AD2-4AAD-B325-4810E6018EB6}" srcId="{B42E3E83-99E9-4FD4-BDE6-C318F0AA0A6E}" destId="{0BA53BE6-CFBC-4352-8764-005D224C17B7}" srcOrd="0" destOrd="0" parTransId="{311B5648-A12B-4784-B031-53A55A339120}" sibTransId="{22C59049-98CD-431E-BBC1-DB30BD221A86}"/>
    <dgm:cxn modelId="{94FF9065-5671-4087-9272-2DC9D5762A74}" srcId="{0BA53BE6-CFBC-4352-8764-005D224C17B7}" destId="{6B6D57D1-E5C6-4BD8-AB74-5A94F40BDC0D}" srcOrd="0" destOrd="0" parTransId="{9E21ED1A-D711-4AD8-AB0A-499D7D784BBE}" sibTransId="{32290361-B47E-470A-AFFB-D2CE73A8EC08}"/>
    <dgm:cxn modelId="{D4302FD9-524D-48F8-99A4-57DD2E1ECA97}" type="presOf" srcId="{EB06FBF6-6145-4FA1-B002-1B15E2D3E763}" destId="{4E71DDEC-558D-43E1-9943-E0FFD557B95A}" srcOrd="0" destOrd="0" presId="urn:microsoft.com/office/officeart/2005/8/layout/bList2#1"/>
    <dgm:cxn modelId="{26CA13D4-F063-4112-9870-30D9DEA28FAD}" type="presParOf" srcId="{276B57B1-BA3C-4A4E-937B-053D1770925B}" destId="{6ADD81AC-4E7B-4880-9040-CE7C40F4672F}" srcOrd="0" destOrd="0" presId="urn:microsoft.com/office/officeart/2005/8/layout/bList2#1"/>
    <dgm:cxn modelId="{03147946-DE9B-44D3-B14C-39E15B87E406}" type="presParOf" srcId="{6ADD81AC-4E7B-4880-9040-CE7C40F4672F}" destId="{B83FF820-162C-42E4-A99C-3F5CEEA79792}" srcOrd="0" destOrd="0" presId="urn:microsoft.com/office/officeart/2005/8/layout/bList2#1"/>
    <dgm:cxn modelId="{9295D0E1-3CE7-4836-90C2-27961D9FD6B5}" type="presParOf" srcId="{6ADD81AC-4E7B-4880-9040-CE7C40F4672F}" destId="{A91F7988-BC97-4970-94A9-78664A696FDC}" srcOrd="1" destOrd="0" presId="urn:microsoft.com/office/officeart/2005/8/layout/bList2#1"/>
    <dgm:cxn modelId="{058ED1F7-7E7E-45B2-BC80-09D4E4DF6A90}" type="presParOf" srcId="{6ADD81AC-4E7B-4880-9040-CE7C40F4672F}" destId="{82D952C7-3908-40CE-98A6-6A056BCE7334}" srcOrd="2" destOrd="0" presId="urn:microsoft.com/office/officeart/2005/8/layout/bList2#1"/>
    <dgm:cxn modelId="{71B74C25-98E1-4C2C-81D8-6762F9F3850A}" type="presParOf" srcId="{6ADD81AC-4E7B-4880-9040-CE7C40F4672F}" destId="{D0435474-A91D-4C79-AEA8-B7A9BBEE08B8}" srcOrd="3" destOrd="0" presId="urn:microsoft.com/office/officeart/2005/8/layout/bList2#1"/>
    <dgm:cxn modelId="{524E92F8-3902-4B7C-8C6B-C5CFC6E5D2E1}" type="presParOf" srcId="{276B57B1-BA3C-4A4E-937B-053D1770925B}" destId="{66D372AD-9E34-4A68-A195-638036D147FC}" srcOrd="1" destOrd="0" presId="urn:microsoft.com/office/officeart/2005/8/layout/bList2#1"/>
    <dgm:cxn modelId="{DA36D2EC-C37E-4C5D-B4A6-535FA399AAA5}" type="presParOf" srcId="{276B57B1-BA3C-4A4E-937B-053D1770925B}" destId="{C7CF2821-518F-424A-B3FB-00765BE62320}" srcOrd="2" destOrd="0" presId="urn:microsoft.com/office/officeart/2005/8/layout/bList2#1"/>
    <dgm:cxn modelId="{51909C19-AF0D-4E12-B5EF-A8AC6808116C}" type="presParOf" srcId="{C7CF2821-518F-424A-B3FB-00765BE62320}" destId="{D9FD9D45-32BB-4B5E-8295-339B70D9C70C}" srcOrd="0" destOrd="0" presId="urn:microsoft.com/office/officeart/2005/8/layout/bList2#1"/>
    <dgm:cxn modelId="{1A21F118-8D0B-4D8E-8630-36204AF2634F}" type="presParOf" srcId="{C7CF2821-518F-424A-B3FB-00765BE62320}" destId="{4E71DDEC-558D-43E1-9943-E0FFD557B95A}" srcOrd="1" destOrd="0" presId="urn:microsoft.com/office/officeart/2005/8/layout/bList2#1"/>
    <dgm:cxn modelId="{EC0EE376-8D05-4205-B37A-9DBB55C137FD}" type="presParOf" srcId="{C7CF2821-518F-424A-B3FB-00765BE62320}" destId="{D87AF8E0-AD0D-40EE-96B9-1A33F6F7D073}" srcOrd="2" destOrd="0" presId="urn:microsoft.com/office/officeart/2005/8/layout/bList2#1"/>
    <dgm:cxn modelId="{6F74467A-8CF1-4B92-B73F-31439EDE6CDE}" type="presParOf" srcId="{C7CF2821-518F-424A-B3FB-00765BE62320}" destId="{9A597DD7-419E-4155-AC58-A158A56564B7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2E3E83-99E9-4FD4-BDE6-C318F0AA0A6E}" type="doc">
      <dgm:prSet loTypeId="urn:microsoft.com/office/officeart/2005/8/layout/bList2#2" loCatId="list" qsTypeId="urn:microsoft.com/office/officeart/2005/8/quickstyle/simple1" qsCatId="simple" csTypeId="urn:microsoft.com/office/officeart/2005/8/colors/accent5_2" csCatId="accent5" phldr="1"/>
      <dgm:spPr/>
    </dgm:pt>
    <dgm:pt modelId="{EB06FBF6-6145-4FA1-B002-1B15E2D3E763}">
      <dgm:prSet phldrT="[Текст]" custT="1"/>
      <dgm:spPr/>
      <dgm:t>
        <a:bodyPr/>
        <a:lstStyle/>
        <a:p>
          <a:r>
            <a:rPr lang="ru-RU" sz="1600" b="1" dirty="0" smtClean="0"/>
            <a:t>ФП "Цифровая образовательная среда" </a:t>
          </a:r>
          <a:endParaRPr lang="ru-RU" sz="1600" b="1" dirty="0"/>
        </a:p>
      </dgm:t>
    </dgm:pt>
    <dgm:pt modelId="{CFD8D1A8-BB5D-4FDE-8A9F-BBD517049C56}" type="parTrans" cxnId="{C35164D7-384B-465B-884E-F8E9F07FC0E2}">
      <dgm:prSet/>
      <dgm:spPr/>
      <dgm:t>
        <a:bodyPr/>
        <a:lstStyle/>
        <a:p>
          <a:endParaRPr lang="ru-RU"/>
        </a:p>
      </dgm:t>
    </dgm:pt>
    <dgm:pt modelId="{54F26EBF-8116-493E-814B-B7A065ACAE15}" type="sibTrans" cxnId="{C35164D7-384B-465B-884E-F8E9F07FC0E2}">
      <dgm:prSet/>
      <dgm:spPr/>
      <dgm:t>
        <a:bodyPr/>
        <a:lstStyle/>
        <a:p>
          <a:endParaRPr lang="ru-RU"/>
        </a:p>
      </dgm:t>
    </dgm:pt>
    <dgm:pt modelId="{0BA53BE6-CFBC-4352-8764-005D224C17B7}">
      <dgm:prSet phldrT="[Текст]" custT="1"/>
      <dgm:spPr/>
      <dgm:t>
        <a:bodyPr/>
        <a:lstStyle/>
        <a:p>
          <a:r>
            <a:rPr lang="ru-RU" sz="1600" b="1" dirty="0" smtClean="0"/>
            <a:t>ФП "Современная школа" </a:t>
          </a:r>
          <a:endParaRPr lang="ru-RU" sz="1600" b="1" dirty="0"/>
        </a:p>
      </dgm:t>
    </dgm:pt>
    <dgm:pt modelId="{22C59049-98CD-431E-BBC1-DB30BD221A86}" type="sibTrans" cxnId="{2F3619A0-4AD2-4AAD-B325-4810E6018EB6}">
      <dgm:prSet/>
      <dgm:spPr/>
      <dgm:t>
        <a:bodyPr/>
        <a:lstStyle/>
        <a:p>
          <a:endParaRPr lang="ru-RU"/>
        </a:p>
      </dgm:t>
    </dgm:pt>
    <dgm:pt modelId="{311B5648-A12B-4784-B031-53A55A339120}" type="parTrans" cxnId="{2F3619A0-4AD2-4AAD-B325-4810E6018EB6}">
      <dgm:prSet/>
      <dgm:spPr/>
      <dgm:t>
        <a:bodyPr/>
        <a:lstStyle/>
        <a:p>
          <a:endParaRPr lang="ru-RU"/>
        </a:p>
      </dgm:t>
    </dgm:pt>
    <dgm:pt modelId="{B89ECD6D-B032-492F-A28E-2DB5BCE6127E}">
      <dgm:prSet custT="1"/>
      <dgm:spPr/>
      <dgm:t>
        <a:bodyPr/>
        <a:lstStyle/>
        <a:p>
          <a:endParaRPr lang="ru-RU" sz="1400" dirty="0"/>
        </a:p>
      </dgm:t>
    </dgm:pt>
    <dgm:pt modelId="{EA0BE200-9EAA-4B29-BB8A-CE8778D9BF80}" type="parTrans" cxnId="{21C3A3FC-F7BC-45E4-8134-98D769FE77D3}">
      <dgm:prSet/>
      <dgm:spPr/>
      <dgm:t>
        <a:bodyPr/>
        <a:lstStyle/>
        <a:p>
          <a:endParaRPr lang="ru-RU"/>
        </a:p>
      </dgm:t>
    </dgm:pt>
    <dgm:pt modelId="{695EEFD0-E99D-48F4-BB24-2FBDA3452344}" type="sibTrans" cxnId="{21C3A3FC-F7BC-45E4-8134-98D769FE77D3}">
      <dgm:prSet/>
      <dgm:spPr/>
      <dgm:t>
        <a:bodyPr/>
        <a:lstStyle/>
        <a:p>
          <a:endParaRPr lang="ru-RU"/>
        </a:p>
      </dgm:t>
    </dgm:pt>
    <dgm:pt modelId="{81E358B8-A203-4387-95A0-E1F03776A2B8}">
      <dgm:prSet custT="1"/>
      <dgm:spPr/>
      <dgm:t>
        <a:bodyPr/>
        <a:lstStyle/>
        <a:p>
          <a:r>
            <a:rPr lang="ru-RU" sz="1100" dirty="0" smtClean="0"/>
            <a:t>Поддержка образования для детей с ограниченными возможностями здоровья (обновление материально-технической базы </a:t>
          </a:r>
          <a:r>
            <a:rPr lang="ru-RU" sz="1100" dirty="0" err="1" smtClean="0"/>
            <a:t>шк</a:t>
          </a:r>
          <a:r>
            <a:rPr lang="ru-RU" sz="1100" dirty="0" smtClean="0"/>
            <a:t>. № 1) -</a:t>
          </a:r>
          <a:r>
            <a:rPr lang="ru-RU" sz="1100" b="1" dirty="0" smtClean="0"/>
            <a:t>4,0 млн. рублей</a:t>
          </a:r>
          <a:endParaRPr lang="ru-RU" sz="1100" b="1" dirty="0"/>
        </a:p>
      </dgm:t>
    </dgm:pt>
    <dgm:pt modelId="{ECB33AD9-8672-4E44-B101-56874B2F4FA9}" type="parTrans" cxnId="{6DA21340-C78A-4622-8749-EF8561633B71}">
      <dgm:prSet/>
      <dgm:spPr/>
      <dgm:t>
        <a:bodyPr/>
        <a:lstStyle/>
        <a:p>
          <a:endParaRPr lang="ru-RU"/>
        </a:p>
      </dgm:t>
    </dgm:pt>
    <dgm:pt modelId="{B8F91F8E-4C29-4155-ADAE-7F274154AFAC}" type="sibTrans" cxnId="{6DA21340-C78A-4622-8749-EF8561633B71}">
      <dgm:prSet/>
      <dgm:spPr/>
      <dgm:t>
        <a:bodyPr/>
        <a:lstStyle/>
        <a:p>
          <a:endParaRPr lang="ru-RU"/>
        </a:p>
      </dgm:t>
    </dgm:pt>
    <dgm:pt modelId="{6C937D5D-8CDC-4758-AB0F-AB672AB6E756}">
      <dgm:prSet custT="1"/>
      <dgm:spPr/>
      <dgm:t>
        <a:bodyPr/>
        <a:lstStyle/>
        <a:p>
          <a:r>
            <a:rPr lang="ru-RU" sz="1100" dirty="0" smtClean="0"/>
            <a:t>Приобретение техники, оборудования, автоматизация  и повышение эффективности организационно-управленческих процессов в МОУ "СОШ № 1", МОУ "СОШ № 16", МОУ "СОШ № 26, МОУ "Лицей № 32"  -</a:t>
          </a:r>
          <a:r>
            <a:rPr lang="ru-RU" sz="1100" b="1" dirty="0" smtClean="0"/>
            <a:t> 9,0 млн. рублей</a:t>
          </a:r>
          <a:endParaRPr lang="ru-RU" sz="1100" b="1" dirty="0"/>
        </a:p>
      </dgm:t>
    </dgm:pt>
    <dgm:pt modelId="{0C43B1DD-F2BB-49F1-8B45-2237474F812B}" type="parTrans" cxnId="{FE249365-67A8-44E9-B762-324EE576DEDC}">
      <dgm:prSet/>
      <dgm:spPr/>
      <dgm:t>
        <a:bodyPr/>
        <a:lstStyle/>
        <a:p>
          <a:endParaRPr lang="ru-RU"/>
        </a:p>
      </dgm:t>
    </dgm:pt>
    <dgm:pt modelId="{00C65A41-F0D4-4710-8700-6F97587E24B4}" type="sibTrans" cxnId="{FE249365-67A8-44E9-B762-324EE576DEDC}">
      <dgm:prSet/>
      <dgm:spPr/>
      <dgm:t>
        <a:bodyPr/>
        <a:lstStyle/>
        <a:p>
          <a:endParaRPr lang="ru-RU"/>
        </a:p>
      </dgm:t>
    </dgm:pt>
    <dgm:pt modelId="{9ACE5C10-2746-44F7-A88C-3DB8F90CD7A0}">
      <dgm:prSet phldrT="[Текст]" custT="1"/>
      <dgm:spPr/>
      <dgm:t>
        <a:bodyPr/>
        <a:lstStyle/>
        <a:p>
          <a:r>
            <a:rPr lang="ru-RU" sz="1600" b="1" dirty="0" smtClean="0"/>
            <a:t>ФП "Успех каждого ребенка" </a:t>
          </a:r>
          <a:endParaRPr lang="ru-RU" sz="1600" b="1" dirty="0"/>
        </a:p>
      </dgm:t>
    </dgm:pt>
    <dgm:pt modelId="{647653A3-932B-48B5-8FDA-5504354FAC42}" type="parTrans" cxnId="{7BF50907-DC0D-4DDE-BB76-055C89D54F19}">
      <dgm:prSet/>
      <dgm:spPr/>
      <dgm:t>
        <a:bodyPr/>
        <a:lstStyle/>
        <a:p>
          <a:endParaRPr lang="ru-RU"/>
        </a:p>
      </dgm:t>
    </dgm:pt>
    <dgm:pt modelId="{9FFE68CB-424E-4E3D-B97F-F8F60D1C49F3}" type="sibTrans" cxnId="{7BF50907-DC0D-4DDE-BB76-055C89D54F19}">
      <dgm:prSet/>
      <dgm:spPr/>
      <dgm:t>
        <a:bodyPr/>
        <a:lstStyle/>
        <a:p>
          <a:endParaRPr lang="ru-RU"/>
        </a:p>
      </dgm:t>
    </dgm:pt>
    <dgm:pt modelId="{8EF0319B-6F8E-44D3-885A-3C2ED5861F2D}">
      <dgm:prSet custT="1"/>
      <dgm:spPr/>
      <dgm:t>
        <a:bodyPr/>
        <a:lstStyle/>
        <a:p>
          <a:r>
            <a:rPr lang="ru-RU" sz="1300" dirty="0" smtClean="0"/>
            <a:t>Создание детского технопарка «</a:t>
          </a:r>
          <a:r>
            <a:rPr lang="ru-RU" sz="1300" dirty="0" err="1" smtClean="0"/>
            <a:t>Кванториум</a:t>
          </a:r>
          <a:r>
            <a:rPr lang="ru-RU" sz="1300" dirty="0" smtClean="0"/>
            <a:t>» - </a:t>
          </a:r>
          <a:r>
            <a:rPr lang="ru-RU" sz="1300" b="1" dirty="0" smtClean="0"/>
            <a:t>73,1 млн. рублей</a:t>
          </a:r>
          <a:endParaRPr lang="ru-RU" sz="1300" b="1" dirty="0"/>
        </a:p>
      </dgm:t>
    </dgm:pt>
    <dgm:pt modelId="{FC8D226D-CECA-42AA-9386-0647EF77E34B}" type="parTrans" cxnId="{ECED5B84-66F1-4104-8A0C-EFDB9EB607F0}">
      <dgm:prSet/>
      <dgm:spPr/>
      <dgm:t>
        <a:bodyPr/>
        <a:lstStyle/>
        <a:p>
          <a:endParaRPr lang="ru-RU"/>
        </a:p>
      </dgm:t>
    </dgm:pt>
    <dgm:pt modelId="{740C77FE-09B0-49EE-AF15-289674DE412E}" type="sibTrans" cxnId="{ECED5B84-66F1-4104-8A0C-EFDB9EB607F0}">
      <dgm:prSet/>
      <dgm:spPr/>
      <dgm:t>
        <a:bodyPr/>
        <a:lstStyle/>
        <a:p>
          <a:endParaRPr lang="ru-RU"/>
        </a:p>
      </dgm:t>
    </dgm:pt>
    <dgm:pt modelId="{276B57B1-BA3C-4A4E-937B-053D1770925B}" type="pres">
      <dgm:prSet presAssocID="{B42E3E83-99E9-4FD4-BDE6-C318F0AA0A6E}" presName="diagram" presStyleCnt="0">
        <dgm:presLayoutVars>
          <dgm:dir/>
          <dgm:animLvl val="lvl"/>
          <dgm:resizeHandles val="exact"/>
        </dgm:presLayoutVars>
      </dgm:prSet>
      <dgm:spPr/>
    </dgm:pt>
    <dgm:pt modelId="{F0ECABD3-4052-472A-930F-24A78602DE99}" type="pres">
      <dgm:prSet presAssocID="{9ACE5C10-2746-44F7-A88C-3DB8F90CD7A0}" presName="compNode" presStyleCnt="0"/>
      <dgm:spPr/>
    </dgm:pt>
    <dgm:pt modelId="{0C8CC9C6-FC1D-4B2D-9DDF-ABEF28E52E4B}" type="pres">
      <dgm:prSet presAssocID="{9ACE5C10-2746-44F7-A88C-3DB8F90CD7A0}" presName="childRect" presStyleLbl="bgAcc1" presStyleIdx="0" presStyleCnt="3" custScaleX="156426" custScaleY="126451" custLinFactNeighborX="-18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AAA610-C2E1-4673-83D4-A8051ECFC02C}" type="pres">
      <dgm:prSet presAssocID="{9ACE5C10-2746-44F7-A88C-3DB8F90CD7A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95592-882F-453F-BB2E-2C43157810C2}" type="pres">
      <dgm:prSet presAssocID="{9ACE5C10-2746-44F7-A88C-3DB8F90CD7A0}" presName="parentRect" presStyleLbl="alignNode1" presStyleIdx="0" presStyleCnt="3" custScaleX="157169" custScaleY="140140" custLinFactNeighborX="921" custLinFactNeighborY="12834"/>
      <dgm:spPr/>
      <dgm:t>
        <a:bodyPr/>
        <a:lstStyle/>
        <a:p>
          <a:endParaRPr lang="ru-RU"/>
        </a:p>
      </dgm:t>
    </dgm:pt>
    <dgm:pt modelId="{12E871E3-FFBA-44A8-9E55-DA6FEAC116B5}" type="pres">
      <dgm:prSet presAssocID="{9ACE5C10-2746-44F7-A88C-3DB8F90CD7A0}" presName="adorn" presStyleLbl="fgAccFollowNode1" presStyleIdx="0" presStyleCnt="3" custLinFactNeighborX="38667" custLinFactNeighborY="-962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13DD1A5-271A-433B-BFE2-9774E89238B4}" type="pres">
      <dgm:prSet presAssocID="{9FFE68CB-424E-4E3D-B97F-F8F60D1C49F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ADD81AC-4E7B-4880-9040-CE7C40F4672F}" type="pres">
      <dgm:prSet presAssocID="{0BA53BE6-CFBC-4352-8764-005D224C17B7}" presName="compNode" presStyleCnt="0"/>
      <dgm:spPr/>
    </dgm:pt>
    <dgm:pt modelId="{B83FF820-162C-42E4-A99C-3F5CEEA79792}" type="pres">
      <dgm:prSet presAssocID="{0BA53BE6-CFBC-4352-8764-005D224C17B7}" presName="childRect" presStyleLbl="bgAcc1" presStyleIdx="1" presStyleCnt="3" custScaleX="155637" custScaleY="126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F7988-BC97-4970-94A9-78664A696FDC}" type="pres">
      <dgm:prSet presAssocID="{0BA53BE6-CFBC-4352-8764-005D224C17B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952C7-3908-40CE-98A6-6A056BCE7334}" type="pres">
      <dgm:prSet presAssocID="{0BA53BE6-CFBC-4352-8764-005D224C17B7}" presName="parentRect" presStyleLbl="alignNode1" presStyleIdx="1" presStyleCnt="3" custScaleX="155001" custScaleY="144301" custLinFactNeighborX="1885" custLinFactNeighborY="12159"/>
      <dgm:spPr/>
      <dgm:t>
        <a:bodyPr/>
        <a:lstStyle/>
        <a:p>
          <a:endParaRPr lang="ru-RU"/>
        </a:p>
      </dgm:t>
    </dgm:pt>
    <dgm:pt modelId="{D0435474-A91D-4C79-AEA8-B7A9BBEE08B8}" type="pres">
      <dgm:prSet presAssocID="{0BA53BE6-CFBC-4352-8764-005D224C17B7}" presName="adorn" presStyleLbl="fgAccFollowNode1" presStyleIdx="1" presStyleCnt="3" custLinFactNeighborX="56854" custLinFactNeighborY="-334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66D372AD-9E34-4A68-A195-638036D147FC}" type="pres">
      <dgm:prSet presAssocID="{22C59049-98CD-431E-BBC1-DB30BD221A8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7CF2821-518F-424A-B3FB-00765BE62320}" type="pres">
      <dgm:prSet presAssocID="{EB06FBF6-6145-4FA1-B002-1B15E2D3E763}" presName="compNode" presStyleCnt="0"/>
      <dgm:spPr/>
    </dgm:pt>
    <dgm:pt modelId="{D9FD9D45-32BB-4B5E-8295-339B70D9C70C}" type="pres">
      <dgm:prSet presAssocID="{EB06FBF6-6145-4FA1-B002-1B15E2D3E763}" presName="childRect" presStyleLbl="bgAcc1" presStyleIdx="2" presStyleCnt="3" custScaleX="161164" custScaleY="126451" custLinFactNeighborX="-356" custLinFactNeighborY="-3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1DDEC-558D-43E1-9943-E0FFD557B95A}" type="pres">
      <dgm:prSet presAssocID="{EB06FBF6-6145-4FA1-B002-1B15E2D3E76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AF8E0-AD0D-40EE-96B9-1A33F6F7D073}" type="pres">
      <dgm:prSet presAssocID="{EB06FBF6-6145-4FA1-B002-1B15E2D3E763}" presName="parentRect" presStyleLbl="alignNode1" presStyleIdx="2" presStyleCnt="3" custScaleX="161814" custScaleY="144301" custLinFactNeighborX="23259" custLinFactNeighborY="5453"/>
      <dgm:spPr/>
      <dgm:t>
        <a:bodyPr/>
        <a:lstStyle/>
        <a:p>
          <a:endParaRPr lang="ru-RU"/>
        </a:p>
      </dgm:t>
    </dgm:pt>
    <dgm:pt modelId="{9A597DD7-419E-4155-AC58-A158A56564B7}" type="pres">
      <dgm:prSet presAssocID="{EB06FBF6-6145-4FA1-B002-1B15E2D3E763}" presName="adorn" presStyleLbl="fgAccFollowNode1" presStyleIdx="2" presStyleCnt="3" custLinFactX="14585" custLinFactNeighborX="100000" custLinFactNeighborY="-88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C5EE6E21-8CEA-43CE-AE7F-B446CEFC4F93}" type="presOf" srcId="{9ACE5C10-2746-44F7-A88C-3DB8F90CD7A0}" destId="{3F495592-882F-453F-BB2E-2C43157810C2}" srcOrd="1" destOrd="0" presId="urn:microsoft.com/office/officeart/2005/8/layout/bList2#2"/>
    <dgm:cxn modelId="{020F2F89-7C20-49F6-B7EE-96C314B00179}" type="presOf" srcId="{B42E3E83-99E9-4FD4-BDE6-C318F0AA0A6E}" destId="{276B57B1-BA3C-4A4E-937B-053D1770925B}" srcOrd="0" destOrd="0" presId="urn:microsoft.com/office/officeart/2005/8/layout/bList2#2"/>
    <dgm:cxn modelId="{B6537906-33E9-47EA-B663-34307AA36315}" type="presOf" srcId="{22C59049-98CD-431E-BBC1-DB30BD221A86}" destId="{66D372AD-9E34-4A68-A195-638036D147FC}" srcOrd="0" destOrd="0" presId="urn:microsoft.com/office/officeart/2005/8/layout/bList2#2"/>
    <dgm:cxn modelId="{ECED5B84-66F1-4104-8A0C-EFDB9EB607F0}" srcId="{9ACE5C10-2746-44F7-A88C-3DB8F90CD7A0}" destId="{8EF0319B-6F8E-44D3-885A-3C2ED5861F2D}" srcOrd="0" destOrd="0" parTransId="{FC8D226D-CECA-42AA-9386-0647EF77E34B}" sibTransId="{740C77FE-09B0-49EE-AF15-289674DE412E}"/>
    <dgm:cxn modelId="{496F404F-562D-40AE-842B-69ED2B8D73B3}" type="presOf" srcId="{0BA53BE6-CFBC-4352-8764-005D224C17B7}" destId="{A91F7988-BC97-4970-94A9-78664A696FDC}" srcOrd="0" destOrd="0" presId="urn:microsoft.com/office/officeart/2005/8/layout/bList2#2"/>
    <dgm:cxn modelId="{21C3A3FC-F7BC-45E4-8134-98D769FE77D3}" srcId="{0BA53BE6-CFBC-4352-8764-005D224C17B7}" destId="{B89ECD6D-B032-492F-A28E-2DB5BCE6127E}" srcOrd="1" destOrd="0" parTransId="{EA0BE200-9EAA-4B29-BB8A-CE8778D9BF80}" sibTransId="{695EEFD0-E99D-48F4-BB24-2FBDA3452344}"/>
    <dgm:cxn modelId="{7BF50907-DC0D-4DDE-BB76-055C89D54F19}" srcId="{B42E3E83-99E9-4FD4-BDE6-C318F0AA0A6E}" destId="{9ACE5C10-2746-44F7-A88C-3DB8F90CD7A0}" srcOrd="0" destOrd="0" parTransId="{647653A3-932B-48B5-8FDA-5504354FAC42}" sibTransId="{9FFE68CB-424E-4E3D-B97F-F8F60D1C49F3}"/>
    <dgm:cxn modelId="{639FE94F-5A51-4477-90BA-2FC2DA1D2EA1}" type="presOf" srcId="{EB06FBF6-6145-4FA1-B002-1B15E2D3E763}" destId="{4E71DDEC-558D-43E1-9943-E0FFD557B95A}" srcOrd="0" destOrd="0" presId="urn:microsoft.com/office/officeart/2005/8/layout/bList2#2"/>
    <dgm:cxn modelId="{FE249365-67A8-44E9-B762-324EE576DEDC}" srcId="{EB06FBF6-6145-4FA1-B002-1B15E2D3E763}" destId="{6C937D5D-8CDC-4758-AB0F-AB672AB6E756}" srcOrd="0" destOrd="0" parTransId="{0C43B1DD-F2BB-49F1-8B45-2237474F812B}" sibTransId="{00C65A41-F0D4-4710-8700-6F97587E24B4}"/>
    <dgm:cxn modelId="{FD6BCE24-DFC0-4ECD-B1FE-4EDD73278650}" type="presOf" srcId="{EB06FBF6-6145-4FA1-B002-1B15E2D3E763}" destId="{D87AF8E0-AD0D-40EE-96B9-1A33F6F7D073}" srcOrd="1" destOrd="0" presId="urn:microsoft.com/office/officeart/2005/8/layout/bList2#2"/>
    <dgm:cxn modelId="{6DA21340-C78A-4622-8749-EF8561633B71}" srcId="{0BA53BE6-CFBC-4352-8764-005D224C17B7}" destId="{81E358B8-A203-4387-95A0-E1F03776A2B8}" srcOrd="0" destOrd="0" parTransId="{ECB33AD9-8672-4E44-B101-56874B2F4FA9}" sibTransId="{B8F91F8E-4C29-4155-ADAE-7F274154AFAC}"/>
    <dgm:cxn modelId="{BFD178EC-713C-49A5-9B1E-8DD4773053E3}" type="presOf" srcId="{9ACE5C10-2746-44F7-A88C-3DB8F90CD7A0}" destId="{ECAAA610-C2E1-4673-83D4-A8051ECFC02C}" srcOrd="0" destOrd="0" presId="urn:microsoft.com/office/officeart/2005/8/layout/bList2#2"/>
    <dgm:cxn modelId="{D394ABED-A567-44D1-9F5C-92FFF91C0278}" type="presOf" srcId="{6C937D5D-8CDC-4758-AB0F-AB672AB6E756}" destId="{D9FD9D45-32BB-4B5E-8295-339B70D9C70C}" srcOrd="0" destOrd="0" presId="urn:microsoft.com/office/officeart/2005/8/layout/bList2#2"/>
    <dgm:cxn modelId="{65F3D447-ABB0-4B80-9D9B-E2FB94945AED}" type="presOf" srcId="{81E358B8-A203-4387-95A0-E1F03776A2B8}" destId="{B83FF820-162C-42E4-A99C-3F5CEEA79792}" srcOrd="0" destOrd="0" presId="urn:microsoft.com/office/officeart/2005/8/layout/bList2#2"/>
    <dgm:cxn modelId="{7839151D-0533-4D35-B2D8-B8EA9A8D1E3F}" type="presOf" srcId="{B89ECD6D-B032-492F-A28E-2DB5BCE6127E}" destId="{B83FF820-162C-42E4-A99C-3F5CEEA79792}" srcOrd="0" destOrd="1" presId="urn:microsoft.com/office/officeart/2005/8/layout/bList2#2"/>
    <dgm:cxn modelId="{C35164D7-384B-465B-884E-F8E9F07FC0E2}" srcId="{B42E3E83-99E9-4FD4-BDE6-C318F0AA0A6E}" destId="{EB06FBF6-6145-4FA1-B002-1B15E2D3E763}" srcOrd="2" destOrd="0" parTransId="{CFD8D1A8-BB5D-4FDE-8A9F-BBD517049C56}" sibTransId="{54F26EBF-8116-493E-814B-B7A065ACAE15}"/>
    <dgm:cxn modelId="{53DBA380-07C2-4CFE-A83D-76DEB83AFCBB}" type="presOf" srcId="{9FFE68CB-424E-4E3D-B97F-F8F60D1C49F3}" destId="{613DD1A5-271A-433B-BFE2-9774E89238B4}" srcOrd="0" destOrd="0" presId="urn:microsoft.com/office/officeart/2005/8/layout/bList2#2"/>
    <dgm:cxn modelId="{9FDFD223-115F-4B46-8C36-99A9A54F9B4F}" type="presOf" srcId="{0BA53BE6-CFBC-4352-8764-005D224C17B7}" destId="{82D952C7-3908-40CE-98A6-6A056BCE7334}" srcOrd="1" destOrd="0" presId="urn:microsoft.com/office/officeart/2005/8/layout/bList2#2"/>
    <dgm:cxn modelId="{2F3619A0-4AD2-4AAD-B325-4810E6018EB6}" srcId="{B42E3E83-99E9-4FD4-BDE6-C318F0AA0A6E}" destId="{0BA53BE6-CFBC-4352-8764-005D224C17B7}" srcOrd="1" destOrd="0" parTransId="{311B5648-A12B-4784-B031-53A55A339120}" sibTransId="{22C59049-98CD-431E-BBC1-DB30BD221A86}"/>
    <dgm:cxn modelId="{5291D9A3-5BAD-4BF8-84BF-BB6E6F5C7825}" type="presOf" srcId="{8EF0319B-6F8E-44D3-885A-3C2ED5861F2D}" destId="{0C8CC9C6-FC1D-4B2D-9DDF-ABEF28E52E4B}" srcOrd="0" destOrd="0" presId="urn:microsoft.com/office/officeart/2005/8/layout/bList2#2"/>
    <dgm:cxn modelId="{44D58629-D1D2-4F5B-8871-DD36FF11F3EB}" type="presParOf" srcId="{276B57B1-BA3C-4A4E-937B-053D1770925B}" destId="{F0ECABD3-4052-472A-930F-24A78602DE99}" srcOrd="0" destOrd="0" presId="urn:microsoft.com/office/officeart/2005/8/layout/bList2#2"/>
    <dgm:cxn modelId="{C3763632-BC3C-4A6C-877A-D107DDE96736}" type="presParOf" srcId="{F0ECABD3-4052-472A-930F-24A78602DE99}" destId="{0C8CC9C6-FC1D-4B2D-9DDF-ABEF28E52E4B}" srcOrd="0" destOrd="0" presId="urn:microsoft.com/office/officeart/2005/8/layout/bList2#2"/>
    <dgm:cxn modelId="{7253DF9E-4EE2-4ED2-B429-064370B0F94B}" type="presParOf" srcId="{F0ECABD3-4052-472A-930F-24A78602DE99}" destId="{ECAAA610-C2E1-4673-83D4-A8051ECFC02C}" srcOrd="1" destOrd="0" presId="urn:microsoft.com/office/officeart/2005/8/layout/bList2#2"/>
    <dgm:cxn modelId="{98F1FC41-717E-47C9-9D76-ECAA004A8F35}" type="presParOf" srcId="{F0ECABD3-4052-472A-930F-24A78602DE99}" destId="{3F495592-882F-453F-BB2E-2C43157810C2}" srcOrd="2" destOrd="0" presId="urn:microsoft.com/office/officeart/2005/8/layout/bList2#2"/>
    <dgm:cxn modelId="{6136940B-4193-44BD-B22E-3FA12861CC99}" type="presParOf" srcId="{F0ECABD3-4052-472A-930F-24A78602DE99}" destId="{12E871E3-FFBA-44A8-9E55-DA6FEAC116B5}" srcOrd="3" destOrd="0" presId="urn:microsoft.com/office/officeart/2005/8/layout/bList2#2"/>
    <dgm:cxn modelId="{3FB407F0-92E0-4ECC-99C8-53FF178991C9}" type="presParOf" srcId="{276B57B1-BA3C-4A4E-937B-053D1770925B}" destId="{613DD1A5-271A-433B-BFE2-9774E89238B4}" srcOrd="1" destOrd="0" presId="urn:microsoft.com/office/officeart/2005/8/layout/bList2#2"/>
    <dgm:cxn modelId="{AA29F2B4-1DB7-473A-89FD-DEF031455970}" type="presParOf" srcId="{276B57B1-BA3C-4A4E-937B-053D1770925B}" destId="{6ADD81AC-4E7B-4880-9040-CE7C40F4672F}" srcOrd="2" destOrd="0" presId="urn:microsoft.com/office/officeart/2005/8/layout/bList2#2"/>
    <dgm:cxn modelId="{E9B9176E-AC98-43FF-92D5-21E09CD3EDC9}" type="presParOf" srcId="{6ADD81AC-4E7B-4880-9040-CE7C40F4672F}" destId="{B83FF820-162C-42E4-A99C-3F5CEEA79792}" srcOrd="0" destOrd="0" presId="urn:microsoft.com/office/officeart/2005/8/layout/bList2#2"/>
    <dgm:cxn modelId="{B0491DFF-7877-44CF-8022-2054385E4330}" type="presParOf" srcId="{6ADD81AC-4E7B-4880-9040-CE7C40F4672F}" destId="{A91F7988-BC97-4970-94A9-78664A696FDC}" srcOrd="1" destOrd="0" presId="urn:microsoft.com/office/officeart/2005/8/layout/bList2#2"/>
    <dgm:cxn modelId="{F4334FAA-61EB-4F0F-B2AD-D159B977FBA0}" type="presParOf" srcId="{6ADD81AC-4E7B-4880-9040-CE7C40F4672F}" destId="{82D952C7-3908-40CE-98A6-6A056BCE7334}" srcOrd="2" destOrd="0" presId="urn:microsoft.com/office/officeart/2005/8/layout/bList2#2"/>
    <dgm:cxn modelId="{5B98E056-4B11-479F-971F-690C75D99480}" type="presParOf" srcId="{6ADD81AC-4E7B-4880-9040-CE7C40F4672F}" destId="{D0435474-A91D-4C79-AEA8-B7A9BBEE08B8}" srcOrd="3" destOrd="0" presId="urn:microsoft.com/office/officeart/2005/8/layout/bList2#2"/>
    <dgm:cxn modelId="{C33A1C57-8C1C-430B-A77E-5A1D3AA716B8}" type="presParOf" srcId="{276B57B1-BA3C-4A4E-937B-053D1770925B}" destId="{66D372AD-9E34-4A68-A195-638036D147FC}" srcOrd="3" destOrd="0" presId="urn:microsoft.com/office/officeart/2005/8/layout/bList2#2"/>
    <dgm:cxn modelId="{DAC0B067-8EBC-47C7-A3F7-245F586B7C07}" type="presParOf" srcId="{276B57B1-BA3C-4A4E-937B-053D1770925B}" destId="{C7CF2821-518F-424A-B3FB-00765BE62320}" srcOrd="4" destOrd="0" presId="urn:microsoft.com/office/officeart/2005/8/layout/bList2#2"/>
    <dgm:cxn modelId="{1E03887B-5B95-433D-860A-3F0EA24AC24A}" type="presParOf" srcId="{C7CF2821-518F-424A-B3FB-00765BE62320}" destId="{D9FD9D45-32BB-4B5E-8295-339B70D9C70C}" srcOrd="0" destOrd="0" presId="urn:microsoft.com/office/officeart/2005/8/layout/bList2#2"/>
    <dgm:cxn modelId="{17AA6A41-2DA6-46FF-9054-EE5C58B970F8}" type="presParOf" srcId="{C7CF2821-518F-424A-B3FB-00765BE62320}" destId="{4E71DDEC-558D-43E1-9943-E0FFD557B95A}" srcOrd="1" destOrd="0" presId="urn:microsoft.com/office/officeart/2005/8/layout/bList2#2"/>
    <dgm:cxn modelId="{4E2AE9DA-4C56-4ECB-BA38-5E3BA7F213CD}" type="presParOf" srcId="{C7CF2821-518F-424A-B3FB-00765BE62320}" destId="{D87AF8E0-AD0D-40EE-96B9-1A33F6F7D073}" srcOrd="2" destOrd="0" presId="urn:microsoft.com/office/officeart/2005/8/layout/bList2#2"/>
    <dgm:cxn modelId="{25291016-4051-485A-9F7A-4014D835E637}" type="presParOf" srcId="{C7CF2821-518F-424A-B3FB-00765BE62320}" destId="{9A597DD7-419E-4155-AC58-A158A56564B7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2E3E83-99E9-4FD4-BDE6-C318F0AA0A6E}" type="doc">
      <dgm:prSet loTypeId="urn:microsoft.com/office/officeart/2005/8/layout/bList2#3" loCatId="list" qsTypeId="urn:microsoft.com/office/officeart/2005/8/quickstyle/simple1" qsCatId="simple" csTypeId="urn:microsoft.com/office/officeart/2005/8/colors/accent4_5" csCatId="accent4" phldr="1"/>
      <dgm:spPr/>
    </dgm:pt>
    <dgm:pt modelId="{EB06FBF6-6145-4FA1-B002-1B15E2D3E763}">
      <dgm:prSet phldrT="[Текст]" custT="1"/>
      <dgm:spPr/>
      <dgm:t>
        <a:bodyPr/>
        <a:lstStyle/>
        <a:p>
          <a:r>
            <a:rPr lang="ru-RU" sz="1600" b="1" dirty="0" smtClean="0"/>
            <a:t>ФП "Культурная среда"</a:t>
          </a:r>
          <a:endParaRPr lang="ru-RU" sz="1600" b="1" dirty="0"/>
        </a:p>
      </dgm:t>
    </dgm:pt>
    <dgm:pt modelId="{CFD8D1A8-BB5D-4FDE-8A9F-BBD517049C56}" type="parTrans" cxnId="{C35164D7-384B-465B-884E-F8E9F07FC0E2}">
      <dgm:prSet/>
      <dgm:spPr/>
      <dgm:t>
        <a:bodyPr/>
        <a:lstStyle/>
        <a:p>
          <a:endParaRPr lang="ru-RU"/>
        </a:p>
      </dgm:t>
    </dgm:pt>
    <dgm:pt modelId="{54F26EBF-8116-493E-814B-B7A065ACAE15}" type="sibTrans" cxnId="{C35164D7-384B-465B-884E-F8E9F07FC0E2}">
      <dgm:prSet/>
      <dgm:spPr/>
      <dgm:t>
        <a:bodyPr/>
        <a:lstStyle/>
        <a:p>
          <a:endParaRPr lang="ru-RU"/>
        </a:p>
      </dgm:t>
    </dgm:pt>
    <dgm:pt modelId="{78813A38-A0CE-42D4-B107-A17C9A8841A9}">
      <dgm:prSet custT="1"/>
      <dgm:spPr/>
      <dgm:t>
        <a:bodyPr/>
        <a:lstStyle/>
        <a:p>
          <a:r>
            <a:rPr lang="ru-RU" sz="1200" dirty="0" smtClean="0"/>
            <a:t>Создание модельной муниципальной библиотеки в  МБУК «Централизованная библиотечная система г. Вологды» - </a:t>
          </a:r>
          <a:r>
            <a:rPr lang="ru-RU" sz="1200" b="1" dirty="0" smtClean="0"/>
            <a:t>5,0 млн. рублей</a:t>
          </a:r>
          <a:endParaRPr lang="ru-RU" sz="1200" b="1" dirty="0"/>
        </a:p>
      </dgm:t>
    </dgm:pt>
    <dgm:pt modelId="{9B638FB5-61BB-461B-80B7-9F24533A63C3}" type="parTrans" cxnId="{6A85A584-133D-404F-93F6-52E1EEAD1C30}">
      <dgm:prSet/>
      <dgm:spPr/>
      <dgm:t>
        <a:bodyPr/>
        <a:lstStyle/>
        <a:p>
          <a:endParaRPr lang="ru-RU"/>
        </a:p>
      </dgm:t>
    </dgm:pt>
    <dgm:pt modelId="{34B4FC1B-4FAC-4E60-A338-EC85F141E983}" type="sibTrans" cxnId="{6A85A584-133D-404F-93F6-52E1EEAD1C30}">
      <dgm:prSet/>
      <dgm:spPr/>
      <dgm:t>
        <a:bodyPr/>
        <a:lstStyle/>
        <a:p>
          <a:endParaRPr lang="ru-RU"/>
        </a:p>
      </dgm:t>
    </dgm:pt>
    <dgm:pt modelId="{276B57B1-BA3C-4A4E-937B-053D1770925B}" type="pres">
      <dgm:prSet presAssocID="{B42E3E83-99E9-4FD4-BDE6-C318F0AA0A6E}" presName="diagram" presStyleCnt="0">
        <dgm:presLayoutVars>
          <dgm:dir/>
          <dgm:animLvl val="lvl"/>
          <dgm:resizeHandles val="exact"/>
        </dgm:presLayoutVars>
      </dgm:prSet>
      <dgm:spPr/>
    </dgm:pt>
    <dgm:pt modelId="{C7CF2821-518F-424A-B3FB-00765BE62320}" type="pres">
      <dgm:prSet presAssocID="{EB06FBF6-6145-4FA1-B002-1B15E2D3E763}" presName="compNode" presStyleCnt="0"/>
      <dgm:spPr/>
    </dgm:pt>
    <dgm:pt modelId="{D9FD9D45-32BB-4B5E-8295-339B70D9C70C}" type="pres">
      <dgm:prSet presAssocID="{EB06FBF6-6145-4FA1-B002-1B15E2D3E763}" presName="childRect" presStyleLbl="bgAcc1" presStyleIdx="0" presStyleCnt="1" custScaleX="137235" custScaleY="88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1DDEC-558D-43E1-9943-E0FFD557B95A}" type="pres">
      <dgm:prSet presAssocID="{EB06FBF6-6145-4FA1-B002-1B15E2D3E76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AF8E0-AD0D-40EE-96B9-1A33F6F7D073}" type="pres">
      <dgm:prSet presAssocID="{EB06FBF6-6145-4FA1-B002-1B15E2D3E763}" presName="parentRect" presStyleLbl="alignNode1" presStyleIdx="0" presStyleCnt="1" custScaleX="137235" custScaleY="123506"/>
      <dgm:spPr/>
      <dgm:t>
        <a:bodyPr/>
        <a:lstStyle/>
        <a:p>
          <a:endParaRPr lang="ru-RU"/>
        </a:p>
      </dgm:t>
    </dgm:pt>
    <dgm:pt modelId="{9A597DD7-419E-4155-AC58-A158A56564B7}" type="pres">
      <dgm:prSet presAssocID="{EB06FBF6-6145-4FA1-B002-1B15E2D3E763}" presName="adorn" presStyleLbl="fgAccFollowNode1" presStyleIdx="0" presStyleCnt="1" custLinFactNeighborX="29785" custLinFactNeighborY="-2001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</dgm:ptLst>
  <dgm:cxnLst>
    <dgm:cxn modelId="{C35164D7-384B-465B-884E-F8E9F07FC0E2}" srcId="{B42E3E83-99E9-4FD4-BDE6-C318F0AA0A6E}" destId="{EB06FBF6-6145-4FA1-B002-1B15E2D3E763}" srcOrd="0" destOrd="0" parTransId="{CFD8D1A8-BB5D-4FDE-8A9F-BBD517049C56}" sibTransId="{54F26EBF-8116-493E-814B-B7A065ACAE15}"/>
    <dgm:cxn modelId="{C2EF2C9C-DCFE-43F2-81EB-601A7D86AE9C}" type="presOf" srcId="{B42E3E83-99E9-4FD4-BDE6-C318F0AA0A6E}" destId="{276B57B1-BA3C-4A4E-937B-053D1770925B}" srcOrd="0" destOrd="0" presId="urn:microsoft.com/office/officeart/2005/8/layout/bList2#3"/>
    <dgm:cxn modelId="{86135EB3-C930-4D6D-A3EE-9703D68115F6}" type="presOf" srcId="{EB06FBF6-6145-4FA1-B002-1B15E2D3E763}" destId="{4E71DDEC-558D-43E1-9943-E0FFD557B95A}" srcOrd="0" destOrd="0" presId="urn:microsoft.com/office/officeart/2005/8/layout/bList2#3"/>
    <dgm:cxn modelId="{6A85A584-133D-404F-93F6-52E1EEAD1C30}" srcId="{EB06FBF6-6145-4FA1-B002-1B15E2D3E763}" destId="{78813A38-A0CE-42D4-B107-A17C9A8841A9}" srcOrd="0" destOrd="0" parTransId="{9B638FB5-61BB-461B-80B7-9F24533A63C3}" sibTransId="{34B4FC1B-4FAC-4E60-A338-EC85F141E983}"/>
    <dgm:cxn modelId="{7073F89B-330B-4C49-99A3-0A11219E526A}" type="presOf" srcId="{EB06FBF6-6145-4FA1-B002-1B15E2D3E763}" destId="{D87AF8E0-AD0D-40EE-96B9-1A33F6F7D073}" srcOrd="1" destOrd="0" presId="urn:microsoft.com/office/officeart/2005/8/layout/bList2#3"/>
    <dgm:cxn modelId="{4552837C-1A23-4332-820A-27F7961D2AEF}" type="presOf" srcId="{78813A38-A0CE-42D4-B107-A17C9A8841A9}" destId="{D9FD9D45-32BB-4B5E-8295-339B70D9C70C}" srcOrd="0" destOrd="0" presId="urn:microsoft.com/office/officeart/2005/8/layout/bList2#3"/>
    <dgm:cxn modelId="{59FEFEA3-2033-4753-9F0D-ADAB64C065DB}" type="presParOf" srcId="{276B57B1-BA3C-4A4E-937B-053D1770925B}" destId="{C7CF2821-518F-424A-B3FB-00765BE62320}" srcOrd="0" destOrd="0" presId="urn:microsoft.com/office/officeart/2005/8/layout/bList2#3"/>
    <dgm:cxn modelId="{D475CB9A-D500-4981-85EC-BD07186489E3}" type="presParOf" srcId="{C7CF2821-518F-424A-B3FB-00765BE62320}" destId="{D9FD9D45-32BB-4B5E-8295-339B70D9C70C}" srcOrd="0" destOrd="0" presId="urn:microsoft.com/office/officeart/2005/8/layout/bList2#3"/>
    <dgm:cxn modelId="{B85330A1-3A21-49D7-851C-F0C31AF723ED}" type="presParOf" srcId="{C7CF2821-518F-424A-B3FB-00765BE62320}" destId="{4E71DDEC-558D-43E1-9943-E0FFD557B95A}" srcOrd="1" destOrd="0" presId="urn:microsoft.com/office/officeart/2005/8/layout/bList2#3"/>
    <dgm:cxn modelId="{C839D9CE-FF12-46EF-B091-D6F6C2B17D70}" type="presParOf" srcId="{C7CF2821-518F-424A-B3FB-00765BE62320}" destId="{D87AF8E0-AD0D-40EE-96B9-1A33F6F7D073}" srcOrd="2" destOrd="0" presId="urn:microsoft.com/office/officeart/2005/8/layout/bList2#3"/>
    <dgm:cxn modelId="{A102B4BD-6C05-44B1-B8DA-C9E179F41253}" type="presParOf" srcId="{C7CF2821-518F-424A-B3FB-00765BE62320}" destId="{9A597DD7-419E-4155-AC58-A158A56564B7}" srcOrd="3" destOrd="0" presId="urn:microsoft.com/office/officeart/2005/8/layout/bList2#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2E3E83-99E9-4FD4-BDE6-C318F0AA0A6E}" type="doc">
      <dgm:prSet loTypeId="urn:microsoft.com/office/officeart/2005/8/layout/bList2#4" loCatId="list" qsTypeId="urn:microsoft.com/office/officeart/2005/8/quickstyle/simple1" qsCatId="simple" csTypeId="urn:microsoft.com/office/officeart/2005/8/colors/accent1_2" csCatId="accent1" phldr="1"/>
      <dgm:spPr/>
    </dgm:pt>
    <dgm:pt modelId="{EB06FBF6-6145-4FA1-B002-1B15E2D3E763}">
      <dgm:prSet phldrT="[Текст]" custT="1"/>
      <dgm:spPr/>
      <dgm:t>
        <a:bodyPr/>
        <a:lstStyle/>
        <a:p>
          <a:r>
            <a:rPr lang="ru-RU" sz="1100" b="1" dirty="0" smtClean="0"/>
            <a:t>ФП "Обеспечение устойчивого сокращения непригодного для проживания жилищного фонда"</a:t>
          </a:r>
          <a:endParaRPr lang="ru-RU" sz="1100" b="1" dirty="0"/>
        </a:p>
      </dgm:t>
    </dgm:pt>
    <dgm:pt modelId="{CFD8D1A8-BB5D-4FDE-8A9F-BBD517049C56}" type="parTrans" cxnId="{C35164D7-384B-465B-884E-F8E9F07FC0E2}">
      <dgm:prSet/>
      <dgm:spPr/>
      <dgm:t>
        <a:bodyPr/>
        <a:lstStyle/>
        <a:p>
          <a:endParaRPr lang="ru-RU"/>
        </a:p>
      </dgm:t>
    </dgm:pt>
    <dgm:pt modelId="{54F26EBF-8116-493E-814B-B7A065ACAE15}" type="sibTrans" cxnId="{C35164D7-384B-465B-884E-F8E9F07FC0E2}">
      <dgm:prSet/>
      <dgm:spPr/>
      <dgm:t>
        <a:bodyPr/>
        <a:lstStyle/>
        <a:p>
          <a:endParaRPr lang="ru-RU"/>
        </a:p>
      </dgm:t>
    </dgm:pt>
    <dgm:pt modelId="{0BA53BE6-CFBC-4352-8764-005D224C17B7}">
      <dgm:prSet phldrT="[Текст]" custT="1"/>
      <dgm:spPr/>
      <dgm:t>
        <a:bodyPr/>
        <a:lstStyle/>
        <a:p>
          <a:r>
            <a:rPr lang="ru-RU" sz="1600" b="1" dirty="0" smtClean="0"/>
            <a:t>ФП "Жилье"</a:t>
          </a:r>
          <a:endParaRPr lang="ru-RU" sz="1600" b="1" dirty="0"/>
        </a:p>
      </dgm:t>
    </dgm:pt>
    <dgm:pt modelId="{22C59049-98CD-431E-BBC1-DB30BD221A86}" type="sibTrans" cxnId="{2F3619A0-4AD2-4AAD-B325-4810E6018EB6}">
      <dgm:prSet/>
      <dgm:spPr/>
      <dgm:t>
        <a:bodyPr/>
        <a:lstStyle/>
        <a:p>
          <a:endParaRPr lang="ru-RU"/>
        </a:p>
      </dgm:t>
    </dgm:pt>
    <dgm:pt modelId="{311B5648-A12B-4784-B031-53A55A339120}" type="parTrans" cxnId="{2F3619A0-4AD2-4AAD-B325-4810E6018EB6}">
      <dgm:prSet/>
      <dgm:spPr/>
      <dgm:t>
        <a:bodyPr/>
        <a:lstStyle/>
        <a:p>
          <a:endParaRPr lang="ru-RU"/>
        </a:p>
      </dgm:t>
    </dgm:pt>
    <dgm:pt modelId="{6B6D57D1-E5C6-4BD8-AB74-5A94F40BDC0D}">
      <dgm:prSet custT="1"/>
      <dgm:spPr/>
      <dgm:t>
        <a:bodyPr/>
        <a:lstStyle/>
        <a:p>
          <a:r>
            <a:rPr lang="ru-RU" sz="1100" dirty="0" smtClean="0"/>
            <a:t>Стимулирование программ развития жилищного строительства (строительство дороги по ул. Возрождения) – </a:t>
          </a:r>
          <a:r>
            <a:rPr lang="ru-RU" sz="1100" b="1" dirty="0" smtClean="0"/>
            <a:t>80,1 млн. рублей</a:t>
          </a:r>
          <a:endParaRPr lang="ru-RU" sz="1100" b="1" dirty="0"/>
        </a:p>
      </dgm:t>
    </dgm:pt>
    <dgm:pt modelId="{9E21ED1A-D711-4AD8-AB0A-499D7D784BBE}" type="parTrans" cxnId="{94FF9065-5671-4087-9272-2DC9D5762A74}">
      <dgm:prSet/>
      <dgm:spPr/>
      <dgm:t>
        <a:bodyPr/>
        <a:lstStyle/>
        <a:p>
          <a:endParaRPr lang="ru-RU"/>
        </a:p>
      </dgm:t>
    </dgm:pt>
    <dgm:pt modelId="{32290361-B47E-470A-AFFB-D2CE73A8EC08}" type="sibTrans" cxnId="{94FF9065-5671-4087-9272-2DC9D5762A74}">
      <dgm:prSet/>
      <dgm:spPr/>
      <dgm:t>
        <a:bodyPr/>
        <a:lstStyle/>
        <a:p>
          <a:endParaRPr lang="ru-RU"/>
        </a:p>
      </dgm:t>
    </dgm:pt>
    <dgm:pt modelId="{B89ECD6D-B032-492F-A28E-2DB5BCE6127E}">
      <dgm:prSet/>
      <dgm:spPr/>
      <dgm:t>
        <a:bodyPr/>
        <a:lstStyle/>
        <a:p>
          <a:endParaRPr lang="ru-RU" sz="1000" dirty="0"/>
        </a:p>
      </dgm:t>
    </dgm:pt>
    <dgm:pt modelId="{EA0BE200-9EAA-4B29-BB8A-CE8778D9BF80}" type="parTrans" cxnId="{21C3A3FC-F7BC-45E4-8134-98D769FE77D3}">
      <dgm:prSet/>
      <dgm:spPr/>
      <dgm:t>
        <a:bodyPr/>
        <a:lstStyle/>
        <a:p>
          <a:endParaRPr lang="ru-RU"/>
        </a:p>
      </dgm:t>
    </dgm:pt>
    <dgm:pt modelId="{695EEFD0-E99D-48F4-BB24-2FBDA3452344}" type="sibTrans" cxnId="{21C3A3FC-F7BC-45E4-8134-98D769FE77D3}">
      <dgm:prSet/>
      <dgm:spPr/>
      <dgm:t>
        <a:bodyPr/>
        <a:lstStyle/>
        <a:p>
          <a:endParaRPr lang="ru-RU"/>
        </a:p>
      </dgm:t>
    </dgm:pt>
    <dgm:pt modelId="{6C937D5D-8CDC-4758-AB0F-AB672AB6E756}">
      <dgm:prSet custT="1"/>
      <dgm:spPr/>
      <dgm:t>
        <a:bodyPr/>
        <a:lstStyle/>
        <a:p>
          <a:r>
            <a:rPr lang="ru-RU" sz="1300" dirty="0" smtClean="0"/>
            <a:t>Переселение граждан из аварийного жилищного фонда – </a:t>
          </a:r>
          <a:r>
            <a:rPr lang="ru-RU" sz="1300" b="1" dirty="0" smtClean="0"/>
            <a:t>96,7 млн. рублей</a:t>
          </a:r>
          <a:endParaRPr lang="ru-RU" sz="1300" b="1" dirty="0"/>
        </a:p>
      </dgm:t>
    </dgm:pt>
    <dgm:pt modelId="{0C43B1DD-F2BB-49F1-8B45-2237474F812B}" type="parTrans" cxnId="{FE249365-67A8-44E9-B762-324EE576DEDC}">
      <dgm:prSet/>
      <dgm:spPr/>
      <dgm:t>
        <a:bodyPr/>
        <a:lstStyle/>
        <a:p>
          <a:endParaRPr lang="ru-RU"/>
        </a:p>
      </dgm:t>
    </dgm:pt>
    <dgm:pt modelId="{00C65A41-F0D4-4710-8700-6F97587E24B4}" type="sibTrans" cxnId="{FE249365-67A8-44E9-B762-324EE576DEDC}">
      <dgm:prSet/>
      <dgm:spPr/>
      <dgm:t>
        <a:bodyPr/>
        <a:lstStyle/>
        <a:p>
          <a:endParaRPr lang="ru-RU"/>
        </a:p>
      </dgm:t>
    </dgm:pt>
    <dgm:pt modelId="{09BAC8F4-F9DF-43F2-A216-2E2B3A24B30A}">
      <dgm:prSet phldrT="[Текст]" custT="1"/>
      <dgm:spPr/>
      <dgm:t>
        <a:bodyPr/>
        <a:lstStyle/>
        <a:p>
          <a:r>
            <a:rPr lang="ru-RU" sz="1400" b="1" dirty="0" smtClean="0"/>
            <a:t>ФП "Формирование комфортной городской среды"</a:t>
          </a:r>
          <a:endParaRPr lang="ru-RU" sz="1400" b="1" dirty="0"/>
        </a:p>
      </dgm:t>
    </dgm:pt>
    <dgm:pt modelId="{178A7394-0679-4681-9BF3-5EE33D7479C9}" type="parTrans" cxnId="{619FF6B5-34D0-4B5B-9AA9-EF396574A860}">
      <dgm:prSet/>
      <dgm:spPr/>
      <dgm:t>
        <a:bodyPr/>
        <a:lstStyle/>
        <a:p>
          <a:endParaRPr lang="ru-RU"/>
        </a:p>
      </dgm:t>
    </dgm:pt>
    <dgm:pt modelId="{9111134C-3572-4997-BF46-D6426011579C}" type="sibTrans" cxnId="{619FF6B5-34D0-4B5B-9AA9-EF396574A860}">
      <dgm:prSet/>
      <dgm:spPr/>
      <dgm:t>
        <a:bodyPr/>
        <a:lstStyle/>
        <a:p>
          <a:endParaRPr lang="ru-RU"/>
        </a:p>
      </dgm:t>
    </dgm:pt>
    <dgm:pt modelId="{A38A8910-464B-4563-A668-0199094BB6B7}">
      <dgm:prSet custT="1"/>
      <dgm:spPr/>
      <dgm:t>
        <a:bodyPr/>
        <a:lstStyle/>
        <a:p>
          <a:r>
            <a:rPr lang="ru-RU" sz="1100" dirty="0" smtClean="0"/>
            <a:t>Благоустройство дворовых территорий – </a:t>
          </a:r>
          <a:r>
            <a:rPr lang="ru-RU" sz="1100" b="1" dirty="0" smtClean="0"/>
            <a:t>200,5 млн. рублей</a:t>
          </a:r>
          <a:endParaRPr lang="ru-RU" sz="1100" b="1" dirty="0"/>
        </a:p>
      </dgm:t>
    </dgm:pt>
    <dgm:pt modelId="{2C5EA1CB-C9D1-40F6-93E8-2585FA86FB59}" type="parTrans" cxnId="{220CB1DF-5A94-4CB9-A27D-7F82D4843CF1}">
      <dgm:prSet/>
      <dgm:spPr/>
      <dgm:t>
        <a:bodyPr/>
        <a:lstStyle/>
        <a:p>
          <a:endParaRPr lang="ru-RU"/>
        </a:p>
      </dgm:t>
    </dgm:pt>
    <dgm:pt modelId="{B362088F-801C-42F6-82AC-097EE0395676}" type="sibTrans" cxnId="{220CB1DF-5A94-4CB9-A27D-7F82D4843CF1}">
      <dgm:prSet/>
      <dgm:spPr/>
      <dgm:t>
        <a:bodyPr/>
        <a:lstStyle/>
        <a:p>
          <a:endParaRPr lang="ru-RU"/>
        </a:p>
      </dgm:t>
    </dgm:pt>
    <dgm:pt modelId="{EC766213-C88E-48DA-8941-907E11E414E6}">
      <dgm:prSet custT="1"/>
      <dgm:spPr/>
      <dgm:t>
        <a:bodyPr/>
        <a:lstStyle/>
        <a:p>
          <a:r>
            <a:rPr lang="ru-RU" sz="1100" b="0" dirty="0" smtClean="0"/>
            <a:t>Благоустройство общественных территорий – </a:t>
          </a:r>
          <a:r>
            <a:rPr lang="ru-RU" sz="1100" b="1" dirty="0" smtClean="0"/>
            <a:t>54,9 млн. рублей </a:t>
          </a:r>
          <a:endParaRPr lang="ru-RU" sz="1100" b="1" dirty="0"/>
        </a:p>
      </dgm:t>
    </dgm:pt>
    <dgm:pt modelId="{E7352900-EAA9-4241-AE49-C9F8878212AD}" type="parTrans" cxnId="{43AF0970-A01F-433D-9030-252DFA16C395}">
      <dgm:prSet/>
      <dgm:spPr/>
      <dgm:t>
        <a:bodyPr/>
        <a:lstStyle/>
        <a:p>
          <a:endParaRPr lang="ru-RU"/>
        </a:p>
      </dgm:t>
    </dgm:pt>
    <dgm:pt modelId="{CBFBFA4D-359B-4867-BBEF-479E2492E518}" type="sibTrans" cxnId="{43AF0970-A01F-433D-9030-252DFA16C395}">
      <dgm:prSet/>
      <dgm:spPr/>
      <dgm:t>
        <a:bodyPr/>
        <a:lstStyle/>
        <a:p>
          <a:endParaRPr lang="ru-RU"/>
        </a:p>
      </dgm:t>
    </dgm:pt>
    <dgm:pt modelId="{276B57B1-BA3C-4A4E-937B-053D1770925B}" type="pres">
      <dgm:prSet presAssocID="{B42E3E83-99E9-4FD4-BDE6-C318F0AA0A6E}" presName="diagram" presStyleCnt="0">
        <dgm:presLayoutVars>
          <dgm:dir/>
          <dgm:animLvl val="lvl"/>
          <dgm:resizeHandles val="exact"/>
        </dgm:presLayoutVars>
      </dgm:prSet>
      <dgm:spPr/>
    </dgm:pt>
    <dgm:pt modelId="{6ADD81AC-4E7B-4880-9040-CE7C40F4672F}" type="pres">
      <dgm:prSet presAssocID="{0BA53BE6-CFBC-4352-8764-005D224C17B7}" presName="compNode" presStyleCnt="0"/>
      <dgm:spPr/>
    </dgm:pt>
    <dgm:pt modelId="{B83FF820-162C-42E4-A99C-3F5CEEA79792}" type="pres">
      <dgm:prSet presAssocID="{0BA53BE6-CFBC-4352-8764-005D224C17B7}" presName="childRect" presStyleLbl="bgAcc1" presStyleIdx="0" presStyleCnt="3" custScaleX="139390" custLinFactNeighborX="-34721" custLinFactNeighborY="-1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F7988-BC97-4970-94A9-78664A696FDC}" type="pres">
      <dgm:prSet presAssocID="{0BA53BE6-CFBC-4352-8764-005D224C17B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952C7-3908-40CE-98A6-6A056BCE7334}" type="pres">
      <dgm:prSet presAssocID="{0BA53BE6-CFBC-4352-8764-005D224C17B7}" presName="parentRect" presStyleLbl="alignNode1" presStyleIdx="0" presStyleCnt="3" custScaleX="140107" custScaleY="138941" custLinFactNeighborX="-34721" custLinFactNeighborY="5782"/>
      <dgm:spPr/>
      <dgm:t>
        <a:bodyPr/>
        <a:lstStyle/>
        <a:p>
          <a:endParaRPr lang="ru-RU"/>
        </a:p>
      </dgm:t>
    </dgm:pt>
    <dgm:pt modelId="{D0435474-A91D-4C79-AEA8-B7A9BBEE08B8}" type="pres">
      <dgm:prSet presAssocID="{0BA53BE6-CFBC-4352-8764-005D224C17B7}" presName="adorn" presStyleLbl="fgAccFollowNode1" presStyleIdx="0" presStyleCnt="3" custLinFactNeighborX="7913" custLinFactNeighborY="-873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6D372AD-9E34-4A68-A195-638036D147FC}" type="pres">
      <dgm:prSet presAssocID="{22C59049-98CD-431E-BBC1-DB30BD221A8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61EBA3F-548D-4988-B66C-5E8FBA5CC4F4}" type="pres">
      <dgm:prSet presAssocID="{09BAC8F4-F9DF-43F2-A216-2E2B3A24B30A}" presName="compNode" presStyleCnt="0"/>
      <dgm:spPr/>
    </dgm:pt>
    <dgm:pt modelId="{BA3F985A-A813-4E1B-AA74-A6322946C379}" type="pres">
      <dgm:prSet presAssocID="{09BAC8F4-F9DF-43F2-A216-2E2B3A24B30A}" presName="childRect" presStyleLbl="bgAcc1" presStyleIdx="1" presStyleCnt="3" custScaleX="148048" custScaleY="1074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DBE34-EB00-4011-883E-95294F13BB9F}" type="pres">
      <dgm:prSet presAssocID="{09BAC8F4-F9DF-43F2-A216-2E2B3A24B30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301E19-6865-402E-8353-02BFDEFF8032}" type="pres">
      <dgm:prSet presAssocID="{09BAC8F4-F9DF-43F2-A216-2E2B3A24B30A}" presName="parentRect" presStyleLbl="alignNode1" presStyleIdx="1" presStyleCnt="3" custScaleX="149609" custScaleY="141450"/>
      <dgm:spPr/>
      <dgm:t>
        <a:bodyPr/>
        <a:lstStyle/>
        <a:p>
          <a:endParaRPr lang="ru-RU"/>
        </a:p>
      </dgm:t>
    </dgm:pt>
    <dgm:pt modelId="{F546E703-103F-47CB-B046-596A4CD051D2}" type="pres">
      <dgm:prSet presAssocID="{09BAC8F4-F9DF-43F2-A216-2E2B3A24B30A}" presName="adorn" presStyleLbl="fgAccFollowNode1" presStyleIdx="1" presStyleCnt="3" custLinFactNeighborX="47101" custLinFactNeighborY="-736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BDFAC107-92DB-491D-B8D8-E452EAFC6CE5}" type="pres">
      <dgm:prSet presAssocID="{9111134C-3572-4997-BF46-D6426011579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7CF2821-518F-424A-B3FB-00765BE62320}" type="pres">
      <dgm:prSet presAssocID="{EB06FBF6-6145-4FA1-B002-1B15E2D3E763}" presName="compNode" presStyleCnt="0"/>
      <dgm:spPr/>
    </dgm:pt>
    <dgm:pt modelId="{D9FD9D45-32BB-4B5E-8295-339B70D9C70C}" type="pres">
      <dgm:prSet presAssocID="{EB06FBF6-6145-4FA1-B002-1B15E2D3E763}" presName="childRect" presStyleLbl="bgAcc1" presStyleIdx="2" presStyleCnt="3" custScaleX="139425" custLinFactNeighborX="18402" custLinFactNeighborY="-1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1DDEC-558D-43E1-9943-E0FFD557B95A}" type="pres">
      <dgm:prSet presAssocID="{EB06FBF6-6145-4FA1-B002-1B15E2D3E76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AF8E0-AD0D-40EE-96B9-1A33F6F7D073}" type="pres">
      <dgm:prSet presAssocID="{EB06FBF6-6145-4FA1-B002-1B15E2D3E763}" presName="parentRect" presStyleLbl="alignNode1" presStyleIdx="2" presStyleCnt="3" custScaleX="140107" custScaleY="144301" custLinFactNeighborX="1762" custLinFactNeighborY="2655"/>
      <dgm:spPr/>
      <dgm:t>
        <a:bodyPr/>
        <a:lstStyle/>
        <a:p>
          <a:endParaRPr lang="ru-RU"/>
        </a:p>
      </dgm:t>
    </dgm:pt>
    <dgm:pt modelId="{9A597DD7-419E-4155-AC58-A158A56564B7}" type="pres">
      <dgm:prSet presAssocID="{EB06FBF6-6145-4FA1-B002-1B15E2D3E763}" presName="adorn" presStyleLbl="fgAccFollowNode1" presStyleIdx="2" presStyleCnt="3" custLinFactNeighborX="73390" custLinFactNeighborY="30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</dgm:ptLst>
  <dgm:cxnLst>
    <dgm:cxn modelId="{43AF0970-A01F-433D-9030-252DFA16C395}" srcId="{09BAC8F4-F9DF-43F2-A216-2E2B3A24B30A}" destId="{EC766213-C88E-48DA-8941-907E11E414E6}" srcOrd="1" destOrd="0" parTransId="{E7352900-EAA9-4241-AE49-C9F8878212AD}" sibTransId="{CBFBFA4D-359B-4867-BBEF-479E2492E518}"/>
    <dgm:cxn modelId="{5A9D7CD6-02C5-49E9-BCBD-68A82266B55F}" type="presOf" srcId="{EB06FBF6-6145-4FA1-B002-1B15E2D3E763}" destId="{D87AF8E0-AD0D-40EE-96B9-1A33F6F7D073}" srcOrd="1" destOrd="0" presId="urn:microsoft.com/office/officeart/2005/8/layout/bList2#4"/>
    <dgm:cxn modelId="{2EC6A3A3-3A04-491C-B675-08EA4EAA0340}" type="presOf" srcId="{6C937D5D-8CDC-4758-AB0F-AB672AB6E756}" destId="{D9FD9D45-32BB-4B5E-8295-339B70D9C70C}" srcOrd="0" destOrd="0" presId="urn:microsoft.com/office/officeart/2005/8/layout/bList2#4"/>
    <dgm:cxn modelId="{801F67D5-D426-4865-BF94-817DA532E129}" type="presOf" srcId="{0BA53BE6-CFBC-4352-8764-005D224C17B7}" destId="{82D952C7-3908-40CE-98A6-6A056BCE7334}" srcOrd="1" destOrd="0" presId="urn:microsoft.com/office/officeart/2005/8/layout/bList2#4"/>
    <dgm:cxn modelId="{21C3A3FC-F7BC-45E4-8134-98D769FE77D3}" srcId="{0BA53BE6-CFBC-4352-8764-005D224C17B7}" destId="{B89ECD6D-B032-492F-A28E-2DB5BCE6127E}" srcOrd="1" destOrd="0" parTransId="{EA0BE200-9EAA-4B29-BB8A-CE8778D9BF80}" sibTransId="{695EEFD0-E99D-48F4-BB24-2FBDA3452344}"/>
    <dgm:cxn modelId="{375D64F2-4BD4-4114-A6B3-DB62E9DBD4B6}" type="presOf" srcId="{09BAC8F4-F9DF-43F2-A216-2E2B3A24B30A}" destId="{B4301E19-6865-402E-8353-02BFDEFF8032}" srcOrd="1" destOrd="0" presId="urn:microsoft.com/office/officeart/2005/8/layout/bList2#4"/>
    <dgm:cxn modelId="{C2C4F925-79B2-49E0-8040-404D52D3A29D}" type="presOf" srcId="{6B6D57D1-E5C6-4BD8-AB74-5A94F40BDC0D}" destId="{B83FF820-162C-42E4-A99C-3F5CEEA79792}" srcOrd="0" destOrd="0" presId="urn:microsoft.com/office/officeart/2005/8/layout/bList2#4"/>
    <dgm:cxn modelId="{C3F5A3C3-316A-4B27-948E-4D075C6BC07A}" type="presOf" srcId="{9111134C-3572-4997-BF46-D6426011579C}" destId="{BDFAC107-92DB-491D-B8D8-E452EAFC6CE5}" srcOrd="0" destOrd="0" presId="urn:microsoft.com/office/officeart/2005/8/layout/bList2#4"/>
    <dgm:cxn modelId="{619FF6B5-34D0-4B5B-9AA9-EF396574A860}" srcId="{B42E3E83-99E9-4FD4-BDE6-C318F0AA0A6E}" destId="{09BAC8F4-F9DF-43F2-A216-2E2B3A24B30A}" srcOrd="1" destOrd="0" parTransId="{178A7394-0679-4681-9BF3-5EE33D7479C9}" sibTransId="{9111134C-3572-4997-BF46-D6426011579C}"/>
    <dgm:cxn modelId="{FE249365-67A8-44E9-B762-324EE576DEDC}" srcId="{EB06FBF6-6145-4FA1-B002-1B15E2D3E763}" destId="{6C937D5D-8CDC-4758-AB0F-AB672AB6E756}" srcOrd="0" destOrd="0" parTransId="{0C43B1DD-F2BB-49F1-8B45-2237474F812B}" sibTransId="{00C65A41-F0D4-4710-8700-6F97587E24B4}"/>
    <dgm:cxn modelId="{C35164D7-384B-465B-884E-F8E9F07FC0E2}" srcId="{B42E3E83-99E9-4FD4-BDE6-C318F0AA0A6E}" destId="{EB06FBF6-6145-4FA1-B002-1B15E2D3E763}" srcOrd="2" destOrd="0" parTransId="{CFD8D1A8-BB5D-4FDE-8A9F-BBD517049C56}" sibTransId="{54F26EBF-8116-493E-814B-B7A065ACAE15}"/>
    <dgm:cxn modelId="{65E8F2B0-DAC5-4FBA-B842-8E7FF963BBCC}" type="presOf" srcId="{0BA53BE6-CFBC-4352-8764-005D224C17B7}" destId="{A91F7988-BC97-4970-94A9-78664A696FDC}" srcOrd="0" destOrd="0" presId="urn:microsoft.com/office/officeart/2005/8/layout/bList2#4"/>
    <dgm:cxn modelId="{C9E1D353-2723-439D-B96F-F30C1314DFCA}" type="presOf" srcId="{B89ECD6D-B032-492F-A28E-2DB5BCE6127E}" destId="{B83FF820-162C-42E4-A99C-3F5CEEA79792}" srcOrd="0" destOrd="1" presId="urn:microsoft.com/office/officeart/2005/8/layout/bList2#4"/>
    <dgm:cxn modelId="{262479D8-C1BF-4502-BF3A-BEAC0FDED420}" type="presOf" srcId="{A38A8910-464B-4563-A668-0199094BB6B7}" destId="{BA3F985A-A813-4E1B-AA74-A6322946C379}" srcOrd="0" destOrd="0" presId="urn:microsoft.com/office/officeart/2005/8/layout/bList2#4"/>
    <dgm:cxn modelId="{B95441E6-0883-4A0F-9A0E-6002314F8204}" type="presOf" srcId="{EB06FBF6-6145-4FA1-B002-1B15E2D3E763}" destId="{4E71DDEC-558D-43E1-9943-E0FFD557B95A}" srcOrd="0" destOrd="0" presId="urn:microsoft.com/office/officeart/2005/8/layout/bList2#4"/>
    <dgm:cxn modelId="{7BE89279-8D9A-4025-937A-407D6ABB89D8}" type="presOf" srcId="{09BAC8F4-F9DF-43F2-A216-2E2B3A24B30A}" destId="{86FDBE34-EB00-4011-883E-95294F13BB9F}" srcOrd="0" destOrd="0" presId="urn:microsoft.com/office/officeart/2005/8/layout/bList2#4"/>
    <dgm:cxn modelId="{220CB1DF-5A94-4CB9-A27D-7F82D4843CF1}" srcId="{09BAC8F4-F9DF-43F2-A216-2E2B3A24B30A}" destId="{A38A8910-464B-4563-A668-0199094BB6B7}" srcOrd="0" destOrd="0" parTransId="{2C5EA1CB-C9D1-40F6-93E8-2585FA86FB59}" sibTransId="{B362088F-801C-42F6-82AC-097EE0395676}"/>
    <dgm:cxn modelId="{2F3619A0-4AD2-4AAD-B325-4810E6018EB6}" srcId="{B42E3E83-99E9-4FD4-BDE6-C318F0AA0A6E}" destId="{0BA53BE6-CFBC-4352-8764-005D224C17B7}" srcOrd="0" destOrd="0" parTransId="{311B5648-A12B-4784-B031-53A55A339120}" sibTransId="{22C59049-98CD-431E-BBC1-DB30BD221A86}"/>
    <dgm:cxn modelId="{94FF9065-5671-4087-9272-2DC9D5762A74}" srcId="{0BA53BE6-CFBC-4352-8764-005D224C17B7}" destId="{6B6D57D1-E5C6-4BD8-AB74-5A94F40BDC0D}" srcOrd="0" destOrd="0" parTransId="{9E21ED1A-D711-4AD8-AB0A-499D7D784BBE}" sibTransId="{32290361-B47E-470A-AFFB-D2CE73A8EC08}"/>
    <dgm:cxn modelId="{9C9FE4A2-420B-43A3-8AE7-6EAF7E6CCA50}" type="presOf" srcId="{22C59049-98CD-431E-BBC1-DB30BD221A86}" destId="{66D372AD-9E34-4A68-A195-638036D147FC}" srcOrd="0" destOrd="0" presId="urn:microsoft.com/office/officeart/2005/8/layout/bList2#4"/>
    <dgm:cxn modelId="{DBCED7C4-ED8C-448F-B723-1D7F7EB7723A}" type="presOf" srcId="{EC766213-C88E-48DA-8941-907E11E414E6}" destId="{BA3F985A-A813-4E1B-AA74-A6322946C379}" srcOrd="0" destOrd="1" presId="urn:microsoft.com/office/officeart/2005/8/layout/bList2#4"/>
    <dgm:cxn modelId="{3374FE40-CB44-4094-AAB7-725923712A2C}" type="presOf" srcId="{B42E3E83-99E9-4FD4-BDE6-C318F0AA0A6E}" destId="{276B57B1-BA3C-4A4E-937B-053D1770925B}" srcOrd="0" destOrd="0" presId="urn:microsoft.com/office/officeart/2005/8/layout/bList2#4"/>
    <dgm:cxn modelId="{1E1C4DE4-AA67-43E1-B9E5-F5F949C1A8A4}" type="presParOf" srcId="{276B57B1-BA3C-4A4E-937B-053D1770925B}" destId="{6ADD81AC-4E7B-4880-9040-CE7C40F4672F}" srcOrd="0" destOrd="0" presId="urn:microsoft.com/office/officeart/2005/8/layout/bList2#4"/>
    <dgm:cxn modelId="{B63092AA-5310-4B0E-84E4-E0FF1D282A54}" type="presParOf" srcId="{6ADD81AC-4E7B-4880-9040-CE7C40F4672F}" destId="{B83FF820-162C-42E4-A99C-3F5CEEA79792}" srcOrd="0" destOrd="0" presId="urn:microsoft.com/office/officeart/2005/8/layout/bList2#4"/>
    <dgm:cxn modelId="{75E6BBFA-7AC4-437A-B07A-655440A56520}" type="presParOf" srcId="{6ADD81AC-4E7B-4880-9040-CE7C40F4672F}" destId="{A91F7988-BC97-4970-94A9-78664A696FDC}" srcOrd="1" destOrd="0" presId="urn:microsoft.com/office/officeart/2005/8/layout/bList2#4"/>
    <dgm:cxn modelId="{6594E14D-2E8A-4C46-8A1D-7A59E6401236}" type="presParOf" srcId="{6ADD81AC-4E7B-4880-9040-CE7C40F4672F}" destId="{82D952C7-3908-40CE-98A6-6A056BCE7334}" srcOrd="2" destOrd="0" presId="urn:microsoft.com/office/officeart/2005/8/layout/bList2#4"/>
    <dgm:cxn modelId="{3075D9CA-B2CC-4849-AA6F-2F32D1F79A88}" type="presParOf" srcId="{6ADD81AC-4E7B-4880-9040-CE7C40F4672F}" destId="{D0435474-A91D-4C79-AEA8-B7A9BBEE08B8}" srcOrd="3" destOrd="0" presId="urn:microsoft.com/office/officeart/2005/8/layout/bList2#4"/>
    <dgm:cxn modelId="{85A037B3-FFFC-45A3-938F-6D248AF379A1}" type="presParOf" srcId="{276B57B1-BA3C-4A4E-937B-053D1770925B}" destId="{66D372AD-9E34-4A68-A195-638036D147FC}" srcOrd="1" destOrd="0" presId="urn:microsoft.com/office/officeart/2005/8/layout/bList2#4"/>
    <dgm:cxn modelId="{28721EC5-836E-4895-885C-F8F304C64AFA}" type="presParOf" srcId="{276B57B1-BA3C-4A4E-937B-053D1770925B}" destId="{361EBA3F-548D-4988-B66C-5E8FBA5CC4F4}" srcOrd="2" destOrd="0" presId="urn:microsoft.com/office/officeart/2005/8/layout/bList2#4"/>
    <dgm:cxn modelId="{771235BE-3AA8-4E00-B9D2-B4FD2056B8F3}" type="presParOf" srcId="{361EBA3F-548D-4988-B66C-5E8FBA5CC4F4}" destId="{BA3F985A-A813-4E1B-AA74-A6322946C379}" srcOrd="0" destOrd="0" presId="urn:microsoft.com/office/officeart/2005/8/layout/bList2#4"/>
    <dgm:cxn modelId="{20DFD87F-58B5-491D-ABFF-B9A8CAD06533}" type="presParOf" srcId="{361EBA3F-548D-4988-B66C-5E8FBA5CC4F4}" destId="{86FDBE34-EB00-4011-883E-95294F13BB9F}" srcOrd="1" destOrd="0" presId="urn:microsoft.com/office/officeart/2005/8/layout/bList2#4"/>
    <dgm:cxn modelId="{B89AE87C-406D-48B0-956B-D7CB722D87AE}" type="presParOf" srcId="{361EBA3F-548D-4988-B66C-5E8FBA5CC4F4}" destId="{B4301E19-6865-402E-8353-02BFDEFF8032}" srcOrd="2" destOrd="0" presId="urn:microsoft.com/office/officeart/2005/8/layout/bList2#4"/>
    <dgm:cxn modelId="{BDA683A5-2CA4-4EEA-AE40-3F2C8E01C86A}" type="presParOf" srcId="{361EBA3F-548D-4988-B66C-5E8FBA5CC4F4}" destId="{F546E703-103F-47CB-B046-596A4CD051D2}" srcOrd="3" destOrd="0" presId="urn:microsoft.com/office/officeart/2005/8/layout/bList2#4"/>
    <dgm:cxn modelId="{94364D5E-8FCD-42B1-8AD8-98C4E6CFD114}" type="presParOf" srcId="{276B57B1-BA3C-4A4E-937B-053D1770925B}" destId="{BDFAC107-92DB-491D-B8D8-E452EAFC6CE5}" srcOrd="3" destOrd="0" presId="urn:microsoft.com/office/officeart/2005/8/layout/bList2#4"/>
    <dgm:cxn modelId="{8B86A835-2F31-47CB-994C-52C1AD472F85}" type="presParOf" srcId="{276B57B1-BA3C-4A4E-937B-053D1770925B}" destId="{C7CF2821-518F-424A-B3FB-00765BE62320}" srcOrd="4" destOrd="0" presId="urn:microsoft.com/office/officeart/2005/8/layout/bList2#4"/>
    <dgm:cxn modelId="{CD98ED50-8FD7-44CA-BB79-FB7EDEE42D06}" type="presParOf" srcId="{C7CF2821-518F-424A-B3FB-00765BE62320}" destId="{D9FD9D45-32BB-4B5E-8295-339B70D9C70C}" srcOrd="0" destOrd="0" presId="urn:microsoft.com/office/officeart/2005/8/layout/bList2#4"/>
    <dgm:cxn modelId="{6F1C3D3F-1B24-4288-8F96-209AC229BC26}" type="presParOf" srcId="{C7CF2821-518F-424A-B3FB-00765BE62320}" destId="{4E71DDEC-558D-43E1-9943-E0FFD557B95A}" srcOrd="1" destOrd="0" presId="urn:microsoft.com/office/officeart/2005/8/layout/bList2#4"/>
    <dgm:cxn modelId="{9775A3E6-57A4-4CC4-8930-FA88746CE932}" type="presParOf" srcId="{C7CF2821-518F-424A-B3FB-00765BE62320}" destId="{D87AF8E0-AD0D-40EE-96B9-1A33F6F7D073}" srcOrd="2" destOrd="0" presId="urn:microsoft.com/office/officeart/2005/8/layout/bList2#4"/>
    <dgm:cxn modelId="{B05281D1-9979-4E5F-B8E3-637801D9D6A2}" type="presParOf" srcId="{C7CF2821-518F-424A-B3FB-00765BE62320}" destId="{9A597DD7-419E-4155-AC58-A158A56564B7}" srcOrd="3" destOrd="0" presId="urn:microsoft.com/office/officeart/2005/8/layout/bList2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42E3E83-99E9-4FD4-BDE6-C318F0AA0A6E}" type="doc">
      <dgm:prSet loTypeId="urn:microsoft.com/office/officeart/2005/8/layout/bList2#5" loCatId="list" qsTypeId="urn:microsoft.com/office/officeart/2005/8/quickstyle/simple1" qsCatId="simple" csTypeId="urn:microsoft.com/office/officeart/2005/8/colors/colorful4" csCatId="colorful" phldr="1"/>
      <dgm:spPr/>
    </dgm:pt>
    <dgm:pt modelId="{9ACE5C10-2746-44F7-A88C-3DB8F90CD7A0}">
      <dgm:prSet phldrT="[Текст]" custT="1"/>
      <dgm:spPr/>
      <dgm:t>
        <a:bodyPr/>
        <a:lstStyle/>
        <a:p>
          <a:r>
            <a:rPr lang="ru-RU" sz="1400" b="1" dirty="0" smtClean="0"/>
            <a:t>ФП "Чистая вода"</a:t>
          </a:r>
          <a:endParaRPr lang="ru-RU" sz="1400" b="1" dirty="0"/>
        </a:p>
      </dgm:t>
    </dgm:pt>
    <dgm:pt modelId="{647653A3-932B-48B5-8FDA-5504354FAC42}" type="parTrans" cxnId="{7BF50907-DC0D-4DDE-BB76-055C89D54F19}">
      <dgm:prSet/>
      <dgm:spPr/>
      <dgm:t>
        <a:bodyPr/>
        <a:lstStyle/>
        <a:p>
          <a:endParaRPr lang="ru-RU"/>
        </a:p>
      </dgm:t>
    </dgm:pt>
    <dgm:pt modelId="{9FFE68CB-424E-4E3D-B97F-F8F60D1C49F3}" type="sibTrans" cxnId="{7BF50907-DC0D-4DDE-BB76-055C89D54F19}">
      <dgm:prSet/>
      <dgm:spPr/>
      <dgm:t>
        <a:bodyPr/>
        <a:lstStyle/>
        <a:p>
          <a:endParaRPr lang="ru-RU"/>
        </a:p>
      </dgm:t>
    </dgm:pt>
    <dgm:pt modelId="{8EF0319B-6F8E-44D3-885A-3C2ED5861F2D}">
      <dgm:prSet custT="1"/>
      <dgm:spPr/>
      <dgm:t>
        <a:bodyPr/>
        <a:lstStyle/>
        <a:p>
          <a:r>
            <a:rPr lang="ru-RU" sz="1300" dirty="0" smtClean="0"/>
            <a:t>Реконструкция </a:t>
          </a:r>
          <a:r>
            <a:rPr lang="ru-RU" sz="1300" dirty="0" err="1" smtClean="0"/>
            <a:t>реагентного</a:t>
          </a:r>
          <a:r>
            <a:rPr lang="ru-RU" sz="1300" dirty="0" smtClean="0"/>
            <a:t> хозяйства на очистных сооружениях водопровода г. Вологды – </a:t>
          </a:r>
          <a:r>
            <a:rPr lang="ru-RU" sz="1300" b="1" dirty="0" smtClean="0"/>
            <a:t>182,8 млн. рублей</a:t>
          </a:r>
          <a:endParaRPr lang="ru-RU" sz="1300" b="1" dirty="0"/>
        </a:p>
      </dgm:t>
    </dgm:pt>
    <dgm:pt modelId="{FC8D226D-CECA-42AA-9386-0647EF77E34B}" type="parTrans" cxnId="{ECED5B84-66F1-4104-8A0C-EFDB9EB607F0}">
      <dgm:prSet/>
      <dgm:spPr/>
      <dgm:t>
        <a:bodyPr/>
        <a:lstStyle/>
        <a:p>
          <a:endParaRPr lang="ru-RU"/>
        </a:p>
      </dgm:t>
    </dgm:pt>
    <dgm:pt modelId="{740C77FE-09B0-49EE-AF15-289674DE412E}" type="sibTrans" cxnId="{ECED5B84-66F1-4104-8A0C-EFDB9EB607F0}">
      <dgm:prSet/>
      <dgm:spPr/>
      <dgm:t>
        <a:bodyPr/>
        <a:lstStyle/>
        <a:p>
          <a:endParaRPr lang="ru-RU"/>
        </a:p>
      </dgm:t>
    </dgm:pt>
    <dgm:pt modelId="{276B57B1-BA3C-4A4E-937B-053D1770925B}" type="pres">
      <dgm:prSet presAssocID="{B42E3E83-99E9-4FD4-BDE6-C318F0AA0A6E}" presName="diagram" presStyleCnt="0">
        <dgm:presLayoutVars>
          <dgm:dir/>
          <dgm:animLvl val="lvl"/>
          <dgm:resizeHandles val="exact"/>
        </dgm:presLayoutVars>
      </dgm:prSet>
      <dgm:spPr/>
    </dgm:pt>
    <dgm:pt modelId="{F0ECABD3-4052-472A-930F-24A78602DE99}" type="pres">
      <dgm:prSet presAssocID="{9ACE5C10-2746-44F7-A88C-3DB8F90CD7A0}" presName="compNode" presStyleCnt="0"/>
      <dgm:spPr/>
    </dgm:pt>
    <dgm:pt modelId="{0C8CC9C6-FC1D-4B2D-9DDF-ABEF28E52E4B}" type="pres">
      <dgm:prSet presAssocID="{9ACE5C10-2746-44F7-A88C-3DB8F90CD7A0}" presName="childRect" presStyleLbl="bgAcc1" presStyleIdx="0" presStyleCnt="1" custScaleX="148331" custLinFactNeighborX="-283" custLinFactNeighborY="5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AAA610-C2E1-4673-83D4-A8051ECFC02C}" type="pres">
      <dgm:prSet presAssocID="{9ACE5C10-2746-44F7-A88C-3DB8F90CD7A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95592-882F-453F-BB2E-2C43157810C2}" type="pres">
      <dgm:prSet presAssocID="{9ACE5C10-2746-44F7-A88C-3DB8F90CD7A0}" presName="parentRect" presStyleLbl="alignNode1" presStyleIdx="0" presStyleCnt="1" custScaleX="149472" custScaleY="133543" custLinFactNeighborX="-1" custLinFactNeighborY="0"/>
      <dgm:spPr/>
      <dgm:t>
        <a:bodyPr/>
        <a:lstStyle/>
        <a:p>
          <a:endParaRPr lang="ru-RU"/>
        </a:p>
      </dgm:t>
    </dgm:pt>
    <dgm:pt modelId="{12E871E3-FFBA-44A8-9E55-DA6FEAC116B5}" type="pres">
      <dgm:prSet presAssocID="{9ACE5C10-2746-44F7-A88C-3DB8F90CD7A0}" presName="adorn" presStyleLbl="fgAccFollowNode1" presStyleIdx="0" presStyleCnt="1" custLinFactNeighborX="29591" custLinFactNeighborY="-1424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ECED5B84-66F1-4104-8A0C-EFDB9EB607F0}" srcId="{9ACE5C10-2746-44F7-A88C-3DB8F90CD7A0}" destId="{8EF0319B-6F8E-44D3-885A-3C2ED5861F2D}" srcOrd="0" destOrd="0" parTransId="{FC8D226D-CECA-42AA-9386-0647EF77E34B}" sibTransId="{740C77FE-09B0-49EE-AF15-289674DE412E}"/>
    <dgm:cxn modelId="{421A6141-B9F6-4598-8D10-EBB81AB3B69C}" type="presOf" srcId="{B42E3E83-99E9-4FD4-BDE6-C318F0AA0A6E}" destId="{276B57B1-BA3C-4A4E-937B-053D1770925B}" srcOrd="0" destOrd="0" presId="urn:microsoft.com/office/officeart/2005/8/layout/bList2#5"/>
    <dgm:cxn modelId="{EC5694D7-E126-4A58-8EFF-48581ED63197}" type="presOf" srcId="{8EF0319B-6F8E-44D3-885A-3C2ED5861F2D}" destId="{0C8CC9C6-FC1D-4B2D-9DDF-ABEF28E52E4B}" srcOrd="0" destOrd="0" presId="urn:microsoft.com/office/officeart/2005/8/layout/bList2#5"/>
    <dgm:cxn modelId="{7BF50907-DC0D-4DDE-BB76-055C89D54F19}" srcId="{B42E3E83-99E9-4FD4-BDE6-C318F0AA0A6E}" destId="{9ACE5C10-2746-44F7-A88C-3DB8F90CD7A0}" srcOrd="0" destOrd="0" parTransId="{647653A3-932B-48B5-8FDA-5504354FAC42}" sibTransId="{9FFE68CB-424E-4E3D-B97F-F8F60D1C49F3}"/>
    <dgm:cxn modelId="{A54140EE-E36C-4D92-8CA9-82CF54BA5297}" type="presOf" srcId="{9ACE5C10-2746-44F7-A88C-3DB8F90CD7A0}" destId="{ECAAA610-C2E1-4673-83D4-A8051ECFC02C}" srcOrd="0" destOrd="0" presId="urn:microsoft.com/office/officeart/2005/8/layout/bList2#5"/>
    <dgm:cxn modelId="{34B4EE70-4BB4-4F8D-B8EA-790F6EE77AFD}" type="presOf" srcId="{9ACE5C10-2746-44F7-A88C-3DB8F90CD7A0}" destId="{3F495592-882F-453F-BB2E-2C43157810C2}" srcOrd="1" destOrd="0" presId="urn:microsoft.com/office/officeart/2005/8/layout/bList2#5"/>
    <dgm:cxn modelId="{0D569A67-D579-43C1-9D0D-4C385AED7814}" type="presParOf" srcId="{276B57B1-BA3C-4A4E-937B-053D1770925B}" destId="{F0ECABD3-4052-472A-930F-24A78602DE99}" srcOrd="0" destOrd="0" presId="urn:microsoft.com/office/officeart/2005/8/layout/bList2#5"/>
    <dgm:cxn modelId="{0810EB16-A43E-4F1B-8679-28702FC4B2A9}" type="presParOf" srcId="{F0ECABD3-4052-472A-930F-24A78602DE99}" destId="{0C8CC9C6-FC1D-4B2D-9DDF-ABEF28E52E4B}" srcOrd="0" destOrd="0" presId="urn:microsoft.com/office/officeart/2005/8/layout/bList2#5"/>
    <dgm:cxn modelId="{7522E78E-EB9C-4DFB-B0EA-64FDEFA19B94}" type="presParOf" srcId="{F0ECABD3-4052-472A-930F-24A78602DE99}" destId="{ECAAA610-C2E1-4673-83D4-A8051ECFC02C}" srcOrd="1" destOrd="0" presId="urn:microsoft.com/office/officeart/2005/8/layout/bList2#5"/>
    <dgm:cxn modelId="{4724F845-3B7D-4EEB-A8BB-D573AD5254C0}" type="presParOf" srcId="{F0ECABD3-4052-472A-930F-24A78602DE99}" destId="{3F495592-882F-453F-BB2E-2C43157810C2}" srcOrd="2" destOrd="0" presId="urn:microsoft.com/office/officeart/2005/8/layout/bList2#5"/>
    <dgm:cxn modelId="{935B77B8-5C75-487A-AD53-37EBEEADEFD8}" type="presParOf" srcId="{F0ECABD3-4052-472A-930F-24A78602DE99}" destId="{12E871E3-FFBA-44A8-9E55-DA6FEAC116B5}" srcOrd="3" destOrd="0" presId="urn:microsoft.com/office/officeart/2005/8/layout/bList2#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2E3E83-99E9-4FD4-BDE6-C318F0AA0A6E}" type="doc">
      <dgm:prSet loTypeId="urn:microsoft.com/office/officeart/2005/8/layout/bList2#6" loCatId="list" qsTypeId="urn:microsoft.com/office/officeart/2005/8/quickstyle/simple1" qsCatId="simple" csTypeId="urn:microsoft.com/office/officeart/2005/8/colors/accent5_4" csCatId="accent5" phldr="1"/>
      <dgm:spPr/>
    </dgm:pt>
    <dgm:pt modelId="{9ACE5C10-2746-44F7-A88C-3DB8F90CD7A0}">
      <dgm:prSet phldrT="[Текст]" custT="1"/>
      <dgm:spPr/>
      <dgm:t>
        <a:bodyPr/>
        <a:lstStyle/>
        <a:p>
          <a:r>
            <a:rPr lang="ru-RU" sz="1400" b="1" dirty="0" smtClean="0"/>
            <a:t>ФП "Дорожная сеть"</a:t>
          </a:r>
          <a:endParaRPr lang="ru-RU" sz="1400" b="1" dirty="0"/>
        </a:p>
      </dgm:t>
    </dgm:pt>
    <dgm:pt modelId="{647653A3-932B-48B5-8FDA-5504354FAC42}" type="parTrans" cxnId="{7BF50907-DC0D-4DDE-BB76-055C89D54F19}">
      <dgm:prSet/>
      <dgm:spPr/>
      <dgm:t>
        <a:bodyPr/>
        <a:lstStyle/>
        <a:p>
          <a:endParaRPr lang="ru-RU"/>
        </a:p>
      </dgm:t>
    </dgm:pt>
    <dgm:pt modelId="{9FFE68CB-424E-4E3D-B97F-F8F60D1C49F3}" type="sibTrans" cxnId="{7BF50907-DC0D-4DDE-BB76-055C89D54F19}">
      <dgm:prSet/>
      <dgm:spPr/>
      <dgm:t>
        <a:bodyPr/>
        <a:lstStyle/>
        <a:p>
          <a:endParaRPr lang="ru-RU"/>
        </a:p>
      </dgm:t>
    </dgm:pt>
    <dgm:pt modelId="{8EF0319B-6F8E-44D3-885A-3C2ED5861F2D}">
      <dgm:prSet custT="1"/>
      <dgm:spPr/>
      <dgm:t>
        <a:bodyPr/>
        <a:lstStyle/>
        <a:p>
          <a:r>
            <a:rPr lang="ru-RU" sz="1100" dirty="0" smtClean="0"/>
            <a:t>Повышение безопасности дорожного движения, приведение в нормативное транспортно-эксплуатационное состояние дорожной сети городских агломераций – </a:t>
          </a:r>
          <a:r>
            <a:rPr lang="ru-RU" sz="1100" b="1" dirty="0" smtClean="0"/>
            <a:t>545,9 млн. рублей</a:t>
          </a:r>
          <a:endParaRPr lang="ru-RU" sz="1100" b="1" dirty="0"/>
        </a:p>
      </dgm:t>
    </dgm:pt>
    <dgm:pt modelId="{FC8D226D-CECA-42AA-9386-0647EF77E34B}" type="parTrans" cxnId="{ECED5B84-66F1-4104-8A0C-EFDB9EB607F0}">
      <dgm:prSet/>
      <dgm:spPr/>
      <dgm:t>
        <a:bodyPr/>
        <a:lstStyle/>
        <a:p>
          <a:endParaRPr lang="ru-RU"/>
        </a:p>
      </dgm:t>
    </dgm:pt>
    <dgm:pt modelId="{740C77FE-09B0-49EE-AF15-289674DE412E}" type="sibTrans" cxnId="{ECED5B84-66F1-4104-8A0C-EFDB9EB607F0}">
      <dgm:prSet/>
      <dgm:spPr/>
      <dgm:t>
        <a:bodyPr/>
        <a:lstStyle/>
        <a:p>
          <a:endParaRPr lang="ru-RU"/>
        </a:p>
      </dgm:t>
    </dgm:pt>
    <dgm:pt modelId="{276B57B1-BA3C-4A4E-937B-053D1770925B}" type="pres">
      <dgm:prSet presAssocID="{B42E3E83-99E9-4FD4-BDE6-C318F0AA0A6E}" presName="diagram" presStyleCnt="0">
        <dgm:presLayoutVars>
          <dgm:dir/>
          <dgm:animLvl val="lvl"/>
          <dgm:resizeHandles val="exact"/>
        </dgm:presLayoutVars>
      </dgm:prSet>
      <dgm:spPr/>
    </dgm:pt>
    <dgm:pt modelId="{F0ECABD3-4052-472A-930F-24A78602DE99}" type="pres">
      <dgm:prSet presAssocID="{9ACE5C10-2746-44F7-A88C-3DB8F90CD7A0}" presName="compNode" presStyleCnt="0"/>
      <dgm:spPr/>
    </dgm:pt>
    <dgm:pt modelId="{0C8CC9C6-FC1D-4B2D-9DDF-ABEF28E52E4B}" type="pres">
      <dgm:prSet presAssocID="{9ACE5C10-2746-44F7-A88C-3DB8F90CD7A0}" presName="childRect" presStyleLbl="bgAcc1" presStyleIdx="0" presStyleCnt="1" custScaleX="148331" custLinFactNeighborX="-283" custLinFactNeighborY="5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AAA610-C2E1-4673-83D4-A8051ECFC02C}" type="pres">
      <dgm:prSet presAssocID="{9ACE5C10-2746-44F7-A88C-3DB8F90CD7A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95592-882F-453F-BB2E-2C43157810C2}" type="pres">
      <dgm:prSet presAssocID="{9ACE5C10-2746-44F7-A88C-3DB8F90CD7A0}" presName="parentRect" presStyleLbl="alignNode1" presStyleIdx="0" presStyleCnt="1" custScaleX="149472" custScaleY="133543" custLinFactNeighborX="-511" custLinFactNeighborY="1143"/>
      <dgm:spPr/>
      <dgm:t>
        <a:bodyPr/>
        <a:lstStyle/>
        <a:p>
          <a:endParaRPr lang="ru-RU"/>
        </a:p>
      </dgm:t>
    </dgm:pt>
    <dgm:pt modelId="{12E871E3-FFBA-44A8-9E55-DA6FEAC116B5}" type="pres">
      <dgm:prSet presAssocID="{9ACE5C10-2746-44F7-A88C-3DB8F90CD7A0}" presName="adorn" presStyleLbl="fgAccFollowNode1" presStyleIdx="0" presStyleCnt="1" custLinFactNeighborX="43839" custLinFactNeighborY="-767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B231BC41-C694-49FF-BE8C-98AE377E17B7}" type="presOf" srcId="{8EF0319B-6F8E-44D3-885A-3C2ED5861F2D}" destId="{0C8CC9C6-FC1D-4B2D-9DDF-ABEF28E52E4B}" srcOrd="0" destOrd="0" presId="urn:microsoft.com/office/officeart/2005/8/layout/bList2#6"/>
    <dgm:cxn modelId="{ECED5B84-66F1-4104-8A0C-EFDB9EB607F0}" srcId="{9ACE5C10-2746-44F7-A88C-3DB8F90CD7A0}" destId="{8EF0319B-6F8E-44D3-885A-3C2ED5861F2D}" srcOrd="0" destOrd="0" parTransId="{FC8D226D-CECA-42AA-9386-0647EF77E34B}" sibTransId="{740C77FE-09B0-49EE-AF15-289674DE412E}"/>
    <dgm:cxn modelId="{52E14D66-4E9F-455C-BFEB-24B40679482E}" type="presOf" srcId="{9ACE5C10-2746-44F7-A88C-3DB8F90CD7A0}" destId="{3F495592-882F-453F-BB2E-2C43157810C2}" srcOrd="1" destOrd="0" presId="urn:microsoft.com/office/officeart/2005/8/layout/bList2#6"/>
    <dgm:cxn modelId="{7BF50907-DC0D-4DDE-BB76-055C89D54F19}" srcId="{B42E3E83-99E9-4FD4-BDE6-C318F0AA0A6E}" destId="{9ACE5C10-2746-44F7-A88C-3DB8F90CD7A0}" srcOrd="0" destOrd="0" parTransId="{647653A3-932B-48B5-8FDA-5504354FAC42}" sibTransId="{9FFE68CB-424E-4E3D-B97F-F8F60D1C49F3}"/>
    <dgm:cxn modelId="{C0C11E9B-E0F4-4390-8AE5-930689D453F0}" type="presOf" srcId="{B42E3E83-99E9-4FD4-BDE6-C318F0AA0A6E}" destId="{276B57B1-BA3C-4A4E-937B-053D1770925B}" srcOrd="0" destOrd="0" presId="urn:microsoft.com/office/officeart/2005/8/layout/bList2#6"/>
    <dgm:cxn modelId="{A3703FEB-AC5A-4532-82DC-905600F33C01}" type="presOf" srcId="{9ACE5C10-2746-44F7-A88C-3DB8F90CD7A0}" destId="{ECAAA610-C2E1-4673-83D4-A8051ECFC02C}" srcOrd="0" destOrd="0" presId="urn:microsoft.com/office/officeart/2005/8/layout/bList2#6"/>
    <dgm:cxn modelId="{C35A046F-1305-4350-8037-726F6B239CAB}" type="presParOf" srcId="{276B57B1-BA3C-4A4E-937B-053D1770925B}" destId="{F0ECABD3-4052-472A-930F-24A78602DE99}" srcOrd="0" destOrd="0" presId="urn:microsoft.com/office/officeart/2005/8/layout/bList2#6"/>
    <dgm:cxn modelId="{A74D3E0A-FB83-42CE-872D-F50CA0014E6A}" type="presParOf" srcId="{F0ECABD3-4052-472A-930F-24A78602DE99}" destId="{0C8CC9C6-FC1D-4B2D-9DDF-ABEF28E52E4B}" srcOrd="0" destOrd="0" presId="urn:microsoft.com/office/officeart/2005/8/layout/bList2#6"/>
    <dgm:cxn modelId="{BD63D1C2-F554-454A-832C-ADB5757BCCC0}" type="presParOf" srcId="{F0ECABD3-4052-472A-930F-24A78602DE99}" destId="{ECAAA610-C2E1-4673-83D4-A8051ECFC02C}" srcOrd="1" destOrd="0" presId="urn:microsoft.com/office/officeart/2005/8/layout/bList2#6"/>
    <dgm:cxn modelId="{DA788B15-10C3-4906-94A6-5494C04A72E4}" type="presParOf" srcId="{F0ECABD3-4052-472A-930F-24A78602DE99}" destId="{3F495592-882F-453F-BB2E-2C43157810C2}" srcOrd="2" destOrd="0" presId="urn:microsoft.com/office/officeart/2005/8/layout/bList2#6"/>
    <dgm:cxn modelId="{8B000130-219F-46B3-9D85-8F185211C60A}" type="presParOf" srcId="{F0ECABD3-4052-472A-930F-24A78602DE99}" destId="{12E871E3-FFBA-44A8-9E55-DA6FEAC116B5}" srcOrd="3" destOrd="0" presId="urn:microsoft.com/office/officeart/2005/8/layout/bList2#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39D31F-6DB7-48A2-990E-7A26DC64B3E9}">
      <dsp:nvSpPr>
        <dsp:cNvPr id="0" name=""/>
        <dsp:cNvSpPr/>
      </dsp:nvSpPr>
      <dsp:spPr>
        <a:xfrm>
          <a:off x="0" y="13980"/>
          <a:ext cx="2439557" cy="863884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Социально-ориентированный бюджет</a:t>
          </a:r>
          <a:endParaRPr lang="ru-RU" sz="1400" b="1" kern="1200" dirty="0"/>
        </a:p>
      </dsp:txBody>
      <dsp:txXfrm>
        <a:off x="0" y="121966"/>
        <a:ext cx="2115601" cy="647913"/>
      </dsp:txXfrm>
    </dsp:sp>
    <dsp:sp modelId="{CAB27D92-63E9-4FAC-B7B8-04519737237C}">
      <dsp:nvSpPr>
        <dsp:cNvPr id="0" name=""/>
        <dsp:cNvSpPr/>
      </dsp:nvSpPr>
      <dsp:spPr>
        <a:xfrm>
          <a:off x="2440086" y="478"/>
          <a:ext cx="1943873" cy="863884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6,6 </a:t>
          </a:r>
          <a:r>
            <a:rPr lang="ru-RU" sz="1300" kern="1200" dirty="0" smtClean="0"/>
            <a:t>млрд. рублей или </a:t>
          </a:r>
          <a:r>
            <a:rPr lang="ru-RU" sz="1300" b="1" kern="1200" dirty="0" smtClean="0"/>
            <a:t>66,9% </a:t>
          </a:r>
          <a:r>
            <a:rPr lang="ru-RU" sz="1300" b="0" kern="1200" dirty="0" smtClean="0"/>
            <a:t>расходы на социальную сферу</a:t>
          </a:r>
          <a:endParaRPr lang="ru-RU" sz="1300" b="0" kern="1200" dirty="0"/>
        </a:p>
      </dsp:txBody>
      <dsp:txXfrm>
        <a:off x="2482257" y="42649"/>
        <a:ext cx="1859531" cy="779542"/>
      </dsp:txXfrm>
    </dsp:sp>
    <dsp:sp modelId="{48B19EE5-5418-46D3-ABC2-1E8C5646C9E3}">
      <dsp:nvSpPr>
        <dsp:cNvPr id="0" name=""/>
        <dsp:cNvSpPr/>
      </dsp:nvSpPr>
      <dsp:spPr>
        <a:xfrm>
          <a:off x="0" y="941361"/>
          <a:ext cx="2439557" cy="863884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Бюджет города Вологды – бюджет роста</a:t>
          </a:r>
          <a:endParaRPr lang="ru-RU" sz="1400" b="1" kern="1200" dirty="0"/>
        </a:p>
      </dsp:txBody>
      <dsp:txXfrm>
        <a:off x="0" y="1049347"/>
        <a:ext cx="2115601" cy="647913"/>
      </dsp:txXfrm>
    </dsp:sp>
    <dsp:sp modelId="{47EDEB3A-30DC-4F67-B96D-00C8DBEB3EAD}">
      <dsp:nvSpPr>
        <dsp:cNvPr id="0" name=""/>
        <dsp:cNvSpPr/>
      </dsp:nvSpPr>
      <dsp:spPr>
        <a:xfrm>
          <a:off x="2440086" y="944108"/>
          <a:ext cx="1943873" cy="863884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За 2017-2019 годы расходы увеличились в </a:t>
          </a:r>
          <a:r>
            <a:rPr lang="ru-RU" sz="1300" b="1" kern="1200" dirty="0" smtClean="0"/>
            <a:t>1,5 раза</a:t>
          </a:r>
          <a:endParaRPr lang="ru-RU" sz="1300" b="1" kern="1200" dirty="0"/>
        </a:p>
      </dsp:txBody>
      <dsp:txXfrm>
        <a:off x="2482257" y="986279"/>
        <a:ext cx="1859531" cy="779542"/>
      </dsp:txXfrm>
    </dsp:sp>
    <dsp:sp modelId="{5F72F38C-6309-4245-81E5-9178675C594F}">
      <dsp:nvSpPr>
        <dsp:cNvPr id="0" name=""/>
        <dsp:cNvSpPr/>
      </dsp:nvSpPr>
      <dsp:spPr>
        <a:xfrm>
          <a:off x="0" y="1867981"/>
          <a:ext cx="2439557" cy="863884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Программный бюджет</a:t>
          </a:r>
          <a:endParaRPr lang="ru-RU" sz="1400" b="1" kern="1200" dirty="0"/>
        </a:p>
      </dsp:txBody>
      <dsp:txXfrm>
        <a:off x="0" y="1975967"/>
        <a:ext cx="2115601" cy="647913"/>
      </dsp:txXfrm>
    </dsp:sp>
    <dsp:sp modelId="{37F537F4-2D26-46EF-8326-2E2CCA5D188F}">
      <dsp:nvSpPr>
        <dsp:cNvPr id="0" name=""/>
        <dsp:cNvSpPr/>
      </dsp:nvSpPr>
      <dsp:spPr>
        <a:xfrm>
          <a:off x="2440086" y="1874434"/>
          <a:ext cx="1943873" cy="863884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dirty="0" smtClean="0"/>
            <a:t>8,8</a:t>
          </a:r>
          <a:r>
            <a:rPr lang="ru-RU" sz="1300" kern="1200" dirty="0" smtClean="0"/>
            <a:t> млрд. рублей или </a:t>
          </a:r>
          <a:r>
            <a:rPr lang="ru-RU" sz="1300" b="1" kern="1200" dirty="0" smtClean="0"/>
            <a:t>89,7%</a:t>
          </a:r>
        </a:p>
        <a:p>
          <a:pPr lvl="0" algn="ctr" defTabSz="57785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smtClean="0"/>
            <a:t>(12 </a:t>
          </a:r>
          <a:r>
            <a:rPr lang="ru-RU" sz="1300" kern="1200" smtClean="0"/>
            <a:t>программ)</a:t>
          </a:r>
          <a:endParaRPr lang="ru-RU" sz="1300" kern="1200" dirty="0"/>
        </a:p>
      </dsp:txBody>
      <dsp:txXfrm>
        <a:off x="2482257" y="1916605"/>
        <a:ext cx="1859531" cy="779542"/>
      </dsp:txXfrm>
    </dsp:sp>
    <dsp:sp modelId="{5B49229D-8077-487A-811A-FE1D682D5557}">
      <dsp:nvSpPr>
        <dsp:cNvPr id="0" name=""/>
        <dsp:cNvSpPr/>
      </dsp:nvSpPr>
      <dsp:spPr>
        <a:xfrm>
          <a:off x="0" y="2815170"/>
          <a:ext cx="2416693" cy="863884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Бюджет развития</a:t>
          </a:r>
          <a:endParaRPr lang="ru-RU" sz="1400" b="1" kern="1200" dirty="0"/>
        </a:p>
      </dsp:txBody>
      <dsp:txXfrm>
        <a:off x="0" y="2923156"/>
        <a:ext cx="2092737" cy="647913"/>
      </dsp:txXfrm>
    </dsp:sp>
    <dsp:sp modelId="{C69A51C1-07A6-4979-BEA2-EF82E65DD55E}">
      <dsp:nvSpPr>
        <dsp:cNvPr id="0" name=""/>
        <dsp:cNvSpPr/>
      </dsp:nvSpPr>
      <dsp:spPr>
        <a:xfrm>
          <a:off x="2415745" y="2837147"/>
          <a:ext cx="1968206" cy="863884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1,8 </a:t>
          </a:r>
          <a:r>
            <a:rPr lang="ru-RU" sz="1300" b="0" kern="1200" dirty="0" smtClean="0"/>
            <a:t>млрд. рублей капитальные вложения</a:t>
          </a:r>
          <a:endParaRPr lang="ru-RU" sz="1300" b="0" kern="1200" dirty="0"/>
        </a:p>
      </dsp:txBody>
      <dsp:txXfrm>
        <a:off x="2457916" y="2879318"/>
        <a:ext cx="1883864" cy="779542"/>
      </dsp:txXfrm>
    </dsp:sp>
    <dsp:sp modelId="{66493718-EDF7-4E7D-8CCF-71D06286C736}">
      <dsp:nvSpPr>
        <dsp:cNvPr id="0" name=""/>
        <dsp:cNvSpPr/>
      </dsp:nvSpPr>
      <dsp:spPr>
        <a:xfrm>
          <a:off x="0" y="3795334"/>
          <a:ext cx="2413841" cy="863884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Инициативное бюджетирование</a:t>
          </a:r>
          <a:endParaRPr lang="ru-RU" sz="1400" b="1" kern="1200" dirty="0"/>
        </a:p>
      </dsp:txBody>
      <dsp:txXfrm>
        <a:off x="0" y="3903320"/>
        <a:ext cx="2089885" cy="647913"/>
      </dsp:txXfrm>
    </dsp:sp>
    <dsp:sp modelId="{B63B3B6A-C61F-4194-91F3-8C4914996403}">
      <dsp:nvSpPr>
        <dsp:cNvPr id="0" name=""/>
        <dsp:cNvSpPr/>
      </dsp:nvSpPr>
      <dsp:spPr>
        <a:xfrm>
          <a:off x="2417759" y="3803169"/>
          <a:ext cx="1966213" cy="863884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34,7 </a:t>
          </a:r>
          <a:r>
            <a:rPr lang="ru-RU" sz="1300" b="0" kern="1200" dirty="0" smtClean="0"/>
            <a:t>млн. рублей Народный бюджет</a:t>
          </a:r>
          <a:endParaRPr lang="ru-RU" sz="1300" b="0" kern="1200" dirty="0"/>
        </a:p>
      </dsp:txBody>
      <dsp:txXfrm>
        <a:off x="2459930" y="3845340"/>
        <a:ext cx="1881871" cy="779542"/>
      </dsp:txXfrm>
    </dsp:sp>
    <dsp:sp modelId="{0B45DB63-C0B7-47A9-B3CC-61C398F00E52}">
      <dsp:nvSpPr>
        <dsp:cNvPr id="0" name=""/>
        <dsp:cNvSpPr/>
      </dsp:nvSpPr>
      <dsp:spPr>
        <a:xfrm>
          <a:off x="0" y="4752734"/>
          <a:ext cx="2446380" cy="863884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Национальные проекты</a:t>
          </a:r>
          <a:endParaRPr lang="ru-RU" sz="1400" b="1" kern="1200" dirty="0"/>
        </a:p>
      </dsp:txBody>
      <dsp:txXfrm>
        <a:off x="0" y="4860720"/>
        <a:ext cx="2122424" cy="647913"/>
      </dsp:txXfrm>
    </dsp:sp>
    <dsp:sp modelId="{2B897E40-C05A-40EC-BDD9-5E71F148D7D0}">
      <dsp:nvSpPr>
        <dsp:cNvPr id="0" name=""/>
        <dsp:cNvSpPr/>
      </dsp:nvSpPr>
      <dsp:spPr>
        <a:xfrm>
          <a:off x="2448280" y="4752527"/>
          <a:ext cx="1927443" cy="863884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2,2 млрд. рублей</a:t>
          </a:r>
          <a:endParaRPr lang="ru-RU" sz="1300" b="1" kern="1200" dirty="0"/>
        </a:p>
      </dsp:txBody>
      <dsp:txXfrm>
        <a:off x="2490451" y="4794698"/>
        <a:ext cx="1843101" cy="779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FF820-162C-42E4-A99C-3F5CEEA79792}">
      <dsp:nvSpPr>
        <dsp:cNvPr id="0" name=""/>
        <dsp:cNvSpPr/>
      </dsp:nvSpPr>
      <dsp:spPr>
        <a:xfrm>
          <a:off x="13524" y="511889"/>
          <a:ext cx="2746128" cy="194488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Создание дополнительных мест для детей в возрасте от 2 месяцев до 3 лет и от 1,5 до 3 лет  в образовательных организациях – </a:t>
          </a:r>
          <a:r>
            <a:rPr lang="ru-RU" sz="1200" b="1" kern="1200" dirty="0" smtClean="0"/>
            <a:t>814,2млн. рублей</a:t>
          </a:r>
          <a:endParaRPr lang="ru-RU" sz="1200" b="1" kern="1200" dirty="0"/>
        </a:p>
      </dsp:txBody>
      <dsp:txXfrm>
        <a:off x="59095" y="557460"/>
        <a:ext cx="2654986" cy="1899313"/>
      </dsp:txXfrm>
    </dsp:sp>
    <dsp:sp modelId="{82D952C7-3908-40CE-98A6-6A056BCE7334}">
      <dsp:nvSpPr>
        <dsp:cNvPr id="0" name=""/>
        <dsp:cNvSpPr/>
      </dsp:nvSpPr>
      <dsp:spPr>
        <a:xfrm>
          <a:off x="2071" y="2074341"/>
          <a:ext cx="2769034" cy="9044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ФП "Содействие занятости женщин - создание условий дошкольного образования для детей в возрасте до трех лет"</a:t>
          </a:r>
          <a:endParaRPr lang="ru-RU" sz="1100" b="1" kern="1200" dirty="0"/>
        </a:p>
      </dsp:txBody>
      <dsp:txXfrm>
        <a:off x="2071" y="2074341"/>
        <a:ext cx="1950024" cy="904497"/>
      </dsp:txXfrm>
    </dsp:sp>
    <dsp:sp modelId="{D0435474-A91D-4C79-AEA8-B7A9BBEE08B8}">
      <dsp:nvSpPr>
        <dsp:cNvPr id="0" name=""/>
        <dsp:cNvSpPr/>
      </dsp:nvSpPr>
      <dsp:spPr>
        <a:xfrm>
          <a:off x="2069154" y="2282278"/>
          <a:ext cx="683471" cy="68347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FD9D45-32BB-4B5E-8295-339B70D9C70C}">
      <dsp:nvSpPr>
        <dsp:cNvPr id="0" name=""/>
        <dsp:cNvSpPr/>
      </dsp:nvSpPr>
      <dsp:spPr>
        <a:xfrm>
          <a:off x="2940431" y="523769"/>
          <a:ext cx="2746128" cy="189736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Предоставление единовременной денежной выплаты взамен предоставления земельного участка гражданам, имеющим трех и более детей – </a:t>
          </a:r>
          <a:r>
            <a:rPr lang="ru-RU" sz="1200" b="1" kern="1200" dirty="0" smtClean="0"/>
            <a:t>93,9 млн. рублей</a:t>
          </a:r>
          <a:endParaRPr lang="ru-RU" sz="1200" b="1" kern="1200" dirty="0"/>
        </a:p>
      </dsp:txBody>
      <dsp:txXfrm>
        <a:off x="2984888" y="568226"/>
        <a:ext cx="2657214" cy="1852906"/>
      </dsp:txXfrm>
    </dsp:sp>
    <dsp:sp modelId="{D87AF8E0-AD0D-40EE-96B9-1A33F6F7D073}">
      <dsp:nvSpPr>
        <dsp:cNvPr id="0" name=""/>
        <dsp:cNvSpPr/>
      </dsp:nvSpPr>
      <dsp:spPr>
        <a:xfrm>
          <a:off x="2945626" y="2062461"/>
          <a:ext cx="2735739" cy="9044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ФП "Финансовая </a:t>
          </a:r>
          <a:r>
            <a:rPr lang="ru-RU" sz="1600" b="1" kern="1200" dirty="0" smtClean="0"/>
            <a:t>поддержка</a:t>
          </a:r>
          <a:r>
            <a:rPr lang="ru-RU" sz="1400" b="1" kern="1200" dirty="0" smtClean="0"/>
            <a:t> семей при рождении детей"</a:t>
          </a:r>
          <a:endParaRPr lang="ru-RU" sz="1400" b="1" kern="1200" dirty="0"/>
        </a:p>
      </dsp:txBody>
      <dsp:txXfrm>
        <a:off x="2945626" y="2062461"/>
        <a:ext cx="1926577" cy="904497"/>
      </dsp:txXfrm>
    </dsp:sp>
    <dsp:sp modelId="{9A597DD7-419E-4155-AC58-A158A56564B7}">
      <dsp:nvSpPr>
        <dsp:cNvPr id="0" name=""/>
        <dsp:cNvSpPr/>
      </dsp:nvSpPr>
      <dsp:spPr>
        <a:xfrm>
          <a:off x="4937173" y="2255163"/>
          <a:ext cx="683471" cy="68347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CC9C6-FC1D-4B2D-9DDF-ABEF28E52E4B}">
      <dsp:nvSpPr>
        <dsp:cNvPr id="0" name=""/>
        <dsp:cNvSpPr/>
      </dsp:nvSpPr>
      <dsp:spPr>
        <a:xfrm>
          <a:off x="0" y="571151"/>
          <a:ext cx="2779951" cy="167752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Создание детского технопарка «</a:t>
          </a:r>
          <a:r>
            <a:rPr lang="ru-RU" sz="1300" kern="1200" dirty="0" err="1" smtClean="0"/>
            <a:t>Кванториум</a:t>
          </a:r>
          <a:r>
            <a:rPr lang="ru-RU" sz="1300" kern="1200" dirty="0" smtClean="0"/>
            <a:t>» - </a:t>
          </a:r>
          <a:r>
            <a:rPr lang="ru-RU" sz="1300" b="1" kern="1200" dirty="0" smtClean="0"/>
            <a:t>73,1 млн. рублей</a:t>
          </a:r>
          <a:endParaRPr lang="ru-RU" sz="1300" b="1" kern="1200" dirty="0"/>
        </a:p>
      </dsp:txBody>
      <dsp:txXfrm>
        <a:off x="39306" y="610457"/>
        <a:ext cx="2701339" cy="1638215"/>
      </dsp:txXfrm>
    </dsp:sp>
    <dsp:sp modelId="{3F495592-882F-453F-BB2E-2C43157810C2}">
      <dsp:nvSpPr>
        <dsp:cNvPr id="0" name=""/>
        <dsp:cNvSpPr/>
      </dsp:nvSpPr>
      <dsp:spPr>
        <a:xfrm>
          <a:off x="18406" y="2031944"/>
          <a:ext cx="2793155" cy="79942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ФП "Успех каждого ребенка" </a:t>
          </a:r>
          <a:endParaRPr lang="ru-RU" sz="1600" b="1" kern="1200" dirty="0"/>
        </a:p>
      </dsp:txBody>
      <dsp:txXfrm>
        <a:off x="18406" y="2031944"/>
        <a:ext cx="1967011" cy="799422"/>
      </dsp:txXfrm>
    </dsp:sp>
    <dsp:sp modelId="{12E871E3-FFBA-44A8-9E55-DA6FEAC116B5}">
      <dsp:nvSpPr>
        <dsp:cNvPr id="0" name=""/>
        <dsp:cNvSpPr/>
      </dsp:nvSpPr>
      <dsp:spPr>
        <a:xfrm>
          <a:off x="2052344" y="2103950"/>
          <a:ext cx="622008" cy="6220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55000" cap="flat" cmpd="thickThin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3FF820-162C-42E4-A99C-3F5CEEA79792}">
      <dsp:nvSpPr>
        <dsp:cNvPr id="0" name=""/>
        <dsp:cNvSpPr/>
      </dsp:nvSpPr>
      <dsp:spPr>
        <a:xfrm>
          <a:off x="2949293" y="571151"/>
          <a:ext cx="2765929" cy="167752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Поддержка образования для детей с ограниченными возможностями здоровья (обновление материально-технической базы </a:t>
          </a:r>
          <a:r>
            <a:rPr lang="ru-RU" sz="1100" kern="1200" dirty="0" err="1" smtClean="0"/>
            <a:t>шк</a:t>
          </a:r>
          <a:r>
            <a:rPr lang="ru-RU" sz="1100" kern="1200" dirty="0" smtClean="0"/>
            <a:t>. № 1) -</a:t>
          </a:r>
          <a:r>
            <a:rPr lang="ru-RU" sz="1100" b="1" kern="1200" dirty="0" smtClean="0"/>
            <a:t>4,0 млн. рублей</a:t>
          </a:r>
          <a:endParaRPr lang="ru-RU" sz="11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>
        <a:off x="2988599" y="610457"/>
        <a:ext cx="2687317" cy="1638215"/>
      </dsp:txXfrm>
    </dsp:sp>
    <dsp:sp modelId="{82D952C7-3908-40CE-98A6-6A056BCE7334}">
      <dsp:nvSpPr>
        <dsp:cNvPr id="0" name=""/>
        <dsp:cNvSpPr/>
      </dsp:nvSpPr>
      <dsp:spPr>
        <a:xfrm>
          <a:off x="2988444" y="2016225"/>
          <a:ext cx="2754626" cy="8231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ФП "Современная школа" </a:t>
          </a:r>
          <a:endParaRPr lang="ru-RU" sz="1600" b="1" kern="1200" dirty="0"/>
        </a:p>
      </dsp:txBody>
      <dsp:txXfrm>
        <a:off x="2988444" y="2016225"/>
        <a:ext cx="1939877" cy="823158"/>
      </dsp:txXfrm>
    </dsp:sp>
    <dsp:sp modelId="{D0435474-A91D-4C79-AEA8-B7A9BBEE08B8}">
      <dsp:nvSpPr>
        <dsp:cNvPr id="0" name=""/>
        <dsp:cNvSpPr/>
      </dsp:nvSpPr>
      <dsp:spPr>
        <a:xfrm>
          <a:off x="5099110" y="2143031"/>
          <a:ext cx="622008" cy="62200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55000" cap="flat" cmpd="thickThin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FD9D45-32BB-4B5E-8295-339B70D9C70C}">
      <dsp:nvSpPr>
        <dsp:cNvPr id="0" name=""/>
        <dsp:cNvSpPr/>
      </dsp:nvSpPr>
      <dsp:spPr>
        <a:xfrm>
          <a:off x="5868770" y="523261"/>
          <a:ext cx="2864153" cy="167752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Приобретение техники, оборудования, автоматизация  и повышение эффективности организационно-управленческих процессов в МОУ "СОШ № 1", МОУ "СОШ № 16", МОУ "СОШ № 26, МОУ "Лицей № 32"  -</a:t>
          </a:r>
          <a:r>
            <a:rPr lang="ru-RU" sz="1100" b="1" kern="1200" dirty="0" smtClean="0"/>
            <a:t> 9,0 млн. рублей</a:t>
          </a:r>
          <a:endParaRPr lang="ru-RU" sz="1100" b="1" kern="1200" dirty="0"/>
        </a:p>
      </dsp:txBody>
      <dsp:txXfrm>
        <a:off x="5908076" y="562567"/>
        <a:ext cx="2785541" cy="1638215"/>
      </dsp:txXfrm>
    </dsp:sp>
    <dsp:sp modelId="{D87AF8E0-AD0D-40EE-96B9-1A33F6F7D073}">
      <dsp:nvSpPr>
        <dsp:cNvPr id="0" name=""/>
        <dsp:cNvSpPr/>
      </dsp:nvSpPr>
      <dsp:spPr>
        <a:xfrm>
          <a:off x="5871360" y="1977971"/>
          <a:ext cx="2875705" cy="8231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ФП "Цифровая образовательная среда" </a:t>
          </a:r>
          <a:endParaRPr lang="ru-RU" sz="1600" b="1" kern="1200" dirty="0"/>
        </a:p>
      </dsp:txBody>
      <dsp:txXfrm>
        <a:off x="5871360" y="1977971"/>
        <a:ext cx="2025144" cy="823158"/>
      </dsp:txXfrm>
    </dsp:sp>
    <dsp:sp modelId="{9A597DD7-419E-4155-AC58-A158A56564B7}">
      <dsp:nvSpPr>
        <dsp:cNvPr id="0" name=""/>
        <dsp:cNvSpPr/>
      </dsp:nvSpPr>
      <dsp:spPr>
        <a:xfrm>
          <a:off x="8125057" y="2158314"/>
          <a:ext cx="622008" cy="62200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55000" cap="flat" cmpd="thickThin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D9D45-32BB-4B5E-8295-339B70D9C70C}">
      <dsp:nvSpPr>
        <dsp:cNvPr id="0" name=""/>
        <dsp:cNvSpPr/>
      </dsp:nvSpPr>
      <dsp:spPr>
        <a:xfrm>
          <a:off x="781037" y="2232"/>
          <a:ext cx="3173891" cy="152571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Создание модельной муниципальной библиотеки в  МБУК «Централизованная библиотечная система г. Вологды» - </a:t>
          </a:r>
          <a:r>
            <a:rPr lang="ru-RU" sz="1200" b="1" kern="1200" dirty="0" smtClean="0"/>
            <a:t>5,0 млн. рублей</a:t>
          </a:r>
          <a:endParaRPr lang="ru-RU" sz="1200" b="1" kern="1200" dirty="0"/>
        </a:p>
      </dsp:txBody>
      <dsp:txXfrm>
        <a:off x="816786" y="37981"/>
        <a:ext cx="3102393" cy="1489968"/>
      </dsp:txXfrm>
    </dsp:sp>
    <dsp:sp modelId="{D87AF8E0-AD0D-40EE-96B9-1A33F6F7D073}">
      <dsp:nvSpPr>
        <dsp:cNvPr id="0" name=""/>
        <dsp:cNvSpPr/>
      </dsp:nvSpPr>
      <dsp:spPr>
        <a:xfrm>
          <a:off x="781037" y="1541048"/>
          <a:ext cx="3173891" cy="916856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ФП "Культурная среда"</a:t>
          </a:r>
          <a:endParaRPr lang="ru-RU" sz="1600" b="1" kern="1200" dirty="0"/>
        </a:p>
      </dsp:txBody>
      <dsp:txXfrm>
        <a:off x="781037" y="1541048"/>
        <a:ext cx="2235135" cy="916856"/>
      </dsp:txXfrm>
    </dsp:sp>
    <dsp:sp modelId="{9A597DD7-419E-4155-AC58-A158A56564B7}">
      <dsp:nvSpPr>
        <dsp:cNvPr id="0" name=""/>
        <dsp:cNvSpPr/>
      </dsp:nvSpPr>
      <dsp:spPr>
        <a:xfrm>
          <a:off x="3146825" y="1584177"/>
          <a:ext cx="809459" cy="80945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55000" cap="flat" cmpd="thickThin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FF820-162C-42E4-A99C-3F5CEEA79792}">
      <dsp:nvSpPr>
        <dsp:cNvPr id="0" name=""/>
        <dsp:cNvSpPr/>
      </dsp:nvSpPr>
      <dsp:spPr>
        <a:xfrm>
          <a:off x="0" y="126937"/>
          <a:ext cx="2608357" cy="13968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Стимулирование программ развития жилищного строительства (строительство дороги по ул. Возрождения) – </a:t>
          </a:r>
          <a:r>
            <a:rPr lang="ru-RU" sz="1100" b="1" kern="1200" dirty="0" smtClean="0"/>
            <a:t>80,1 млн. рублей</a:t>
          </a:r>
          <a:endParaRPr lang="ru-RU" sz="1100" b="1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32730" y="159667"/>
        <a:ext cx="2542897" cy="1364130"/>
      </dsp:txXfrm>
    </dsp:sp>
    <dsp:sp modelId="{82D952C7-3908-40CE-98A6-6A056BCE7334}">
      <dsp:nvSpPr>
        <dsp:cNvPr id="0" name=""/>
        <dsp:cNvSpPr/>
      </dsp:nvSpPr>
      <dsp:spPr>
        <a:xfrm>
          <a:off x="0" y="1465072"/>
          <a:ext cx="2621774" cy="8345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ФП "Жилье"</a:t>
          </a:r>
          <a:endParaRPr lang="ru-RU" sz="1600" b="1" kern="1200" dirty="0"/>
        </a:p>
      </dsp:txBody>
      <dsp:txXfrm>
        <a:off x="0" y="1465072"/>
        <a:ext cx="1846320" cy="834549"/>
      </dsp:txXfrm>
    </dsp:sp>
    <dsp:sp modelId="{D0435474-A91D-4C79-AEA8-B7A9BBEE08B8}">
      <dsp:nvSpPr>
        <dsp:cNvPr id="0" name=""/>
        <dsp:cNvSpPr/>
      </dsp:nvSpPr>
      <dsp:spPr>
        <a:xfrm>
          <a:off x="1801288" y="1585504"/>
          <a:ext cx="654943" cy="65494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3F985A-A813-4E1B-AA74-A6322946C379}">
      <dsp:nvSpPr>
        <dsp:cNvPr id="0" name=""/>
        <dsp:cNvSpPr/>
      </dsp:nvSpPr>
      <dsp:spPr>
        <a:xfrm>
          <a:off x="2802118" y="124345"/>
          <a:ext cx="2770371" cy="150120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Благоустройство дворовых территорий – </a:t>
          </a:r>
          <a:r>
            <a:rPr lang="ru-RU" sz="1100" b="1" kern="1200" dirty="0" smtClean="0"/>
            <a:t>200,5 млн. рублей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kern="1200" dirty="0" smtClean="0"/>
            <a:t>Благоустройство общественных территорий – </a:t>
          </a:r>
          <a:r>
            <a:rPr lang="ru-RU" sz="1100" b="1" kern="1200" dirty="0" smtClean="0"/>
            <a:t>54,9 млн. рублей </a:t>
          </a:r>
          <a:endParaRPr lang="ru-RU" sz="1100" b="1" kern="1200" dirty="0"/>
        </a:p>
      </dsp:txBody>
      <dsp:txXfrm>
        <a:off x="2837293" y="159520"/>
        <a:ext cx="2700021" cy="1466031"/>
      </dsp:txXfrm>
    </dsp:sp>
    <dsp:sp modelId="{B4301E19-6865-402E-8353-02BFDEFF8032}">
      <dsp:nvSpPr>
        <dsp:cNvPr id="0" name=""/>
        <dsp:cNvSpPr/>
      </dsp:nvSpPr>
      <dsp:spPr>
        <a:xfrm>
          <a:off x="2787513" y="1448894"/>
          <a:ext cx="2799582" cy="8496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ФП "Формирование комфортной городской среды"</a:t>
          </a:r>
          <a:endParaRPr lang="ru-RU" sz="1400" b="1" kern="1200" dirty="0"/>
        </a:p>
      </dsp:txBody>
      <dsp:txXfrm>
        <a:off x="2787513" y="1448894"/>
        <a:ext cx="1971536" cy="849619"/>
      </dsp:txXfrm>
    </dsp:sp>
    <dsp:sp modelId="{F546E703-103F-47CB-B046-596A4CD051D2}">
      <dsp:nvSpPr>
        <dsp:cNvPr id="0" name=""/>
        <dsp:cNvSpPr/>
      </dsp:nvSpPr>
      <dsp:spPr>
        <a:xfrm>
          <a:off x="4930884" y="1620543"/>
          <a:ext cx="654943" cy="65494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FD9D45-32BB-4B5E-8295-339B70D9C70C}">
      <dsp:nvSpPr>
        <dsp:cNvPr id="0" name=""/>
        <dsp:cNvSpPr/>
      </dsp:nvSpPr>
      <dsp:spPr>
        <a:xfrm>
          <a:off x="5765596" y="128906"/>
          <a:ext cx="2609012" cy="13968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Переселение граждан из аварийного жилищного фонда – </a:t>
          </a:r>
          <a:r>
            <a:rPr lang="ru-RU" sz="1300" b="1" kern="1200" dirty="0" smtClean="0"/>
            <a:t>96,7 млн. рублей</a:t>
          </a:r>
          <a:endParaRPr lang="ru-RU" sz="1300" b="1" kern="1200" dirty="0"/>
        </a:p>
      </dsp:txBody>
      <dsp:txXfrm>
        <a:off x="5798326" y="161636"/>
        <a:ext cx="2543552" cy="1364130"/>
      </dsp:txXfrm>
    </dsp:sp>
    <dsp:sp modelId="{D87AF8E0-AD0D-40EE-96B9-1A33F6F7D073}">
      <dsp:nvSpPr>
        <dsp:cNvPr id="0" name=""/>
        <dsp:cNvSpPr/>
      </dsp:nvSpPr>
      <dsp:spPr>
        <a:xfrm>
          <a:off x="5752834" y="1430193"/>
          <a:ext cx="2621774" cy="866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ФП "Обеспечение устойчивого сокращения непригодного для проживания жилищного фонда"</a:t>
          </a:r>
          <a:endParaRPr lang="ru-RU" sz="1100" b="1" kern="1200" dirty="0"/>
        </a:p>
      </dsp:txBody>
      <dsp:txXfrm>
        <a:off x="5752834" y="1430193"/>
        <a:ext cx="1846320" cy="866743"/>
      </dsp:txXfrm>
    </dsp:sp>
    <dsp:sp modelId="{9A597DD7-419E-4155-AC58-A158A56564B7}">
      <dsp:nvSpPr>
        <dsp:cNvPr id="0" name=""/>
        <dsp:cNvSpPr/>
      </dsp:nvSpPr>
      <dsp:spPr>
        <a:xfrm>
          <a:off x="7719665" y="1644678"/>
          <a:ext cx="654943" cy="65494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CC9C6-FC1D-4B2D-9DDF-ABEF28E52E4B}">
      <dsp:nvSpPr>
        <dsp:cNvPr id="0" name=""/>
        <dsp:cNvSpPr/>
      </dsp:nvSpPr>
      <dsp:spPr>
        <a:xfrm>
          <a:off x="137360" y="91605"/>
          <a:ext cx="3160145" cy="15903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Реконструкция </a:t>
          </a:r>
          <a:r>
            <a:rPr lang="ru-RU" sz="1300" kern="1200" dirty="0" err="1" smtClean="0"/>
            <a:t>реагентного</a:t>
          </a:r>
          <a:r>
            <a:rPr lang="ru-RU" sz="1300" kern="1200" dirty="0" smtClean="0"/>
            <a:t> хозяйства на очистных сооружениях водопровода г. Вологды – </a:t>
          </a:r>
          <a:r>
            <a:rPr lang="ru-RU" sz="1300" b="1" kern="1200" dirty="0" smtClean="0"/>
            <a:t>182,8 млн. рублей</a:t>
          </a:r>
          <a:endParaRPr lang="ru-RU" sz="1300" b="1" kern="1200" dirty="0"/>
        </a:p>
      </dsp:txBody>
      <dsp:txXfrm>
        <a:off x="174624" y="128869"/>
        <a:ext cx="3085617" cy="1553085"/>
      </dsp:txXfrm>
    </dsp:sp>
    <dsp:sp modelId="{3F495592-882F-453F-BB2E-2C43157810C2}">
      <dsp:nvSpPr>
        <dsp:cNvPr id="0" name=""/>
        <dsp:cNvSpPr/>
      </dsp:nvSpPr>
      <dsp:spPr>
        <a:xfrm>
          <a:off x="131213" y="1477377"/>
          <a:ext cx="3184453" cy="9132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ФП "Чистая вода"</a:t>
          </a:r>
          <a:endParaRPr lang="ru-RU" sz="1400" b="1" kern="1200" dirty="0"/>
        </a:p>
      </dsp:txBody>
      <dsp:txXfrm>
        <a:off x="131213" y="1477377"/>
        <a:ext cx="2242573" cy="913234"/>
      </dsp:txXfrm>
    </dsp:sp>
    <dsp:sp modelId="{12E871E3-FFBA-44A8-9E55-DA6FEAC116B5}">
      <dsp:nvSpPr>
        <dsp:cNvPr id="0" name=""/>
        <dsp:cNvSpPr/>
      </dsp:nvSpPr>
      <dsp:spPr>
        <a:xfrm>
          <a:off x="2439474" y="1594457"/>
          <a:ext cx="745663" cy="74566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55000" cap="flat" cmpd="thickThin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CC9C6-FC1D-4B2D-9DDF-ABEF28E52E4B}">
      <dsp:nvSpPr>
        <dsp:cNvPr id="0" name=""/>
        <dsp:cNvSpPr/>
      </dsp:nvSpPr>
      <dsp:spPr>
        <a:xfrm>
          <a:off x="137360" y="91605"/>
          <a:ext cx="3160145" cy="159034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Повышение безопасности дорожного движения, приведение в нормативное транспортно-эксплуатационное состояние дорожной сети городских агломераций – </a:t>
          </a:r>
          <a:r>
            <a:rPr lang="ru-RU" sz="1100" b="1" kern="1200" dirty="0" smtClean="0"/>
            <a:t>545,9 млн. рублей</a:t>
          </a:r>
          <a:endParaRPr lang="ru-RU" sz="1100" b="1" kern="1200" dirty="0"/>
        </a:p>
      </dsp:txBody>
      <dsp:txXfrm>
        <a:off x="174624" y="128869"/>
        <a:ext cx="3085617" cy="1553085"/>
      </dsp:txXfrm>
    </dsp:sp>
    <dsp:sp modelId="{3F495592-882F-453F-BB2E-2C43157810C2}">
      <dsp:nvSpPr>
        <dsp:cNvPr id="0" name=""/>
        <dsp:cNvSpPr/>
      </dsp:nvSpPr>
      <dsp:spPr>
        <a:xfrm>
          <a:off x="120348" y="1485193"/>
          <a:ext cx="3184453" cy="913234"/>
        </a:xfrm>
        <a:prstGeom prst="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0" rIns="1778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ФП "Дорожная сеть"</a:t>
          </a:r>
          <a:endParaRPr lang="ru-RU" sz="1400" b="1" kern="1200" dirty="0"/>
        </a:p>
      </dsp:txBody>
      <dsp:txXfrm>
        <a:off x="120348" y="1485193"/>
        <a:ext cx="2242573" cy="913234"/>
      </dsp:txXfrm>
    </dsp:sp>
    <dsp:sp modelId="{12E871E3-FFBA-44A8-9E55-DA6FEAC116B5}">
      <dsp:nvSpPr>
        <dsp:cNvPr id="0" name=""/>
        <dsp:cNvSpPr/>
      </dsp:nvSpPr>
      <dsp:spPr>
        <a:xfrm>
          <a:off x="2545716" y="1643485"/>
          <a:ext cx="745663" cy="74566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55000" cap="flat" cmpd="thickThin" algn="ctr">
          <a:solidFill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#3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#4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#5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#6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0.02988</cdr:x>
      <cdr:y>0.81974</cdr:y>
    </cdr:from>
    <cdr:to>
      <cdr:x>0.51355</cdr:x>
      <cdr:y>0.87754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323717" y="4157824"/>
          <a:ext cx="5239777" cy="2931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dirty="0" smtClean="0">
            <a:solidFill>
              <a:schemeClr val="tx2">
                <a:lumMod val="50000"/>
              </a:schemeClr>
            </a:solidFill>
          </a:endParaRPr>
        </a:p>
        <a:p xmlns:a="http://schemas.openxmlformats.org/drawingml/2006/main">
          <a:endParaRPr lang="ru-RU" sz="1400" dirty="0">
            <a:solidFill>
              <a:schemeClr val="tx2">
                <a:lumMod val="50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F7DBC-7B48-43CB-A0A3-1CCDC3BBC30A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2D198-59CF-4B10-B1EA-B5368F79D8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775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0E8E5-3986-4105-B01B-0FE8378990EC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026F6-761F-4648-91CA-D2254DB4D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45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E9378A-D5D2-41FE-A334-E7B497A43BB5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40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510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30B81D97-AA5E-4A0E-8CD3-710A6FA61974}" type="slidenum">
              <a:rPr lang="ru-RU" altLang="ru-RU" sz="1200">
                <a:cs typeface="Arial" charset="0"/>
              </a:rPr>
              <a:pPr algn="r" eaLnBrk="1" hangingPunct="1"/>
              <a:t>13</a:t>
            </a:fld>
            <a:endParaRPr lang="ru-RU" altLang="ru-RU" sz="1200">
              <a:cs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252839D-FFB0-40BD-BF23-7058E291E820}" type="slidenum">
              <a:rPr lang="ru-RU" altLang="ru-RU" sz="1200">
                <a:cs typeface="Arial" charset="0"/>
              </a:rPr>
              <a:pPr algn="r" eaLnBrk="1" hangingPunct="1"/>
              <a:t>14</a:t>
            </a:fld>
            <a:endParaRPr lang="ru-RU" altLang="ru-RU" sz="1200">
              <a:cs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60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FE3EB8D-D9F7-4A27-8AFC-FB01C0CA5C27}" type="slidenum">
              <a:rPr lang="ru-RU" altLang="ru-RU" sz="1200">
                <a:cs typeface="Arial" charset="0"/>
              </a:rPr>
              <a:pPr algn="r" eaLnBrk="1" hangingPunct="1"/>
              <a:t>16</a:t>
            </a:fld>
            <a:endParaRPr lang="ru-RU" altLang="ru-RU" sz="1200">
              <a:cs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40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40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40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41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70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27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EC7FB50-FBC9-411B-B091-8471FDE71341}" type="slidenum">
              <a:rPr lang="ru-RU" altLang="ru-RU" sz="1200">
                <a:cs typeface="Arial" charset="0"/>
              </a:rPr>
              <a:pPr algn="r" eaLnBrk="1" hangingPunct="1"/>
              <a:t>7</a:t>
            </a:fld>
            <a:endParaRPr lang="ru-RU" altLang="ru-RU" sz="1200">
              <a:cs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pPr marL="228600" indent="-228600">
              <a:buNone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771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026F6-761F-4648-91CA-D2254DB4D13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4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002431-0C14-4E95-8775-E18B3609D962}" type="datetimeFigureOut">
              <a:rPr lang="ru-RU" smtClean="0"/>
              <a:pPr/>
              <a:t>20.07.2020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1FBEBE-7309-4B0B-884C-B6BF6A85C4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6" Type="http://schemas.openxmlformats.org/officeDocument/2006/relationships/diagramColors" Target="../diagrams/colors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2.emf"/><Relationship Id="rId4" Type="http://schemas.openxmlformats.org/officeDocument/2006/relationships/oleObject" Target="../embeddings/Microsoft_Excel_97-2003_Worksheet9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11.pn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oleObject" Target="../embeddings/Microsoft_Excel_97-2003_Worksheet2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png"/><Relationship Id="rId4" Type="http://schemas.openxmlformats.org/officeDocument/2006/relationships/oleObject" Target="../embeddings/Microsoft_Excel_97-2003_Worksheet3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Microsoft_Excel_97-2003_Worksheet5.xls"/><Relationship Id="rId5" Type="http://schemas.openxmlformats.org/officeDocument/2006/relationships/image" Target="../media/image6.emf"/><Relationship Id="rId4" Type="http://schemas.openxmlformats.org/officeDocument/2006/relationships/oleObject" Target="../embeddings/Microsoft_Excel_97-2003_Worksheet4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6.xls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chart" Target="../charts/chart1.xml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chart" Target="../charts/chart2.xml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0.emf"/><Relationship Id="rId12" Type="http://schemas.openxmlformats.org/officeDocument/2006/relationships/image" Target="../media/image15.jpeg"/><Relationship Id="rId1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jpeg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Microsoft_Excel_97-2003_Worksheet8.xls"/><Relationship Id="rId11" Type="http://schemas.openxmlformats.org/officeDocument/2006/relationships/image" Target="../media/image14.png"/><Relationship Id="rId5" Type="http://schemas.openxmlformats.org/officeDocument/2006/relationships/image" Target="../media/image9.emf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oleObject" Target="../embeddings/Microsoft_Excel_97-2003_Worksheet7.xls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er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929330"/>
            <a:ext cx="6159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971550" y="1066800"/>
            <a:ext cx="7345363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3200" b="1">
              <a:solidFill>
                <a:schemeClr val="accent2"/>
              </a:solidFill>
            </a:endParaRP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295400" y="642918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FF3300"/>
                </a:solidFill>
                <a:ea typeface="Mongolian Baiti" pitchFamily="66" charset="0"/>
                <a:cs typeface="Mongolian Baiti" pitchFamily="66" charset="0"/>
              </a:rPr>
              <a:t>БЮДЖЕТ ДЛЯ ГРАЖДАН</a:t>
            </a:r>
            <a:endParaRPr lang="ru-RU" altLang="ru-RU" sz="3200" b="1" dirty="0">
              <a:solidFill>
                <a:srgbClr val="FF3300"/>
              </a:solidFill>
              <a:ea typeface="Mongolian Baiti" pitchFamily="66" charset="0"/>
              <a:cs typeface="Mongolian Baiti" pitchFamily="66" charset="0"/>
            </a:endParaRPr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57200" y="1428736"/>
            <a:ext cx="5614998" cy="2357454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600" b="1" dirty="0" smtClean="0">
                <a:solidFill>
                  <a:srgbClr val="000066"/>
                </a:solidFill>
              </a:rPr>
              <a:t/>
            </a:r>
            <a:br>
              <a:rPr lang="ru-RU" sz="2600" b="1" dirty="0" smtClean="0">
                <a:solidFill>
                  <a:srgbClr val="000066"/>
                </a:solidFill>
              </a:rPr>
            </a:br>
            <a: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</a:rPr>
              <a:t>К ПРОЕКТУ РЕШЕНИЯ ВОЛОГОДСКОЙ ГОРОДСКОЙ ДУМЫ «ОБ ИСПОЛНЕНИИ БЮДЖЕТА </a:t>
            </a:r>
            <a: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</a:rPr>
              <a:t>ГОРОДА ВОЛОГДЫ ЗА 2019 ГОД»</a:t>
            </a:r>
            <a:br>
              <a:rPr lang="ru-RU" sz="2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</a:rPr>
            </a:br>
            <a:r>
              <a:rPr lang="ru-RU" sz="1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</a:rPr>
              <a:t/>
            </a:r>
            <a:br>
              <a:rPr lang="ru-RU" sz="1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golian Baiti" pitchFamily="66" charset="0"/>
              </a:rPr>
            </a:br>
            <a:endParaRPr lang="ru-RU" sz="2600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golian Baiti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6215082"/>
            <a:ext cx="505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Администрация города Вологды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392906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263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2667000" y="2895600"/>
            <a:ext cx="838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>
                <a:solidFill>
                  <a:schemeClr val="bg1"/>
                </a:solidFill>
              </a:rPr>
              <a:t>100,1%</a:t>
            </a:r>
          </a:p>
        </p:txBody>
      </p:sp>
      <p:grpSp>
        <p:nvGrpSpPr>
          <p:cNvPr id="8" name="Группа 134"/>
          <p:cNvGrpSpPr>
            <a:grpSpLocks/>
          </p:cNvGrpSpPr>
          <p:nvPr/>
        </p:nvGrpSpPr>
        <p:grpSpPr bwMode="auto">
          <a:xfrm>
            <a:off x="76200" y="3886200"/>
            <a:ext cx="4572000" cy="685800"/>
            <a:chOff x="179512" y="3647874"/>
            <a:chExt cx="4549963" cy="35719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79512" y="3647874"/>
              <a:ext cx="3384000" cy="35719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Социальная поддержка граждан 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908990" y="3692879"/>
              <a:ext cx="820485" cy="27003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221,1</a:t>
              </a:r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3637036" y="3793030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</p:grpSp>
      <p:grpSp>
        <p:nvGrpSpPr>
          <p:cNvPr id="12" name="Группа 134"/>
          <p:cNvGrpSpPr>
            <a:grpSpLocks/>
          </p:cNvGrpSpPr>
          <p:nvPr/>
        </p:nvGrpSpPr>
        <p:grpSpPr bwMode="auto">
          <a:xfrm>
            <a:off x="4800600" y="2057400"/>
            <a:ext cx="4235450" cy="838200"/>
            <a:chOff x="4800725" y="1858590"/>
            <a:chExt cx="4235771" cy="55594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4800725" y="1858590"/>
              <a:ext cx="3168352" cy="55594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Создание условий для развития открытого и активного гражданского общества</a:t>
              </a: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8244408" y="1988840"/>
              <a:ext cx="792088" cy="36004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86,8</a:t>
              </a:r>
            </a:p>
          </p:txBody>
        </p:sp>
        <p:sp>
          <p:nvSpPr>
            <p:cNvPr id="16" name="Стрелка вправо 15"/>
            <p:cNvSpPr/>
            <p:nvPr/>
          </p:nvSpPr>
          <p:spPr>
            <a:xfrm>
              <a:off x="8028384" y="2132856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</p:grpSp>
      <p:grpSp>
        <p:nvGrpSpPr>
          <p:cNvPr id="17" name="Группа 139"/>
          <p:cNvGrpSpPr>
            <a:grpSpLocks/>
          </p:cNvGrpSpPr>
          <p:nvPr/>
        </p:nvGrpSpPr>
        <p:grpSpPr bwMode="auto">
          <a:xfrm>
            <a:off x="4800600" y="1219200"/>
            <a:ext cx="3344863" cy="762000"/>
            <a:chOff x="157037" y="4186914"/>
            <a:chExt cx="3322134" cy="42919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57037" y="4186914"/>
              <a:ext cx="3103561" cy="42919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Развитие градостроительства и </a:t>
              </a:r>
              <a:r>
                <a:rPr lang="ru-RU" sz="1300" b="1" dirty="0" err="1">
                  <a:solidFill>
                    <a:schemeClr val="tx1"/>
                  </a:solidFill>
                  <a:latin typeface="Arial Narrow" pitchFamily="34" charset="0"/>
                </a:rPr>
                <a:t>инфрастуктуры</a:t>
              </a: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 </a:t>
              </a:r>
            </a:p>
          </p:txBody>
        </p:sp>
        <p:sp>
          <p:nvSpPr>
            <p:cNvPr id="19" name="Стрелка вправо 18"/>
            <p:cNvSpPr/>
            <p:nvPr/>
          </p:nvSpPr>
          <p:spPr>
            <a:xfrm>
              <a:off x="3336295" y="4347863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</p:grpSp>
      <p:grpSp>
        <p:nvGrpSpPr>
          <p:cNvPr id="20" name="Группа 12"/>
          <p:cNvGrpSpPr>
            <a:grpSpLocks/>
          </p:cNvGrpSpPr>
          <p:nvPr/>
        </p:nvGrpSpPr>
        <p:grpSpPr bwMode="auto">
          <a:xfrm>
            <a:off x="4800600" y="3048000"/>
            <a:ext cx="4214813" cy="1066800"/>
            <a:chOff x="4788024" y="1954261"/>
            <a:chExt cx="4245919" cy="576064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4788024" y="1954261"/>
              <a:ext cx="3168352" cy="57606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Формирование современной городской среды на территории муниципального образования «Город Вологда»</a:t>
              </a: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8241854" y="2146282"/>
              <a:ext cx="792089" cy="22402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273,3</a:t>
              </a:r>
            </a:p>
          </p:txBody>
        </p:sp>
        <p:sp>
          <p:nvSpPr>
            <p:cNvPr id="23" name="Стрелка вправо 22"/>
            <p:cNvSpPr/>
            <p:nvPr/>
          </p:nvSpPr>
          <p:spPr>
            <a:xfrm>
              <a:off x="8028384" y="2204864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24" name="Группа 128"/>
          <p:cNvGrpSpPr>
            <a:grpSpLocks/>
          </p:cNvGrpSpPr>
          <p:nvPr/>
        </p:nvGrpSpPr>
        <p:grpSpPr bwMode="auto">
          <a:xfrm>
            <a:off x="76200" y="2133600"/>
            <a:ext cx="4495800" cy="685800"/>
            <a:chOff x="180049" y="1661248"/>
            <a:chExt cx="4402288" cy="284854"/>
          </a:xfrm>
        </p:grpSpPr>
        <p:sp>
          <p:nvSpPr>
            <p:cNvPr id="25" name="Стрелка вправо 24"/>
            <p:cNvSpPr/>
            <p:nvPr/>
          </p:nvSpPr>
          <p:spPr>
            <a:xfrm>
              <a:off x="3537727" y="1768065"/>
              <a:ext cx="152559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80049" y="1661248"/>
              <a:ext cx="3311329" cy="2848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Развитие культуры</a:t>
              </a: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782110" y="1696854"/>
              <a:ext cx="800227" cy="24924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Arial Narrow" pitchFamily="34" charset="0"/>
                </a:rPr>
                <a:t>234,7</a:t>
              </a:r>
            </a:p>
          </p:txBody>
        </p:sp>
      </p:grpSp>
      <p:grpSp>
        <p:nvGrpSpPr>
          <p:cNvPr id="28" name="Группа 125"/>
          <p:cNvGrpSpPr>
            <a:grpSpLocks/>
          </p:cNvGrpSpPr>
          <p:nvPr/>
        </p:nvGrpSpPr>
        <p:grpSpPr bwMode="auto">
          <a:xfrm>
            <a:off x="76200" y="2971800"/>
            <a:ext cx="4495800" cy="762000"/>
            <a:chOff x="179512" y="2060848"/>
            <a:chExt cx="4475558" cy="432048"/>
          </a:xfrm>
        </p:grpSpPr>
        <p:sp>
          <p:nvSpPr>
            <p:cNvPr id="29" name="Стрелка вправо 28"/>
            <p:cNvSpPr/>
            <p:nvPr/>
          </p:nvSpPr>
          <p:spPr>
            <a:xfrm>
              <a:off x="3644655" y="2204864"/>
              <a:ext cx="135256" cy="134937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>
                <a:solidFill>
                  <a:srgbClr val="FF0000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79512" y="2060848"/>
              <a:ext cx="3337704" cy="43204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Развитие физической культуры и спорта</a:t>
              </a: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3896501" y="2135706"/>
              <a:ext cx="758569" cy="27078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Arial Narrow" pitchFamily="34" charset="0"/>
                </a:rPr>
                <a:t>126,8 </a:t>
              </a:r>
            </a:p>
          </p:txBody>
        </p:sp>
      </p:grpSp>
      <p:grpSp>
        <p:nvGrpSpPr>
          <p:cNvPr id="32" name="Группа 135"/>
          <p:cNvGrpSpPr>
            <a:grpSpLocks/>
          </p:cNvGrpSpPr>
          <p:nvPr/>
        </p:nvGrpSpPr>
        <p:grpSpPr bwMode="auto">
          <a:xfrm>
            <a:off x="82550" y="5486400"/>
            <a:ext cx="4560888" cy="609600"/>
            <a:chOff x="142844" y="1699668"/>
            <a:chExt cx="4156310" cy="50405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142844" y="1699668"/>
              <a:ext cx="3119972" cy="50405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Экономическое развитие города Вологды </a:t>
              </a: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3571062" y="1771676"/>
              <a:ext cx="728092" cy="32003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23,0</a:t>
              </a:r>
            </a:p>
          </p:txBody>
        </p:sp>
        <p:sp>
          <p:nvSpPr>
            <p:cNvPr id="35" name="Стрелка вправо 34"/>
            <p:cNvSpPr/>
            <p:nvPr/>
          </p:nvSpPr>
          <p:spPr>
            <a:xfrm>
              <a:off x="3329198" y="1916832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</p:grpSp>
      <p:grpSp>
        <p:nvGrpSpPr>
          <p:cNvPr id="36" name="Группа 136"/>
          <p:cNvGrpSpPr>
            <a:grpSpLocks/>
          </p:cNvGrpSpPr>
          <p:nvPr/>
        </p:nvGrpSpPr>
        <p:grpSpPr bwMode="auto">
          <a:xfrm>
            <a:off x="76200" y="4648200"/>
            <a:ext cx="4572000" cy="685800"/>
            <a:chOff x="180871" y="2064268"/>
            <a:chExt cx="4402006" cy="360040"/>
          </a:xfrm>
        </p:grpSpPr>
        <p:sp>
          <p:nvSpPr>
            <p:cNvPr id="37" name="Стрелка вправо 36"/>
            <p:cNvSpPr/>
            <p:nvPr/>
          </p:nvSpPr>
          <p:spPr>
            <a:xfrm>
              <a:off x="3565028" y="2209424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80871" y="2064268"/>
              <a:ext cx="3311010" cy="36004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Обеспечение общественной безопасности </a:t>
              </a: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3779912" y="2144277"/>
              <a:ext cx="802965" cy="24002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8,2</a:t>
              </a:r>
            </a:p>
          </p:txBody>
        </p:sp>
      </p:grpSp>
      <p:grpSp>
        <p:nvGrpSpPr>
          <p:cNvPr id="40" name="Группа 129"/>
          <p:cNvGrpSpPr>
            <a:grpSpLocks/>
          </p:cNvGrpSpPr>
          <p:nvPr/>
        </p:nvGrpSpPr>
        <p:grpSpPr bwMode="auto">
          <a:xfrm>
            <a:off x="82550" y="1219200"/>
            <a:ext cx="4560888" cy="762000"/>
            <a:chOff x="107505" y="1196752"/>
            <a:chExt cx="4464495" cy="33735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107505" y="1196752"/>
              <a:ext cx="3275725" cy="33735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Развитие образования </a:t>
              </a:r>
            </a:p>
          </p:txBody>
        </p:sp>
        <p:sp>
          <p:nvSpPr>
            <p:cNvPr id="42" name="Стрелка вправо 41"/>
            <p:cNvSpPr/>
            <p:nvPr/>
          </p:nvSpPr>
          <p:spPr>
            <a:xfrm>
              <a:off x="3457818" y="1297958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 dirty="0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3756176" y="1253936"/>
              <a:ext cx="815824" cy="20014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Arial Narrow" pitchFamily="34" charset="0"/>
                </a:rPr>
                <a:t>5 808,7 </a:t>
              </a:r>
            </a:p>
          </p:txBody>
        </p:sp>
      </p:grpSp>
      <p:grpSp>
        <p:nvGrpSpPr>
          <p:cNvPr id="44" name="Группа 15"/>
          <p:cNvGrpSpPr>
            <a:grpSpLocks/>
          </p:cNvGrpSpPr>
          <p:nvPr/>
        </p:nvGrpSpPr>
        <p:grpSpPr bwMode="auto">
          <a:xfrm>
            <a:off x="4724400" y="4267200"/>
            <a:ext cx="4191000" cy="1828800"/>
            <a:chOff x="4711749" y="3416380"/>
            <a:chExt cx="4101052" cy="137218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4711749" y="3416380"/>
              <a:ext cx="3131713" cy="45739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Муниципальная программа по обеспечению жильем молодых семей</a:t>
              </a: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141720" y="3473554"/>
              <a:ext cx="596517" cy="35312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40,1</a:t>
              </a:r>
            </a:p>
          </p:txBody>
        </p:sp>
        <p:sp>
          <p:nvSpPr>
            <p:cNvPr id="47" name="Стрелка вправо 46"/>
            <p:cNvSpPr/>
            <p:nvPr/>
          </p:nvSpPr>
          <p:spPr>
            <a:xfrm>
              <a:off x="7918026" y="3587903"/>
              <a:ext cx="136732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" name="Стрелка вправо 47"/>
            <p:cNvSpPr/>
            <p:nvPr/>
          </p:nvSpPr>
          <p:spPr>
            <a:xfrm>
              <a:off x="7918026" y="4331171"/>
              <a:ext cx="142876" cy="142876"/>
            </a:xfrm>
            <a:prstGeom prst="rightArrow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711749" y="3951115"/>
              <a:ext cx="3131713" cy="8374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300" b="1" dirty="0">
                  <a:solidFill>
                    <a:schemeClr val="tx1"/>
                  </a:solidFill>
                  <a:latin typeface="Arial Narrow" pitchFamily="34" charset="0"/>
                </a:rPr>
                <a:t>Муниципальная адресная программа № 5 по переселению граждан из аварийного жилищного фонда, расположенного на территории муниципального образования «Город Вологда», на 2019-2025 годы</a:t>
              </a: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8141720" y="4216822"/>
              <a:ext cx="671081" cy="30966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latin typeface="Arial Narrow" pitchFamily="34" charset="0"/>
                </a:rPr>
                <a:t>96,7</a:t>
              </a: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611188" y="285728"/>
            <a:ext cx="8532812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ПРОГРАММНЫЙ </a:t>
            </a:r>
            <a:r>
              <a:rPr lang="ru-RU" sz="1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БЮДЖЕТ,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млн. рублей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2" name="Прямоугольник с двумя вырезанными противолежащими углами 51"/>
          <p:cNvSpPr/>
          <p:nvPr/>
        </p:nvSpPr>
        <p:spPr>
          <a:xfrm>
            <a:off x="3714744" y="6172200"/>
            <a:ext cx="5319719" cy="641350"/>
          </a:xfrm>
          <a:prstGeom prst="snip2DiagRect">
            <a:avLst/>
          </a:prstGeom>
          <a:solidFill>
            <a:srgbClr val="0070C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Расходы программного бюджета составили  8 805,9  млн. рублей  или 89,7% от общих расходов бюджета</a:t>
            </a:r>
          </a:p>
        </p:txBody>
      </p:sp>
      <p:sp>
        <p:nvSpPr>
          <p:cNvPr id="53" name="Скругленный прямоугольник 52"/>
          <p:cNvSpPr/>
          <p:nvPr/>
        </p:nvSpPr>
        <p:spPr bwMode="auto">
          <a:xfrm>
            <a:off x="8153400" y="1371600"/>
            <a:ext cx="838200" cy="4572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Arial Narrow" pitchFamily="34" charset="0"/>
              </a:rPr>
              <a:t>1 886,4</a:t>
            </a:r>
          </a:p>
        </p:txBody>
      </p:sp>
    </p:spTree>
    <p:extLst>
      <p:ext uri="{BB962C8B-B14F-4D97-AF65-F5344CB8AC3E}">
        <p14:creationId xmlns:p14="http://schemas.microsoft.com/office/powerpoint/2010/main" val="6336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6901" y="214291"/>
            <a:ext cx="7745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2019 год – старт национальных проектов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02132094"/>
              </p:ext>
            </p:extLst>
          </p:nvPr>
        </p:nvGraphicFramePr>
        <p:xfrm>
          <a:off x="35496" y="755828"/>
          <a:ext cx="5688632" cy="3508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17716423"/>
              </p:ext>
            </p:extLst>
          </p:nvPr>
        </p:nvGraphicFramePr>
        <p:xfrm>
          <a:off x="143395" y="3501008"/>
          <a:ext cx="8747066" cy="335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648" y="940494"/>
            <a:ext cx="278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Демография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3796850"/>
            <a:ext cx="278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Образование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940494"/>
            <a:ext cx="278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Культура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638887738"/>
              </p:ext>
            </p:extLst>
          </p:nvPr>
        </p:nvGraphicFramePr>
        <p:xfrm>
          <a:off x="5076056" y="1268760"/>
          <a:ext cx="4735967" cy="2557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29901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1742" y="142853"/>
            <a:ext cx="7745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2019 год – старт национальных проектов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89694105"/>
              </p:ext>
            </p:extLst>
          </p:nvPr>
        </p:nvGraphicFramePr>
        <p:xfrm>
          <a:off x="373854" y="1134710"/>
          <a:ext cx="8374609" cy="2448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2280332"/>
              </p:ext>
            </p:extLst>
          </p:nvPr>
        </p:nvGraphicFramePr>
        <p:xfrm>
          <a:off x="881742" y="4043101"/>
          <a:ext cx="3446924" cy="2448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8886" y="804875"/>
            <a:ext cx="549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Жилье и городская среда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8854" y="3768056"/>
            <a:ext cx="278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Экология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250072264"/>
              </p:ext>
            </p:extLst>
          </p:nvPr>
        </p:nvGraphicFramePr>
        <p:xfrm>
          <a:off x="5180685" y="4067024"/>
          <a:ext cx="3446924" cy="2448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04048" y="3698422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bg1">
                    <a:lumMod val="50000"/>
                  </a:schemeClr>
                </a:solidFill>
              </a:rPr>
              <a:t>Безопасные и качественные </a:t>
            </a:r>
            <a:endParaRPr lang="ru-RU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автомобильные 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</a:rPr>
              <a:t>дороги</a:t>
            </a:r>
          </a:p>
        </p:txBody>
      </p:sp>
    </p:spTree>
    <p:extLst>
      <p:ext uri="{BB962C8B-B14F-4D97-AF65-F5344CB8AC3E}">
        <p14:creationId xmlns:p14="http://schemas.microsoft.com/office/powerpoint/2010/main" val="213384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5750" y="428605"/>
            <a:ext cx="8715375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кредиторской задолженности за 2014-2019 годы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483568"/>
              </p:ext>
            </p:extLst>
          </p:nvPr>
        </p:nvGraphicFramePr>
        <p:xfrm>
          <a:off x="609600" y="4868863"/>
          <a:ext cx="8077198" cy="191162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91902"/>
                <a:gridCol w="1023801"/>
                <a:gridCol w="1015383"/>
                <a:gridCol w="986528"/>
                <a:gridCol w="986528"/>
                <a:gridCol w="986528"/>
                <a:gridCol w="986528"/>
              </a:tblGrid>
              <a:tr h="55290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4" marB="0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 smtClean="0">
                          <a:effectLst/>
                        </a:rPr>
                        <a:t>На 01.01.2015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 smtClean="0">
                          <a:effectLst/>
                        </a:rPr>
                        <a:t>На 01.01.2016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 smtClean="0">
                          <a:effectLst/>
                        </a:rPr>
                        <a:t>На 01.01.2017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 smtClean="0">
                          <a:effectLst/>
                        </a:rPr>
                        <a:t>На 01.01.2018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 smtClean="0">
                          <a:effectLst/>
                        </a:rPr>
                        <a:t>На 01.01.2019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 smtClean="0">
                          <a:effectLst/>
                        </a:rPr>
                        <a:t>На 01.01.2020 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/>
                </a:tc>
              </a:tr>
              <a:tr h="4443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 smtClean="0">
                          <a:effectLst/>
                        </a:rPr>
                        <a:t>ВСЕГО, в т.ч.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1 235,9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831,2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896,5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420,3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214,4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80,4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</a:tr>
              <a:tr h="91412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baseline="0" dirty="0" smtClean="0">
                          <a:effectLst/>
                        </a:rPr>
                        <a:t>просроченная кредиторская задолженность получателей бюджетных средств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158,7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109,2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160,9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74,4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</a:tr>
            </a:tbl>
          </a:graphicData>
        </a:graphic>
      </p:graphicFrame>
      <p:graphicFrame>
        <p:nvGraphicFramePr>
          <p:cNvPr id="9218" name="Диаграмма 8"/>
          <p:cNvGraphicFramePr>
            <a:graphicFrameLocks/>
          </p:cNvGraphicFramePr>
          <p:nvPr/>
        </p:nvGraphicFramePr>
        <p:xfrm>
          <a:off x="593725" y="1552575"/>
          <a:ext cx="8134350" cy="302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4" name="Диаграмма" r:id="rId4" imgW="8134243" imgH="3028860" progId="Excel.Sheet.8">
                  <p:embed/>
                </p:oleObj>
              </mc:Choice>
              <mc:Fallback>
                <p:oleObj name="Диаграмма" r:id="rId4" imgW="8134243" imgH="3028860" progId="Excel.Sheet.8">
                  <p:embed/>
                  <p:pic>
                    <p:nvPicPr>
                      <p:cNvPr id="0" name="Picture 4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1552575"/>
                        <a:ext cx="8134350" cy="302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7775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3200">
              <a:solidFill>
                <a:schemeClr val="accent2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06482063"/>
              </p:ext>
            </p:extLst>
          </p:nvPr>
        </p:nvGraphicFramePr>
        <p:xfrm>
          <a:off x="128427" y="1068650"/>
          <a:ext cx="8856984" cy="569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44836" y="428604"/>
            <a:ext cx="6054329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Муниципальный долг, </a:t>
            </a:r>
            <a:r>
              <a:rPr lang="ru-RU" sz="1000" b="1" dirty="0" smtClean="0"/>
              <a:t>млн</a:t>
            </a:r>
            <a:r>
              <a:rPr lang="ru-RU" sz="1000" b="1" dirty="0"/>
              <a:t>. </a:t>
            </a:r>
            <a:r>
              <a:rPr lang="ru-RU" sz="1000" b="1" dirty="0" smtClean="0"/>
              <a:t>рублей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21031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577"/>
            <a:ext cx="9144000" cy="812800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87237" y="1017531"/>
            <a:ext cx="3528647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Доходы бюджета </a:t>
            </a:r>
            <a:r>
              <a:rPr lang="ru-RU" sz="1000" b="1" dirty="0" smtClean="0"/>
              <a:t>млн</a:t>
            </a:r>
            <a:r>
              <a:rPr lang="ru-RU" sz="1000" b="1" dirty="0"/>
              <a:t>. </a:t>
            </a:r>
            <a:r>
              <a:rPr lang="ru-RU" sz="1000" b="1" dirty="0" smtClean="0"/>
              <a:t>рублей</a:t>
            </a:r>
            <a:endParaRPr lang="ru-RU" sz="1000" b="1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158592808"/>
              </p:ext>
            </p:extLst>
          </p:nvPr>
        </p:nvGraphicFramePr>
        <p:xfrm>
          <a:off x="251520" y="983377"/>
          <a:ext cx="3453705" cy="2780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5155953" y="1005812"/>
            <a:ext cx="3528647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Расходы бюджета </a:t>
            </a:r>
            <a:r>
              <a:rPr lang="ru-RU" sz="1000" b="1" dirty="0" smtClean="0"/>
              <a:t>млн</a:t>
            </a:r>
            <a:r>
              <a:rPr lang="ru-RU" sz="1000" b="1" dirty="0"/>
              <a:t>. </a:t>
            </a:r>
            <a:r>
              <a:rPr lang="ru-RU" sz="1000" b="1" dirty="0" smtClean="0"/>
              <a:t>рублей</a:t>
            </a:r>
            <a:endParaRPr lang="ru-RU" sz="1000" b="1" dirty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703058558"/>
              </p:ext>
            </p:extLst>
          </p:nvPr>
        </p:nvGraphicFramePr>
        <p:xfrm>
          <a:off x="5267263" y="912212"/>
          <a:ext cx="3200429" cy="2855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047729076"/>
              </p:ext>
            </p:extLst>
          </p:nvPr>
        </p:nvGraphicFramePr>
        <p:xfrm>
          <a:off x="395536" y="3759206"/>
          <a:ext cx="3467952" cy="298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39992" y="3860973"/>
            <a:ext cx="3528647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Дефицит бюджета </a:t>
            </a:r>
            <a:r>
              <a:rPr lang="ru-RU" sz="1000" b="1" dirty="0" smtClean="0"/>
              <a:t>млн</a:t>
            </a:r>
            <a:r>
              <a:rPr lang="ru-RU" sz="1000" b="1" dirty="0"/>
              <a:t>. </a:t>
            </a:r>
            <a:r>
              <a:rPr lang="ru-RU" sz="1000" b="1" dirty="0" smtClean="0"/>
              <a:t>рублей</a:t>
            </a:r>
            <a:endParaRPr lang="ru-RU" sz="1000" b="1" dirty="0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302130245"/>
              </p:ext>
            </p:extLst>
          </p:nvPr>
        </p:nvGraphicFramePr>
        <p:xfrm>
          <a:off x="5235835" y="3759206"/>
          <a:ext cx="3368613" cy="298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4939045" y="3846698"/>
            <a:ext cx="3528647" cy="369332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Муниципальный долг </a:t>
            </a:r>
            <a:r>
              <a:rPr lang="ru-RU" sz="1000" b="1" dirty="0" smtClean="0"/>
              <a:t>млн</a:t>
            </a:r>
            <a:r>
              <a:rPr lang="ru-RU" sz="1000" b="1" dirty="0"/>
              <a:t>. </a:t>
            </a:r>
            <a:r>
              <a:rPr lang="ru-RU" sz="1000" b="1" dirty="0" smtClean="0"/>
              <a:t>рублей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2862278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95405" y="1136358"/>
            <a:ext cx="3404096" cy="222120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00034" y="3357562"/>
            <a:ext cx="2571768" cy="642941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>
                <a:solidFill>
                  <a:schemeClr val="tx1"/>
                </a:solidFill>
                <a:cs typeface="Arial" pitchFamily="34" charset="0"/>
              </a:rPr>
              <a:t>Привлечение бюджетных кредитов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>
                <a:solidFill>
                  <a:schemeClr val="tx1"/>
                </a:solidFill>
                <a:cs typeface="Arial" pitchFamily="34" charset="0"/>
              </a:rPr>
              <a:t> в размере</a:t>
            </a:r>
            <a:r>
              <a:rPr lang="ru-RU" sz="1150" dirty="0">
                <a:solidFill>
                  <a:srgbClr val="C00000"/>
                </a:solidFill>
                <a:cs typeface="Arial" pitchFamily="34" charset="0"/>
              </a:rPr>
              <a:t> 333,1 млн. рублей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00034" y="4071942"/>
            <a:ext cx="2571768" cy="1285884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>
                <a:solidFill>
                  <a:schemeClr val="tx1"/>
                </a:solidFill>
              </a:rPr>
              <a:t>Получение из областного бюджета дотации на поддержку мер по обеспечению сбалансированности местных бюджетов 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>
                <a:solidFill>
                  <a:schemeClr val="tx1"/>
                </a:solidFill>
              </a:rPr>
              <a:t>в размере </a:t>
            </a:r>
            <a:r>
              <a:rPr lang="ru-RU" sz="1150" dirty="0">
                <a:solidFill>
                  <a:srgbClr val="C00000"/>
                </a:solidFill>
              </a:rPr>
              <a:t>33,8 млн. рублей</a:t>
            </a:r>
            <a:endParaRPr lang="ru-RU" sz="115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00034" y="5410200"/>
            <a:ext cx="2571768" cy="1371600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>
                <a:solidFill>
                  <a:schemeClr val="tx1"/>
                </a:solidFill>
              </a:rPr>
              <a:t>Иные межбюджетные трансферты за достижение наилучших результатов по социально-экономическому развитию и эффективности деятельности органов местного самоуправления </a:t>
            </a:r>
            <a:r>
              <a:rPr lang="ru-RU" sz="1150" dirty="0">
                <a:solidFill>
                  <a:srgbClr val="C00000"/>
                </a:solidFill>
              </a:rPr>
              <a:t>16,8 </a:t>
            </a:r>
            <a:r>
              <a:rPr lang="ru-RU" sz="115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млн. рублей</a:t>
            </a:r>
          </a:p>
        </p:txBody>
      </p:sp>
      <p:pic>
        <p:nvPicPr>
          <p:cNvPr id="19471" name="Picture 11" descr="http://ksi.lenobl.ru/Pictures/picnewslent/big/1465887582uka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764704"/>
            <a:ext cx="2428875" cy="68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2" name="TextBox 36"/>
          <p:cNvSpPr txBox="1">
            <a:spLocks noChangeArrowheads="1"/>
          </p:cNvSpPr>
          <p:nvPr/>
        </p:nvSpPr>
        <p:spPr bwMode="auto">
          <a:xfrm>
            <a:off x="0" y="2930525"/>
            <a:ext cx="3786188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1825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ru-RU" sz="1200">
                <a:solidFill>
                  <a:srgbClr val="00B050"/>
                </a:solidFill>
              </a:rPr>
              <a:t>Дополнительная финансовая помощь из</a:t>
            </a: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ru-RU" sz="1200">
                <a:solidFill>
                  <a:srgbClr val="00B050"/>
                </a:solidFill>
              </a:rPr>
              <a:t> областного и федерального бюджетов:</a:t>
            </a:r>
          </a:p>
        </p:txBody>
      </p:sp>
      <p:sp>
        <p:nvSpPr>
          <p:cNvPr id="30" name="Стрелка вправо 29"/>
          <p:cNvSpPr/>
          <p:nvPr/>
        </p:nvSpPr>
        <p:spPr>
          <a:xfrm>
            <a:off x="3143250" y="3357563"/>
            <a:ext cx="21431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29000" y="3378200"/>
            <a:ext cx="2571750" cy="573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Условия соглашения выполнены</a:t>
            </a:r>
          </a:p>
        </p:txBody>
      </p:sp>
      <p:sp>
        <p:nvSpPr>
          <p:cNvPr id="31" name="Стрелка вправо 30"/>
          <p:cNvSpPr/>
          <p:nvPr/>
        </p:nvSpPr>
        <p:spPr>
          <a:xfrm>
            <a:off x="3133725" y="4357688"/>
            <a:ext cx="214313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29000" y="4000500"/>
            <a:ext cx="25717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Обеспечено достижение показателей, характеризующих уровень управления муниципальными финансами</a:t>
            </a:r>
          </a:p>
        </p:txBody>
      </p:sp>
      <p:pic>
        <p:nvPicPr>
          <p:cNvPr id="19477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0"/>
            <a:ext cx="4524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8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3143250"/>
            <a:ext cx="452437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5935372" y="1285860"/>
            <a:ext cx="3000396" cy="71438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  <a:defRPr/>
            </a:pPr>
            <a:r>
              <a:rPr lang="ru-RU" sz="1250" dirty="0">
                <a:solidFill>
                  <a:srgbClr val="002060"/>
                </a:solidFill>
              </a:rPr>
              <a:t>Полное и своевременное размещение бюджетных данных на официальном сайте Администрации города Вологды</a:t>
            </a:r>
          </a:p>
        </p:txBody>
      </p:sp>
      <p:sp>
        <p:nvSpPr>
          <p:cNvPr id="19482" name="TextBox 41"/>
          <p:cNvSpPr txBox="1">
            <a:spLocks noChangeArrowheads="1"/>
          </p:cNvSpPr>
          <p:nvPr/>
        </p:nvSpPr>
        <p:spPr bwMode="auto">
          <a:xfrm>
            <a:off x="3214688" y="5286375"/>
            <a:ext cx="550068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endParaRPr lang="ru-RU" altLang="ru-RU" sz="1300" i="1" dirty="0"/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1300" i="1" dirty="0"/>
              <a:t>Выполнение Указов Президента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1300" i="1" dirty="0" smtClean="0"/>
              <a:t>Ликвидация </a:t>
            </a:r>
            <a:r>
              <a:rPr lang="ru-RU" altLang="ru-RU" sz="1300" i="1" dirty="0"/>
              <a:t>просроченной кредиторской задолженности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1300" i="1" dirty="0"/>
              <a:t>Дополнительное поступление налога на доходы физических лиц во все уровни бюджетов</a:t>
            </a:r>
          </a:p>
          <a:p>
            <a:pPr eaLnBrk="1" hangingPunct="1"/>
            <a:endParaRPr lang="ru-RU" altLang="ru-RU" dirty="0"/>
          </a:p>
        </p:txBody>
      </p:sp>
      <p:pic>
        <p:nvPicPr>
          <p:cNvPr id="19483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788" y="1136650"/>
            <a:ext cx="4286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11629" y="1454150"/>
            <a:ext cx="2500330" cy="1514475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endParaRPr lang="ru-RU" sz="115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313" y="1454150"/>
            <a:ext cx="2417762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100" dirty="0">
                <a:ln>
                  <a:prstDash val="solid"/>
                </a:ln>
              </a:rPr>
              <a:t>Увеличение </a:t>
            </a:r>
          </a:p>
          <a:p>
            <a:pPr algn="ctr">
              <a:defRPr/>
            </a:pPr>
            <a:r>
              <a:rPr lang="ru-RU" sz="1100" dirty="0">
                <a:ln>
                  <a:prstDash val="solid"/>
                </a:ln>
              </a:rPr>
              <a:t>средней заработной платы педагогам дополнительного образования</a:t>
            </a:r>
          </a:p>
          <a:p>
            <a:pPr algn="ctr">
              <a:defRPr/>
            </a:pPr>
            <a:r>
              <a:rPr lang="ru-RU" sz="1100" dirty="0">
                <a:ln>
                  <a:prstDash val="solid"/>
                </a:ln>
                <a:solidFill>
                  <a:srgbClr val="C00000"/>
                </a:solidFill>
              </a:rPr>
              <a:t> (35 632,41 рублей)</a:t>
            </a:r>
          </a:p>
          <a:p>
            <a:pPr algn="ctr">
              <a:defRPr/>
            </a:pPr>
            <a:r>
              <a:rPr lang="ru-RU" sz="1100" dirty="0">
                <a:ln>
                  <a:prstDash val="solid"/>
                </a:ln>
              </a:rPr>
              <a:t> и работникам учреждений</a:t>
            </a:r>
          </a:p>
          <a:p>
            <a:pPr algn="ctr">
              <a:defRPr/>
            </a:pPr>
            <a:r>
              <a:rPr lang="ru-RU" sz="1100" dirty="0">
                <a:ln>
                  <a:prstDash val="solid"/>
                </a:ln>
              </a:rPr>
              <a:t> культуры</a:t>
            </a:r>
            <a:endParaRPr lang="ru-RU" sz="1100" dirty="0">
              <a:ln>
                <a:prstDash val="solid"/>
              </a:ln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1100" dirty="0">
                <a:ln>
                  <a:prstDash val="solid"/>
                </a:ln>
                <a:solidFill>
                  <a:srgbClr val="C00000"/>
                </a:solidFill>
              </a:rPr>
              <a:t> (35 900,65 рублей</a:t>
            </a:r>
            <a:r>
              <a:rPr lang="ru-RU" sz="1150" dirty="0">
                <a:ln>
                  <a:prstDash val="solid"/>
                </a:ln>
                <a:solidFill>
                  <a:srgbClr val="C00000"/>
                </a:solidFill>
              </a:rPr>
              <a:t>) </a:t>
            </a:r>
          </a:p>
        </p:txBody>
      </p:sp>
      <p:pic>
        <p:nvPicPr>
          <p:cNvPr id="19489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188" y="1009650"/>
            <a:ext cx="4508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Стрелка вправо 33"/>
          <p:cNvSpPr/>
          <p:nvPr/>
        </p:nvSpPr>
        <p:spPr>
          <a:xfrm rot="5400000">
            <a:off x="4679156" y="5107782"/>
            <a:ext cx="214313" cy="577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491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13" y="3357563"/>
            <a:ext cx="276542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92" name="TextBox 37"/>
          <p:cNvSpPr txBox="1">
            <a:spLocks noChangeArrowheads="1"/>
          </p:cNvSpPr>
          <p:nvPr/>
        </p:nvSpPr>
        <p:spPr bwMode="auto">
          <a:xfrm>
            <a:off x="5965825" y="2222500"/>
            <a:ext cx="30321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1825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ru-RU" sz="1300">
                <a:solidFill>
                  <a:srgbClr val="00B050"/>
                </a:solidFill>
              </a:rPr>
              <a:t>Работает информационный ресурс «Интерактивный бюджет для граждан»</a:t>
            </a:r>
          </a:p>
        </p:txBody>
      </p:sp>
      <p:sp>
        <p:nvSpPr>
          <p:cNvPr id="19493" name="Прямоугольник 4"/>
          <p:cNvSpPr>
            <a:spLocks noChangeArrowheads="1"/>
          </p:cNvSpPr>
          <p:nvPr/>
        </p:nvSpPr>
        <p:spPr bwMode="auto">
          <a:xfrm>
            <a:off x="6096000" y="2817813"/>
            <a:ext cx="28400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1100" i="1">
                <a:solidFill>
                  <a:srgbClr val="00B050"/>
                </a:solidFill>
              </a:rPr>
              <a:t>http://vologda.interactive-budget.ru/</a:t>
            </a:r>
            <a:endParaRPr lang="ru-RU" altLang="ru-RU" sz="1100" i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619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285852" y="642918"/>
            <a:ext cx="7200928" cy="733412"/>
          </a:xfrm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5548" y="1643050"/>
            <a:ext cx="7094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«Бюджет для граждан» нацелен на получение обратной связи от граждан. Уважаемые вологжане! Мы надеемся, что представленная информация оказалась полезной и помогла составить достоверное мнение об итогах исполнения бюджета города Вологды за 2019 год.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3286123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случае возникновения вопросов Вы можете обратиться в Департамент финансов Администрации города Вологды</a:t>
            </a:r>
            <a:r>
              <a:rPr lang="en-US" sz="1400" dirty="0" smtClean="0"/>
              <a:t>:</a:t>
            </a:r>
          </a:p>
          <a:p>
            <a:r>
              <a:rPr lang="ru-RU" sz="1400" dirty="0" smtClean="0"/>
              <a:t>●</a:t>
            </a:r>
            <a:r>
              <a:rPr lang="en-US" sz="1400" dirty="0" smtClean="0"/>
              <a:t> </a:t>
            </a:r>
            <a:r>
              <a:rPr lang="ru-RU" sz="1400" dirty="0" smtClean="0"/>
              <a:t>написать письмо или прийти лично в часы приема по адресу: 160000, город Вологда, Каменный мост, д. 4</a:t>
            </a:r>
            <a:endParaRPr lang="en-US" sz="1400" dirty="0" smtClean="0"/>
          </a:p>
          <a:p>
            <a:r>
              <a:rPr lang="ru-RU" sz="1400" dirty="0" smtClean="0"/>
              <a:t>●</a:t>
            </a:r>
            <a:r>
              <a:rPr lang="en-US" sz="1400" dirty="0" smtClean="0"/>
              <a:t> </a:t>
            </a:r>
            <a:r>
              <a:rPr lang="ru-RU" sz="1400" dirty="0" smtClean="0"/>
              <a:t>позвонить по телефону: +7 (8172) </a:t>
            </a:r>
            <a:r>
              <a:rPr lang="en-US" sz="1400" dirty="0" smtClean="0"/>
              <a:t>72</a:t>
            </a:r>
            <a:r>
              <a:rPr lang="ru-RU" sz="1400" dirty="0" smtClean="0"/>
              <a:t>-</a:t>
            </a:r>
            <a:r>
              <a:rPr lang="en-US" sz="1400" dirty="0" smtClean="0"/>
              <a:t>12</a:t>
            </a:r>
            <a:r>
              <a:rPr lang="ru-RU" sz="1400" dirty="0" smtClean="0"/>
              <a:t>-</a:t>
            </a:r>
            <a:r>
              <a:rPr lang="en-US" sz="1400" dirty="0" smtClean="0"/>
              <a:t>40</a:t>
            </a:r>
          </a:p>
          <a:p>
            <a:r>
              <a:rPr lang="ru-RU" sz="1400" dirty="0" smtClean="0"/>
              <a:t>●</a:t>
            </a:r>
            <a:r>
              <a:rPr lang="en-US" sz="1400" dirty="0" smtClean="0"/>
              <a:t> </a:t>
            </a:r>
            <a:r>
              <a:rPr lang="ru-RU" sz="1400" dirty="0" smtClean="0"/>
              <a:t>написать на электронную почту: </a:t>
            </a:r>
            <a:r>
              <a:rPr lang="ru-RU" sz="1400" dirty="0" err="1" smtClean="0"/>
              <a:t>df@</a:t>
            </a:r>
            <a:r>
              <a:rPr lang="en-US" sz="1400" dirty="0" smtClean="0"/>
              <a:t>vologda-city.ru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4929198"/>
            <a:ext cx="6000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</a:rPr>
              <a:t>Руководитель Департамента финансов Администрации города Вологды</a:t>
            </a:r>
            <a:r>
              <a:rPr lang="en-US" sz="1400" dirty="0" smtClean="0">
                <a:solidFill>
                  <a:srgbClr val="C00000"/>
                </a:solidFill>
              </a:rPr>
              <a:t>: </a:t>
            </a:r>
            <a:r>
              <a:rPr lang="ru-RU" sz="1400" b="1" dirty="0" smtClean="0">
                <a:solidFill>
                  <a:srgbClr val="C00000"/>
                </a:solidFill>
              </a:rPr>
              <a:t>заместитель Мэра города Вологды – начальник Департамента финансов Администрации города Вологды Бурков Сергей Николаевич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6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838200"/>
            <a:ext cx="7200928" cy="1019164"/>
          </a:xfrm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dirty="0" smtClean="0"/>
              <a:t>УВАЖАЕМЫЕ ЖИТЕЛИ ГОРОДА ВОЛОГДЫ!</a:t>
            </a:r>
            <a:endParaRPr lang="ru-RU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3000372"/>
            <a:ext cx="7094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Перед вами информационный материал «Бюджет для граждан», где в доступной и понятной форме отражены основные положения по исполнению бюджета города Вологды по итогам 2019 года.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336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428604"/>
            <a:ext cx="7558118" cy="105729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основных параметров бюджета города Вологды </a:t>
            </a:r>
            <a:b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2019 год (млн. рублей)</a:t>
            </a:r>
          </a:p>
        </p:txBody>
      </p:sp>
      <p:graphicFrame>
        <p:nvGraphicFramePr>
          <p:cNvPr id="1026" name="Диаграмма 5"/>
          <p:cNvGraphicFramePr>
            <a:graphicFrameLocks/>
          </p:cNvGraphicFramePr>
          <p:nvPr/>
        </p:nvGraphicFramePr>
        <p:xfrm>
          <a:off x="228600" y="1295400"/>
          <a:ext cx="82296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r:id="rId4" imgW="7846232" imgH="3200677" progId="Excel.Sheet.8">
                  <p:embed/>
                </p:oleObj>
              </mc:Choice>
              <mc:Fallback>
                <p:oleObj r:id="rId4" imgW="7846232" imgH="3200677" progId="Excel.Sheet.8">
                  <p:embed/>
                  <p:pic>
                    <p:nvPicPr>
                      <p:cNvPr id="0" name="Object 4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295400"/>
                        <a:ext cx="8229600" cy="358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57057"/>
              </p:ext>
            </p:extLst>
          </p:nvPr>
        </p:nvGraphicFramePr>
        <p:xfrm>
          <a:off x="1295400" y="4596404"/>
          <a:ext cx="7315201" cy="20726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063999"/>
                <a:gridCol w="1372359"/>
                <a:gridCol w="1073624"/>
                <a:gridCol w="805219"/>
              </a:tblGrid>
              <a:tr h="2525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Показатели</a:t>
                      </a:r>
                      <a:endParaRPr lang="ru-RU" sz="11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План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Факт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%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Доходы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</a:t>
                      </a:r>
                      <a:r>
                        <a:rPr lang="ru-RU" sz="1100" baseline="0" dirty="0" smtClean="0"/>
                        <a:t> 738,7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9 748,7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100,1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налоговые и неналоговые доходы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</a:t>
                      </a:r>
                      <a:r>
                        <a:rPr lang="ru-RU" sz="1100" baseline="0" dirty="0" smtClean="0"/>
                        <a:t> 390,5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3 475,6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102,5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безвозмездные</a:t>
                      </a:r>
                      <a:r>
                        <a:rPr lang="ru-RU" sz="1100" baseline="0" dirty="0" smtClean="0"/>
                        <a:t> поступления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6 348,2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6 273,1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98,8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Расходы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10 048,8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9 818,4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97,7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за счет собственных источников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3 693,7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3 585,5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97,1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за счет межбюджетных трансфертов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6 355,1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6 232,9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98,1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3083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Дефицит(-), </a:t>
                      </a:r>
                      <a:r>
                        <a:rPr lang="ru-RU" sz="1100" dirty="0" err="1" smtClean="0"/>
                        <a:t>профицит</a:t>
                      </a:r>
                      <a:r>
                        <a:rPr lang="ru-RU" sz="1100" dirty="0" smtClean="0"/>
                        <a:t> (+)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-310,1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-69,7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22,5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2667000" y="2895600"/>
            <a:ext cx="838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>
                <a:solidFill>
                  <a:schemeClr val="bg1"/>
                </a:solidFill>
              </a:rPr>
              <a:t>100,1%</a:t>
            </a:r>
          </a:p>
        </p:txBody>
      </p: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4419600" y="2895600"/>
            <a:ext cx="762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>
                <a:solidFill>
                  <a:schemeClr val="bg1"/>
                </a:solidFill>
              </a:rPr>
              <a:t>97,7%</a:t>
            </a:r>
          </a:p>
        </p:txBody>
      </p:sp>
    </p:spTree>
    <p:extLst>
      <p:ext uri="{BB962C8B-B14F-4D97-AF65-F5344CB8AC3E}">
        <p14:creationId xmlns:p14="http://schemas.microsoft.com/office/powerpoint/2010/main" val="6336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725951"/>
              </p:ext>
            </p:extLst>
          </p:nvPr>
        </p:nvGraphicFramePr>
        <p:xfrm>
          <a:off x="395288" y="2484438"/>
          <a:ext cx="8353423" cy="339248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72383"/>
                <a:gridCol w="1296208"/>
                <a:gridCol w="1296208"/>
                <a:gridCol w="1296208"/>
                <a:gridCol w="1296208"/>
                <a:gridCol w="1296208"/>
              </a:tblGrid>
              <a:tr h="565414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2018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НДФЛ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1 584,2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1 616,9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32,6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УСН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277,9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287,5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+18,0%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ЕНВД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226,6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234,1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Патент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27,0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+15,4%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Налог на имущество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384,5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410,8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+17,5%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Земельный налог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245,5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249,3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87,5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90,6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2 833,2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2 919,2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85,9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/>
                        <a:t>  +</a:t>
                      </a:r>
                      <a:r>
                        <a:rPr lang="ru-RU" sz="1400" dirty="0" smtClean="0"/>
                        <a:t>10,9%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</a:tbl>
          </a:graphicData>
        </a:graphic>
      </p:graphicFrame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357158" y="1142984"/>
          <a:ext cx="8455025" cy="13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r:id="rId4" imgW="8449788" imgH="1377815" progId="Excel.Sheet.8">
                  <p:embed/>
                </p:oleObj>
              </mc:Choice>
              <mc:Fallback>
                <p:oleObj r:id="rId4" imgW="8449788" imgH="1377815" progId="Excel.Sheet.8">
                  <p:embed/>
                  <p:pic>
                    <p:nvPicPr>
                      <p:cNvPr id="0" name="Picture 4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142984"/>
                        <a:ext cx="8455025" cy="1376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49275" y="357167"/>
            <a:ext cx="807243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</p:spTree>
    <p:extLst>
      <p:ext uri="{BB962C8B-B14F-4D97-AF65-F5344CB8AC3E}">
        <p14:creationId xmlns:p14="http://schemas.microsoft.com/office/powerpoint/2010/main" val="8903192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16692"/>
              </p:ext>
            </p:extLst>
          </p:nvPr>
        </p:nvGraphicFramePr>
        <p:xfrm>
          <a:off x="395288" y="2484438"/>
          <a:ext cx="8353424" cy="353536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6404"/>
                <a:gridCol w="1267404"/>
                <a:gridCol w="1267404"/>
                <a:gridCol w="1267404"/>
                <a:gridCol w="1267404"/>
                <a:gridCol w="1267404"/>
              </a:tblGrid>
              <a:tr h="542779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2018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</a:tr>
              <a:tr h="685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использования имущества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224,7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-22,9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-24,7%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оказания платных услуг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32,4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продажи активов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165,2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160,7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-47,7%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Штрафы, санкции, возмещение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71,5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89,8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+25,5%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63,5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68,1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+7,2%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+34,6%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557,3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556,4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-24,8%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</a:tbl>
          </a:graphicData>
        </a:graphic>
      </p:graphicFrame>
      <p:graphicFrame>
        <p:nvGraphicFramePr>
          <p:cNvPr id="3074" name="Диаграмма 5"/>
          <p:cNvGraphicFramePr>
            <a:graphicFrameLocks/>
          </p:cNvGraphicFramePr>
          <p:nvPr/>
        </p:nvGraphicFramePr>
        <p:xfrm>
          <a:off x="285720" y="1214422"/>
          <a:ext cx="8455025" cy="13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Диаграмма" r:id="rId4" imgW="8449788" imgH="1377815" progId="Excel.Sheet.8">
                  <p:embed/>
                </p:oleObj>
              </mc:Choice>
              <mc:Fallback>
                <p:oleObj name="Диаграмма" r:id="rId4" imgW="8449788" imgH="1377815" progId="Excel.Sheet.8">
                  <p:embed/>
                  <p:pic>
                    <p:nvPicPr>
                      <p:cNvPr id="0" name="Picture 4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1214422"/>
                        <a:ext cx="8455025" cy="1376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49275" y="428605"/>
            <a:ext cx="807243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неналоговым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</p:spTree>
    <p:extLst>
      <p:ext uri="{BB962C8B-B14F-4D97-AF65-F5344CB8AC3E}">
        <p14:creationId xmlns:p14="http://schemas.microsoft.com/office/powerpoint/2010/main" val="36740973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428604"/>
            <a:ext cx="7486680" cy="1057296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расходам за 2019 год (млн. рублей)</a:t>
            </a:r>
          </a:p>
        </p:txBody>
      </p:sp>
      <p:graphicFrame>
        <p:nvGraphicFramePr>
          <p:cNvPr id="4098" name="Диаграмма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210339"/>
              </p:ext>
            </p:extLst>
          </p:nvPr>
        </p:nvGraphicFramePr>
        <p:xfrm>
          <a:off x="304800" y="1556792"/>
          <a:ext cx="4730750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Диаграмма" r:id="rId4" imgW="4686170" imgH="4371975" progId="Excel.Sheet.8">
                  <p:embed/>
                </p:oleObj>
              </mc:Choice>
              <mc:Fallback>
                <p:oleObj name="Диаграмма" r:id="rId4" imgW="4686170" imgH="4371975" progId="Excel.Sheet.8">
                  <p:embed/>
                  <p:pic>
                    <p:nvPicPr>
                      <p:cNvPr id="0" name="Picture 8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556792"/>
                        <a:ext cx="4730750" cy="441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87257"/>
              </p:ext>
            </p:extLst>
          </p:nvPr>
        </p:nvGraphicFramePr>
        <p:xfrm>
          <a:off x="5122863" y="1776413"/>
          <a:ext cx="3546475" cy="391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Worksheet" r:id="rId6" imgW="3581535" imgH="3962501" progId="Excel.Sheet.8">
                  <p:embed/>
                </p:oleObj>
              </mc:Choice>
              <mc:Fallback>
                <p:oleObj name="Worksheet" r:id="rId6" imgW="3581535" imgH="3962501" progId="Excel.Sheet.8">
                  <p:embed/>
                  <p:pic>
                    <p:nvPicPr>
                      <p:cNvPr id="0" name="Picture 8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2863" y="1776413"/>
                        <a:ext cx="3546475" cy="391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Левая фигурная скобка 12"/>
          <p:cNvSpPr/>
          <p:nvPr/>
        </p:nvSpPr>
        <p:spPr>
          <a:xfrm>
            <a:off x="5257800" y="2743200"/>
            <a:ext cx="228600" cy="2590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104" name="TextBox 13"/>
          <p:cNvSpPr txBox="1">
            <a:spLocks noChangeArrowheads="1"/>
          </p:cNvSpPr>
          <p:nvPr/>
        </p:nvSpPr>
        <p:spPr bwMode="auto">
          <a:xfrm>
            <a:off x="4267200" y="3886200"/>
            <a:ext cx="99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6 232,9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67200" y="3733800"/>
            <a:ext cx="990600" cy="609600"/>
          </a:xfrm>
          <a:prstGeom prst="ellipse">
            <a:avLst/>
          </a:prstGeom>
          <a:solidFill>
            <a:srgbClr val="00008A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09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85800" y="285728"/>
            <a:ext cx="8001000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за счет собственных средств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межбюджетных трансфертов за 2019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graphicFrame>
        <p:nvGraphicFramePr>
          <p:cNvPr id="5122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416726"/>
              </p:ext>
            </p:extLst>
          </p:nvPr>
        </p:nvGraphicFramePr>
        <p:xfrm>
          <a:off x="285720" y="3643314"/>
          <a:ext cx="4533900" cy="258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name="Лист" r:id="rId4" imgW="4533828" imgH="2581133" progId="Excel.Sheet.8">
                  <p:embed/>
                </p:oleObj>
              </mc:Choice>
              <mc:Fallback>
                <p:oleObj name="Лист" r:id="rId4" imgW="4533828" imgH="2581133" progId="Excel.Sheet.8">
                  <p:embed/>
                  <p:pic>
                    <p:nvPicPr>
                      <p:cNvPr id="0" name="Picture 4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3643314"/>
                        <a:ext cx="4533900" cy="258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Прямая соединительная линия 11"/>
          <p:cNvCxnSpPr>
            <a:endCxn id="17" idx="1"/>
          </p:cNvCxnSpPr>
          <p:nvPr/>
        </p:nvCxnSpPr>
        <p:spPr>
          <a:xfrm flipV="1">
            <a:off x="2701441" y="5343118"/>
            <a:ext cx="1984859" cy="318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475656" y="3356992"/>
            <a:ext cx="95948" cy="787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701441" y="4144175"/>
            <a:ext cx="2446623" cy="1085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934294"/>
              </p:ext>
            </p:extLst>
          </p:nvPr>
        </p:nvGraphicFramePr>
        <p:xfrm>
          <a:off x="3857620" y="1428737"/>
          <a:ext cx="4786346" cy="126239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2428892"/>
                <a:gridCol w="857256"/>
                <a:gridCol w="857256"/>
                <a:gridCol w="642942"/>
              </a:tblGrid>
              <a:tr h="405139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План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Факт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52116">
                <a:tc>
                  <a:txBody>
                    <a:bodyPr/>
                    <a:lstStyle/>
                    <a:p>
                      <a:pPr algn="l"/>
                      <a:r>
                        <a:rPr lang="ru-RU" sz="1150" b="1" dirty="0" smtClean="0">
                          <a:solidFill>
                            <a:srgbClr val="002060"/>
                          </a:solidFill>
                        </a:rPr>
                        <a:t>Переданные государственные полномочия</a:t>
                      </a:r>
                      <a:endParaRPr lang="ru-RU" sz="115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3 414,4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3 412,3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99,9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13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Вопросы местного значения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6 634,4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6 406,1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96,6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34" name="Прямоугольник 16"/>
          <p:cNvSpPr>
            <a:spLocks noChangeArrowheads="1"/>
          </p:cNvSpPr>
          <p:nvPr/>
        </p:nvSpPr>
        <p:spPr bwMode="auto">
          <a:xfrm>
            <a:off x="2571750" y="6296268"/>
            <a:ext cx="35718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900" dirty="0"/>
              <a:t>Собственные средства бюджета</a:t>
            </a:r>
          </a:p>
          <a:p>
            <a:pPr algn="ctr" eaLnBrk="1" hangingPunct="1"/>
            <a:r>
              <a:rPr lang="ru-RU" altLang="ru-RU" sz="900" dirty="0"/>
              <a:t> на решение вопросов местного значения</a:t>
            </a:r>
          </a:p>
          <a:p>
            <a:pPr algn="ctr" eaLnBrk="1" hangingPunct="1"/>
            <a:r>
              <a:rPr lang="ru-RU" altLang="ru-RU" sz="900" dirty="0">
                <a:solidFill>
                  <a:srgbClr val="00008A"/>
                </a:solidFill>
              </a:rPr>
              <a:t>3 585,5 млн. рублей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055018" y="5949280"/>
            <a:ext cx="1292846" cy="4800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28596" y="893931"/>
          <a:ext cx="3286148" cy="2497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571504"/>
              </a:tblGrid>
              <a:tr h="350030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СУБСИДИИ, ВСЕГО</a:t>
                      </a:r>
                      <a:endParaRPr lang="ru-RU" sz="9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млн. руб.</a:t>
                      </a:r>
                      <a:endParaRPr lang="ru-RU" sz="9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257627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Благоустройство Набережной </a:t>
                      </a:r>
                      <a:r>
                        <a:rPr lang="en-US" sz="900" dirty="0" smtClean="0"/>
                        <a:t>VI </a:t>
                      </a:r>
                      <a:r>
                        <a:rPr lang="ru-RU" sz="900" dirty="0" smtClean="0"/>
                        <a:t>Армии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143,1</a:t>
                      </a:r>
                      <a:endParaRPr lang="ru-RU" sz="900" dirty="0"/>
                    </a:p>
                  </a:txBody>
                  <a:tcPr/>
                </a:tc>
              </a:tr>
              <a:tr h="350030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Благоустройство дворовых и</a:t>
                      </a:r>
                      <a:r>
                        <a:rPr lang="ru-RU" sz="900" baseline="0" dirty="0" smtClean="0"/>
                        <a:t> общественных территорий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206,9</a:t>
                      </a:r>
                      <a:endParaRPr lang="ru-RU" sz="900" dirty="0"/>
                    </a:p>
                  </a:txBody>
                  <a:tcPr/>
                </a:tc>
              </a:tr>
              <a:tr h="218769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Дорожная</a:t>
                      </a:r>
                      <a:r>
                        <a:rPr lang="ru-RU" sz="900" baseline="0" dirty="0" smtClean="0"/>
                        <a:t> деятельность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661,9</a:t>
                      </a:r>
                      <a:endParaRPr lang="ru-RU" sz="900" dirty="0"/>
                    </a:p>
                  </a:txBody>
                  <a:tcPr/>
                </a:tc>
              </a:tr>
              <a:tr h="350030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На выплату заработной</a:t>
                      </a:r>
                      <a:r>
                        <a:rPr lang="ru-RU" sz="900" baseline="0" dirty="0" smtClean="0"/>
                        <a:t> платы работникам учреждений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201,2</a:t>
                      </a:r>
                      <a:endParaRPr lang="ru-RU" sz="900" dirty="0"/>
                    </a:p>
                  </a:txBody>
                  <a:tcPr/>
                </a:tc>
              </a:tr>
              <a:tr h="218769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Обеспечение жильем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194,2</a:t>
                      </a:r>
                      <a:endParaRPr lang="ru-RU" sz="900" dirty="0"/>
                    </a:p>
                  </a:txBody>
                  <a:tcPr/>
                </a:tc>
              </a:tr>
              <a:tr h="218769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Реконструкция </a:t>
                      </a:r>
                      <a:r>
                        <a:rPr lang="ru-RU" sz="900" dirty="0" err="1" smtClean="0"/>
                        <a:t>реагентного</a:t>
                      </a:r>
                      <a:r>
                        <a:rPr lang="ru-RU" sz="900" dirty="0" smtClean="0"/>
                        <a:t> хозяйства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164,5</a:t>
                      </a:r>
                      <a:endParaRPr lang="ru-RU" sz="900" dirty="0"/>
                    </a:p>
                  </a:txBody>
                  <a:tcPr/>
                </a:tc>
              </a:tr>
              <a:tr h="218769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Капитальный ремонт тракта </a:t>
                      </a:r>
                      <a:r>
                        <a:rPr lang="ru-RU" sz="900" dirty="0" err="1" smtClean="0"/>
                        <a:t>водоподачи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44,3</a:t>
                      </a:r>
                      <a:endParaRPr lang="ru-RU" sz="900" dirty="0"/>
                    </a:p>
                  </a:txBody>
                  <a:tcPr/>
                </a:tc>
              </a:tr>
              <a:tr h="218769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Прочие субсидии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136,3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949469"/>
              </p:ext>
            </p:extLst>
          </p:nvPr>
        </p:nvGraphicFramePr>
        <p:xfrm>
          <a:off x="5186338" y="2746613"/>
          <a:ext cx="3500462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641"/>
                <a:gridCol w="1166821"/>
              </a:tblGrid>
              <a:tr h="306507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Переданные государственны</a:t>
                      </a:r>
                      <a:r>
                        <a:rPr lang="ru-RU" sz="900" baseline="0" dirty="0" smtClean="0"/>
                        <a:t>е </a:t>
                      </a:r>
                      <a:r>
                        <a:rPr lang="ru-RU" sz="900" dirty="0" smtClean="0"/>
                        <a:t>полномочия</a:t>
                      </a:r>
                      <a:endParaRPr lang="ru-RU" sz="9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млн.руб.</a:t>
                      </a:r>
                      <a:endParaRPr lang="ru-RU" sz="9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421447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Обеспечение</a:t>
                      </a:r>
                      <a:r>
                        <a:rPr lang="ru-RU" sz="900" baseline="0" dirty="0" smtClean="0"/>
                        <a:t> общеобразовательного процесса и др. полномочий в сфере образования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3 119,5</a:t>
                      </a:r>
                      <a:endParaRPr lang="ru-RU" sz="900" dirty="0"/>
                    </a:p>
                  </a:txBody>
                  <a:tcPr/>
                </a:tc>
              </a:tr>
              <a:tr h="306507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Выполнение функций административного центра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109,6</a:t>
                      </a:r>
                      <a:endParaRPr lang="ru-RU" sz="900" dirty="0"/>
                    </a:p>
                  </a:txBody>
                  <a:tcPr/>
                </a:tc>
              </a:tr>
              <a:tr h="191567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Социальная защита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123,6</a:t>
                      </a:r>
                      <a:endParaRPr lang="ru-RU" sz="900" dirty="0"/>
                    </a:p>
                  </a:txBody>
                  <a:tcPr/>
                </a:tc>
              </a:tr>
              <a:tr h="191567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Прочие субвенции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59,6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487865"/>
              </p:ext>
            </p:extLst>
          </p:nvPr>
        </p:nvGraphicFramePr>
        <p:xfrm>
          <a:off x="4686300" y="4496908"/>
          <a:ext cx="4286280" cy="1692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857256"/>
              </a:tblGrid>
              <a:tr h="240225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Дотации, иные МБТ</a:t>
                      </a:r>
                      <a:endParaRPr lang="ru-RU" sz="9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 млн.руб.</a:t>
                      </a:r>
                      <a:endParaRPr lang="ru-RU" sz="9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283833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На поддержку мер по обеспечению сбалансированности бюджетов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33,8</a:t>
                      </a:r>
                      <a:endParaRPr lang="ru-RU" sz="900" dirty="0"/>
                    </a:p>
                  </a:txBody>
                  <a:tcPr/>
                </a:tc>
              </a:tr>
              <a:tr h="240225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Гранты в области науки,</a:t>
                      </a:r>
                      <a:r>
                        <a:rPr lang="ru-RU" sz="900" baseline="0" dirty="0" smtClean="0"/>
                        <a:t> культуры, искусства и СМИ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0,3</a:t>
                      </a:r>
                      <a:endParaRPr lang="ru-RU" sz="900" dirty="0"/>
                    </a:p>
                  </a:txBody>
                  <a:tcPr/>
                </a:tc>
              </a:tr>
              <a:tr h="240225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Дотации на поддержку библиотечной системы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5,6</a:t>
                      </a:r>
                      <a:endParaRPr lang="ru-RU" sz="900" dirty="0"/>
                    </a:p>
                  </a:txBody>
                  <a:tcPr/>
                </a:tc>
              </a:tr>
              <a:tr h="240225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Поощрение и стимулирование органов местного самоуправления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16,8</a:t>
                      </a:r>
                      <a:endParaRPr lang="ru-RU" sz="900" dirty="0"/>
                    </a:p>
                  </a:txBody>
                  <a:tcPr/>
                </a:tc>
              </a:tr>
              <a:tr h="240225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Средства резервного фонда Правительства ВО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7,8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7643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565086"/>
              </p:ext>
            </p:extLst>
          </p:nvPr>
        </p:nvGraphicFramePr>
        <p:xfrm>
          <a:off x="0" y="980728"/>
          <a:ext cx="3959424" cy="5261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104348"/>
              </p:ext>
            </p:extLst>
          </p:nvPr>
        </p:nvGraphicFramePr>
        <p:xfrm>
          <a:off x="683568" y="-603448"/>
          <a:ext cx="4392488" cy="6537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9971708"/>
              </p:ext>
            </p:extLst>
          </p:nvPr>
        </p:nvGraphicFramePr>
        <p:xfrm>
          <a:off x="4644008" y="836713"/>
          <a:ext cx="4387733" cy="5616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02204" y="260648"/>
            <a:ext cx="6539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Расходы бюджета города Вологды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5570" y="1307716"/>
            <a:ext cx="826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Млн. рублей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373972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2667000" y="2895600"/>
            <a:ext cx="838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>
                <a:solidFill>
                  <a:schemeClr val="bg1"/>
                </a:solidFill>
              </a:rPr>
              <a:t>100,1%</a:t>
            </a:r>
          </a:p>
        </p:txBody>
      </p: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4419600" y="2895600"/>
            <a:ext cx="762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 dirty="0">
                <a:solidFill>
                  <a:schemeClr val="bg1"/>
                </a:solidFill>
              </a:rPr>
              <a:t>97,7%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5548" y="1643050"/>
            <a:ext cx="7094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«Бюджет для граждан» нацелен на получение обратной связи от граждан. Уважаемые вологжане! Мы надеемся, что представленная информация оказалась полезной и помогла составить достоверное мнение об итогах исполнения бюджета города Вологды за 2019 год.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3071811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случае возникновения вопросов Вы можете обратиться в Департамент финансов Администрации города Вологды</a:t>
            </a:r>
            <a:r>
              <a:rPr lang="en-US" sz="1400" dirty="0" smtClean="0"/>
              <a:t>:</a:t>
            </a:r>
          </a:p>
          <a:p>
            <a:r>
              <a:rPr lang="ru-RU" sz="1400" dirty="0" smtClean="0"/>
              <a:t>●</a:t>
            </a:r>
            <a:r>
              <a:rPr lang="en-US" sz="1400" dirty="0" smtClean="0"/>
              <a:t> </a:t>
            </a:r>
            <a:r>
              <a:rPr lang="ru-RU" sz="1400" dirty="0" smtClean="0"/>
              <a:t>написать письмо или прийти лично в часы приема по адресу: 160000, город Вологда, Каменный мост, д. 4</a:t>
            </a:r>
            <a:endParaRPr lang="en-US" sz="1400" dirty="0" smtClean="0"/>
          </a:p>
          <a:p>
            <a:r>
              <a:rPr lang="ru-RU" sz="1400" dirty="0" smtClean="0"/>
              <a:t>●</a:t>
            </a:r>
            <a:r>
              <a:rPr lang="en-US" sz="1400" dirty="0" smtClean="0"/>
              <a:t> </a:t>
            </a:r>
            <a:r>
              <a:rPr lang="ru-RU" sz="1400" dirty="0" smtClean="0"/>
              <a:t>позвонить по телефону: +7 (8172) </a:t>
            </a:r>
            <a:r>
              <a:rPr lang="en-US" sz="1400" dirty="0" smtClean="0"/>
              <a:t>72</a:t>
            </a:r>
            <a:r>
              <a:rPr lang="ru-RU" sz="1400" dirty="0" smtClean="0"/>
              <a:t>-</a:t>
            </a:r>
            <a:r>
              <a:rPr lang="en-US" sz="1400" dirty="0" smtClean="0"/>
              <a:t>12</a:t>
            </a:r>
            <a:r>
              <a:rPr lang="ru-RU" sz="1400" dirty="0" smtClean="0"/>
              <a:t>-</a:t>
            </a:r>
            <a:r>
              <a:rPr lang="en-US" sz="1400" smtClean="0"/>
              <a:t>40</a:t>
            </a:r>
            <a:endParaRPr lang="en-US" sz="1400" dirty="0" smtClean="0"/>
          </a:p>
          <a:p>
            <a:r>
              <a:rPr lang="ru-RU" sz="1400" dirty="0" smtClean="0"/>
              <a:t>●</a:t>
            </a:r>
            <a:r>
              <a:rPr lang="en-US" sz="1400" dirty="0" smtClean="0"/>
              <a:t> </a:t>
            </a:r>
            <a:r>
              <a:rPr lang="ru-RU" sz="1400" dirty="0" smtClean="0"/>
              <a:t>написать на электронную почту: </a:t>
            </a:r>
            <a:r>
              <a:rPr lang="ru-RU" sz="1400" dirty="0" err="1" smtClean="0"/>
              <a:t>df@</a:t>
            </a:r>
            <a:r>
              <a:rPr lang="en-US" sz="1400" dirty="0" smtClean="0"/>
              <a:t>vologda-city.ru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4929198"/>
            <a:ext cx="6000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Руководитель Департамента финансов Администрации города Вологды</a:t>
            </a:r>
            <a:r>
              <a:rPr lang="en-US" sz="1400" dirty="0" smtClean="0"/>
              <a:t>: </a:t>
            </a:r>
            <a:r>
              <a:rPr lang="ru-RU" sz="1400" dirty="0" smtClean="0"/>
              <a:t>заместитель Мэра города Вологды – начальник Департамента финансов Администрации города Вологды Бурков Сергей Николаевич</a:t>
            </a:r>
            <a:endParaRPr lang="ru-RU" sz="1400" dirty="0"/>
          </a:p>
        </p:txBody>
      </p:sp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33855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sz="1600" dirty="0" smtClean="0">
              <a:ln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06475" y="1273175"/>
            <a:ext cx="734536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2662238" y="2281238"/>
            <a:ext cx="215900" cy="2808287"/>
          </a:xfrm>
          <a:prstGeom prst="leftBrace">
            <a:avLst>
              <a:gd name="adj1" fmla="val 108395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2085975" y="4370388"/>
            <a:ext cx="3889375" cy="100806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4" name="Диаграмма 24"/>
          <p:cNvGraphicFramePr>
            <a:graphicFrameLocks/>
          </p:cNvGraphicFramePr>
          <p:nvPr/>
        </p:nvGraphicFramePr>
        <p:xfrm>
          <a:off x="1219200" y="1447800"/>
          <a:ext cx="731520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0" name="Диаграмма" r:id="rId4" imgW="6943767" imgH="4381560" progId="Excel.Sheet.8">
                  <p:embed/>
                </p:oleObj>
              </mc:Choice>
              <mc:Fallback>
                <p:oleObj name="Диаграмма" r:id="rId4" imgW="6943767" imgH="4381560" progId="Excel.Sheet.8">
                  <p:embed/>
                  <p:pic>
                    <p:nvPicPr>
                      <p:cNvPr id="0" name="Диаграмма 2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47800"/>
                        <a:ext cx="7315200" cy="518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905000" y="1295400"/>
            <a:ext cx="15716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>
                <a:solidFill>
                  <a:srgbClr val="00008A"/>
                </a:solidFill>
              </a:rPr>
              <a:t>Образование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714500" y="2071678"/>
            <a:ext cx="250031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 dirty="0">
                <a:solidFill>
                  <a:srgbClr val="00008A"/>
                </a:solidFill>
              </a:rPr>
              <a:t>Дорожное хозяйство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676400" y="2819400"/>
            <a:ext cx="12525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>
                <a:solidFill>
                  <a:srgbClr val="00008A"/>
                </a:solidFill>
              </a:rPr>
              <a:t>ЖКХ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785938" y="3500438"/>
            <a:ext cx="3429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 dirty="0">
                <a:solidFill>
                  <a:srgbClr val="00008A"/>
                </a:solidFill>
              </a:rPr>
              <a:t>Общегосударственные вопросы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785938" y="4286256"/>
            <a:ext cx="242887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 dirty="0">
                <a:solidFill>
                  <a:srgbClr val="00008A"/>
                </a:solidFill>
              </a:rPr>
              <a:t>Социальная политика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785938" y="4929198"/>
            <a:ext cx="307181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 dirty="0">
                <a:solidFill>
                  <a:srgbClr val="00008A"/>
                </a:solidFill>
              </a:rPr>
              <a:t>Культура, кинематография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1643063" y="5562600"/>
            <a:ext cx="31432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</a:pPr>
            <a:r>
              <a:rPr lang="ru-RU" sz="1500" dirty="0">
                <a:solidFill>
                  <a:srgbClr val="00008A"/>
                </a:solidFill>
              </a:rPr>
              <a:t>Физическая культура и спорт</a:t>
            </a:r>
          </a:p>
          <a:p>
            <a:pPr algn="ctr">
              <a:tabLst>
                <a:tab pos="473075" algn="l"/>
                <a:tab pos="2003425" algn="l"/>
              </a:tabLst>
            </a:pPr>
            <a:endParaRPr lang="ru-RU" sz="1500" dirty="0">
              <a:solidFill>
                <a:srgbClr val="C00000"/>
              </a:solidFill>
            </a:endParaRPr>
          </a:p>
        </p:txBody>
      </p:sp>
      <p:graphicFrame>
        <p:nvGraphicFramePr>
          <p:cNvPr id="22" name="Диаграмма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4587947"/>
              </p:ext>
            </p:extLst>
          </p:nvPr>
        </p:nvGraphicFramePr>
        <p:xfrm>
          <a:off x="4953000" y="3352800"/>
          <a:ext cx="3968750" cy="224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1" name="Лист" r:id="rId6" imgW="3895656" imgH="2114396" progId="Excel.Sheet.8">
                  <p:embed/>
                </p:oleObj>
              </mc:Choice>
              <mc:Fallback>
                <p:oleObj name="Лист" r:id="rId6" imgW="3895656" imgH="2114396" progId="Excel.Sheet.8">
                  <p:embed/>
                  <p:pic>
                    <p:nvPicPr>
                      <p:cNvPr id="0" name="Диаграмма 34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352800"/>
                        <a:ext cx="3968750" cy="22447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001000" y="1524000"/>
            <a:ext cx="6096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99,8%</a:t>
            </a:r>
          </a:p>
        </p:txBody>
      </p:sp>
      <p:sp>
        <p:nvSpPr>
          <p:cNvPr id="2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48400" y="4191000"/>
            <a:ext cx="657225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200" dirty="0"/>
              <a:t>66,9 %</a:t>
            </a:r>
          </a:p>
        </p:txBody>
      </p:sp>
      <p:sp>
        <p:nvSpPr>
          <p:cNvPr id="2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57813" y="4343400"/>
            <a:ext cx="657225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200" dirty="0"/>
              <a:t>24,6 %</a:t>
            </a:r>
          </a:p>
        </p:txBody>
      </p:sp>
      <p:sp>
        <p:nvSpPr>
          <p:cNvPr id="2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5000" y="3962400"/>
            <a:ext cx="514350" cy="228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100" dirty="0"/>
              <a:t>8,5 %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643438" y="5929330"/>
            <a:ext cx="3929090" cy="428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>
                <a:solidFill>
                  <a:schemeClr val="tx1"/>
                </a:solidFill>
              </a:rPr>
              <a:t>Социально-направленный бюджет</a:t>
            </a:r>
          </a:p>
        </p:txBody>
      </p:sp>
      <p:pic>
        <p:nvPicPr>
          <p:cNvPr id="28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2425" y="5581650"/>
            <a:ext cx="7429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6675" y="3200400"/>
            <a:ext cx="1857375" cy="7096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1600" dirty="0"/>
              <a:t>Структура</a:t>
            </a:r>
          </a:p>
          <a:p>
            <a:pPr algn="ctr">
              <a:defRPr/>
            </a:pPr>
            <a:r>
              <a:rPr lang="ru-RU" sz="1600" dirty="0"/>
              <a:t>расходов</a:t>
            </a:r>
          </a:p>
        </p:txBody>
      </p:sp>
      <p:sp>
        <p:nvSpPr>
          <p:cNvPr id="30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52800" y="2971800"/>
            <a:ext cx="838200" cy="304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87,0%</a:t>
            </a:r>
          </a:p>
        </p:txBody>
      </p:sp>
      <p:sp>
        <p:nvSpPr>
          <p:cNvPr id="31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57600" y="2362200"/>
            <a:ext cx="838200" cy="304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98,2%</a:t>
            </a:r>
          </a:p>
        </p:txBody>
      </p:sp>
      <p:sp>
        <p:nvSpPr>
          <p:cNvPr id="32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67000" y="3733800"/>
            <a:ext cx="762000" cy="304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95,1%</a:t>
            </a:r>
          </a:p>
        </p:txBody>
      </p:sp>
      <p:sp>
        <p:nvSpPr>
          <p:cNvPr id="3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67000" y="4540250"/>
            <a:ext cx="1066800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98,8%</a:t>
            </a:r>
          </a:p>
        </p:txBody>
      </p:sp>
      <p:sp>
        <p:nvSpPr>
          <p:cNvPr id="3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0338" y="5143500"/>
            <a:ext cx="871537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98,6%</a:t>
            </a:r>
          </a:p>
        </p:txBody>
      </p:sp>
      <p:sp>
        <p:nvSpPr>
          <p:cNvPr id="3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5867400"/>
            <a:ext cx="871538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>
                <a:solidFill>
                  <a:srgbClr val="00008A"/>
                </a:solidFill>
              </a:rPr>
              <a:t>100,0%</a:t>
            </a:r>
          </a:p>
        </p:txBody>
      </p:sp>
      <p:pic>
        <p:nvPicPr>
          <p:cNvPr id="37" name="Рисунок 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1336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6" descr="http://admznamen.ru/userfiles/images/ban/%D0%9B%D0%BE%D0%B3%D0%BE%D1%82%D0%B8%D0%BF%20%D0%A6%EF%BF%BD%EF%BF%BD%D0%91%D0%93%D0%A1.PN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2513" y="37338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 descr="http://www.chusrayon.ru/sites/default/files/files/2019/clip_art/%D0%A1%D0%9E%D0%A6.%D0%9F%D0%A0%D0%9E%D0%95%D0%9A%D0%A2%D0%AB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8398" y="4610100"/>
            <a:ext cx="1122362" cy="1066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0" name="Picture 52" descr="http://img1.okidoker.com/c/1/0/7/7321/5057181/10618835_2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471"/>
          <a:stretch>
            <a:fillRect/>
          </a:stretch>
        </p:blipFill>
        <p:spPr bwMode="auto">
          <a:xfrm>
            <a:off x="228600" y="28194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74" descr="https://ppds15.edumsko.ru/uploads/2100/2011/section/349367/4747.png?154384402121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8600" y="3505200"/>
            <a:ext cx="99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50" descr="http://nikols3.ru/201818341904413839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114800"/>
            <a:ext cx="9906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8" descr="http://cmpfks.lub.obr55.ru/wp-content/uploads/2018/07/%D0%9C%D0%B0%D0%BC%D0%B0-%D0%BF%D0%B0%D0%BF%D0%B0-%D1%8F-%D1%81%D0%BF-%D1%81%D0%B5%D0%BC%D1%8C%D1%8F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04788" y="5715000"/>
            <a:ext cx="10318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6" descr="https://png.pngtree.com/png_detail/18/09/10/pngtree-passion-for-dance-png-clipart_960621.jp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940300"/>
            <a:ext cx="10128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2" descr="http://www.kgu.kz/sites/default/files/Documents/Detskii_universitet/1.png"/>
          <p:cNvPicPr>
            <a:picLocks noChangeAspect="1" noChangeArrowheads="1"/>
          </p:cNvPicPr>
          <p:nvPr/>
        </p:nvPicPr>
        <p:blipFill>
          <a:blip r:embed="rId17"/>
          <a:srcRect l="34070" b="8200"/>
          <a:stretch>
            <a:fillRect/>
          </a:stretch>
        </p:blipFill>
        <p:spPr bwMode="auto">
          <a:xfrm>
            <a:off x="152400" y="1371600"/>
            <a:ext cx="99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428605"/>
            <a:ext cx="9144000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</a:t>
            </a:r>
            <a:r>
              <a:rPr lang="ru-RU" sz="1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расходов Бюджета по </a:t>
            </a:r>
            <a:r>
              <a:rPr lang="ru-RU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разделам, подразделам бюджетной классификации, (</a:t>
            </a:r>
            <a:r>
              <a:rPr lang="ru-RU" sz="1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 руб.)</a:t>
            </a:r>
          </a:p>
        </p:txBody>
      </p:sp>
    </p:spTree>
    <p:extLst>
      <p:ext uri="{BB962C8B-B14F-4D97-AF65-F5344CB8AC3E}">
        <p14:creationId xmlns:p14="http://schemas.microsoft.com/office/powerpoint/2010/main" val="6336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1558</Words>
  <Application>Microsoft Office PowerPoint</Application>
  <PresentationFormat>Экран (4:3)</PresentationFormat>
  <Paragraphs>383</Paragraphs>
  <Slides>17</Slides>
  <Notes>17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Открытая</vt:lpstr>
      <vt:lpstr>Лист Microsoft Excel 97-2003</vt:lpstr>
      <vt:lpstr>Диаграмма</vt:lpstr>
      <vt:lpstr>Worksheet</vt:lpstr>
      <vt:lpstr>Лист</vt:lpstr>
      <vt:lpstr>Microsoft Excel 97-2003 Worksheet</vt:lpstr>
      <vt:lpstr> К ПРОЕКТУ РЕШЕНИЯ ВОЛОГОДСКОЙ ГОРОДСКОЙ ДУМЫ «ОБ ИСПОЛНЕНИИ БЮДЖЕТА  ГОРОДА ВОЛОГДЫ ЗА 2019 ГОД»  </vt:lpstr>
      <vt:lpstr>УВАЖАЕМЫЕ ЖИТЕЛИ ГОРОДА ВОЛОГДЫ!</vt:lpstr>
      <vt:lpstr>Исполнение основных параметров бюджета города Вологды  за 2019 год (млн. рублей)</vt:lpstr>
      <vt:lpstr>Презентация PowerPoint</vt:lpstr>
      <vt:lpstr>Презентация PowerPoint</vt:lpstr>
      <vt:lpstr>Исполнение Бюджета по расходам за 2019 год (млн. рублей)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Наместникова Елена Юрьевна</dc:creator>
  <cp:lastModifiedBy>Наместникова Елена Юрьевна</cp:lastModifiedBy>
  <cp:revision>74</cp:revision>
  <cp:lastPrinted>2020-06-23T10:46:41Z</cp:lastPrinted>
  <dcterms:created xsi:type="dcterms:W3CDTF">2020-06-22T13:12:44Z</dcterms:created>
  <dcterms:modified xsi:type="dcterms:W3CDTF">2020-07-20T12:13:52Z</dcterms:modified>
</cp:coreProperties>
</file>