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67" r:id="rId2"/>
    <p:sldId id="639" r:id="rId3"/>
    <p:sldId id="695" r:id="rId4"/>
    <p:sldId id="696" r:id="rId5"/>
    <p:sldId id="697" r:id="rId6"/>
    <p:sldId id="698" r:id="rId7"/>
    <p:sldId id="669" r:id="rId8"/>
    <p:sldId id="647" r:id="rId9"/>
    <p:sldId id="694" r:id="rId10"/>
    <p:sldId id="642" r:id="rId11"/>
    <p:sldId id="678" r:id="rId12"/>
    <p:sldId id="652" r:id="rId13"/>
    <p:sldId id="655" r:id="rId14"/>
    <p:sldId id="676" r:id="rId15"/>
    <p:sldId id="665" r:id="rId16"/>
    <p:sldId id="674" r:id="rId17"/>
    <p:sldId id="681" r:id="rId18"/>
    <p:sldId id="699" r:id="rId19"/>
    <p:sldId id="684" r:id="rId20"/>
    <p:sldId id="683" r:id="rId21"/>
    <p:sldId id="693" r:id="rId22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3D9FB"/>
    <a:srgbClr val="FF9966"/>
    <a:srgbClr val="CC0000"/>
    <a:srgbClr val="A0FF21"/>
    <a:srgbClr val="6BE7E1"/>
    <a:srgbClr val="00C459"/>
    <a:srgbClr val="FF4343"/>
    <a:srgbClr val="69E010"/>
    <a:srgbClr val="8BEF31"/>
    <a:srgbClr val="66C9E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25" autoAdjust="0"/>
    <p:restoredTop sz="98284" autoAdjust="0"/>
  </p:normalViewPr>
  <p:slideViewPr>
    <p:cSldViewPr>
      <p:cViewPr>
        <p:scale>
          <a:sx n="110" d="100"/>
          <a:sy n="110" d="100"/>
        </p:scale>
        <p:origin x="-168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50"/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0"/>
          <c:y val="0.40831793543407524"/>
          <c:w val="0.99375882354535161"/>
          <c:h val="0.3935754214444019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Lbls>
            <c:txPr>
              <a:bodyPr/>
              <a:lstStyle/>
              <a:p>
                <a:pPr>
                  <a:defRPr sz="1000" b="1">
                    <a:latin typeface="+mn-lt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64.900000000000006</c:v>
                </c:pt>
                <c:pt idx="1">
                  <c:v>66</c:v>
                </c:pt>
                <c:pt idx="2">
                  <c:v>67.3</c:v>
                </c:pt>
              </c:numCache>
            </c:numRef>
          </c:val>
        </c:ser>
        <c:dLbls>
          <c:showVal val="1"/>
        </c:dLbls>
        <c:shape val="box"/>
        <c:axId val="80636160"/>
        <c:axId val="49864704"/>
        <c:axId val="0"/>
      </c:bar3DChart>
      <c:catAx>
        <c:axId val="806361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49864704"/>
        <c:crosses val="autoZero"/>
        <c:auto val="1"/>
        <c:lblAlgn val="ctr"/>
        <c:lblOffset val="100"/>
      </c:catAx>
      <c:valAx>
        <c:axId val="49864704"/>
        <c:scaling>
          <c:orientation val="minMax"/>
          <c:min val="50"/>
        </c:scaling>
        <c:delete val="1"/>
        <c:axPos val="l"/>
        <c:numFmt formatCode="General" sourceLinked="1"/>
        <c:tickLblPos val="nextTo"/>
        <c:crossAx val="80636160"/>
        <c:crosses val="autoZero"/>
        <c:crossBetween val="between"/>
      </c:valAx>
    </c:plotArea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3577564252746983E-3"/>
          <c:y val="0.16889460732028438"/>
          <c:w val="0.57970339143303262"/>
          <c:h val="0.775437698561819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spPr>
            <a:ln>
              <a:solidFill>
                <a:srgbClr val="00C459"/>
              </a:solidFill>
            </a:ln>
          </c:spPr>
          <c:dPt>
            <c:idx val="0"/>
            <c:spPr>
              <a:solidFill>
                <a:srgbClr val="FF9900"/>
              </a:solidFill>
              <a:ln>
                <a:solidFill>
                  <a:srgbClr val="C00000"/>
                </a:solidFill>
              </a:ln>
            </c:spPr>
          </c:dPt>
          <c:dPt>
            <c:idx val="1"/>
            <c:spPr>
              <a:solidFill>
                <a:srgbClr val="CC0000"/>
              </a:solidFill>
              <a:ln>
                <a:solidFill>
                  <a:srgbClr val="CC0000"/>
                </a:solidFill>
              </a:ln>
            </c:spPr>
          </c:dPt>
          <c:dPt>
            <c:idx val="2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dPt>
          <c:dPt>
            <c:idx val="3"/>
            <c:spPr>
              <a:solidFill>
                <a:srgbClr val="92D050"/>
              </a:solidFill>
              <a:ln>
                <a:solidFill>
                  <a:srgbClr val="0066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500" dirty="0" smtClean="0"/>
                      <a:t>2</a:t>
                    </a:r>
                    <a:r>
                      <a:rPr lang="ru-RU" sz="1500" dirty="0" smtClean="0"/>
                      <a:t> 790,9</a:t>
                    </a:r>
                    <a:endParaRPr lang="en-US" sz="15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9.1716002862622409E-2"/>
                  <c:y val="-0.15351665887795163"/>
                </c:manualLayout>
              </c:layout>
              <c:showVal val="1"/>
            </c:dLbl>
            <c:dLbl>
              <c:idx val="2"/>
              <c:layout>
                <c:manualLayout>
                  <c:x val="0.14166567513088268"/>
                  <c:y val="-0.1821482641214441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3 462,6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0.11613107694784308"/>
                  <c:y val="0.18192788295534768"/>
                </c:manualLayout>
              </c:layout>
              <c:tx>
                <c:rich>
                  <a:bodyPr/>
                  <a:lstStyle/>
                  <a:p>
                    <a:r>
                      <a:rPr lang="ru-RU" sz="1500" dirty="0" smtClean="0"/>
                      <a:t>1 432,2</a:t>
                    </a:r>
                    <a:endParaRPr lang="en-US" sz="1500" dirty="0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 sz="1500" dirty="0" smtClean="0"/>
                      <a:t>5 192,9</a:t>
                    </a:r>
                    <a:endParaRPr lang="en-US" sz="15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Переданные гос. полномочия</c:v>
                </c:pt>
                <c:pt idx="1">
                  <c:v>Дотации, иные межбюджетные трансферты</c:v>
                </c:pt>
                <c:pt idx="2">
                  <c:v>Собственные средства</c:v>
                </c:pt>
                <c:pt idx="3">
                  <c:v>Субсидии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 formatCode="General">
                  <c:v>2790.9</c:v>
                </c:pt>
                <c:pt idx="1">
                  <c:v>298</c:v>
                </c:pt>
                <c:pt idx="2" formatCode="General">
                  <c:v>3462.6</c:v>
                </c:pt>
                <c:pt idx="3" formatCode="General">
                  <c:v>1432.2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1444084380861721"/>
          <c:y val="1.5868161812897165E-3"/>
          <c:w val="0.48555915619138273"/>
          <c:h val="0.38470080923677114"/>
        </c:manualLayout>
      </c:layout>
      <c:txPr>
        <a:bodyPr/>
        <a:lstStyle/>
        <a:p>
          <a:pPr>
            <a:defRPr sz="9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3547639810211726"/>
          <c:y val="3.2058063417596212E-2"/>
          <c:w val="0.71962542997182088"/>
          <c:h val="0.85428152992001749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207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4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108,</a:t>
                    </a:r>
                    <a:r>
                      <a:rPr lang="ru-RU" smtClean="0"/>
                      <a:t>7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24,7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48</a:t>
                    </a:r>
                    <a:r>
                      <a:rPr lang="ru-RU" smtClean="0"/>
                      <a:t>0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5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71,4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78,1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mtClean="0"/>
                      <a:t>5 139,7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Культура, кинематография</c:v>
                </c:pt>
                <c:pt idx="1">
                  <c:v>Физическая культура и спорт</c:v>
                </c:pt>
                <c:pt idx="2">
                  <c:v>Социальная политика</c:v>
                </c:pt>
                <c:pt idx="3">
                  <c:v>Общегосударственные вопросы</c:v>
                </c:pt>
                <c:pt idx="4">
                  <c:v>ЖКХ</c:v>
                </c:pt>
                <c:pt idx="5">
                  <c:v>Дорожное хозяйство</c:v>
                </c:pt>
                <c:pt idx="6">
                  <c:v>Образование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170.9</c:v>
                </c:pt>
                <c:pt idx="1">
                  <c:v>108.4</c:v>
                </c:pt>
                <c:pt idx="2">
                  <c:v>199.2</c:v>
                </c:pt>
                <c:pt idx="3">
                  <c:v>478.3</c:v>
                </c:pt>
                <c:pt idx="4">
                  <c:v>1023.4</c:v>
                </c:pt>
                <c:pt idx="5">
                  <c:v>952.7</c:v>
                </c:pt>
                <c:pt idx="6">
                  <c:v>3490.8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0099"/>
            </a:solidFill>
            <a:ln>
              <a:solidFill>
                <a:schemeClr val="tx2"/>
              </a:solidFill>
            </a:ln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10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2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108,</a:t>
                    </a:r>
                    <a:r>
                      <a:rPr lang="ru-RU" smtClean="0"/>
                      <a:t>7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28,4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500,0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482,3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 </a:t>
                    </a:r>
                    <a:r>
                      <a:rPr lang="en-US" smtClean="0"/>
                      <a:t>0</a:t>
                    </a:r>
                    <a:r>
                      <a:rPr lang="ru-RU" smtClean="0"/>
                      <a:t>11,2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mtClean="0"/>
                      <a:t>5 204,4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Культура, кинематография</c:v>
                </c:pt>
                <c:pt idx="1">
                  <c:v>Физическая культура и спорт</c:v>
                </c:pt>
                <c:pt idx="2">
                  <c:v>Социальная политика</c:v>
                </c:pt>
                <c:pt idx="3">
                  <c:v>Общегосударственные вопросы</c:v>
                </c:pt>
                <c:pt idx="4">
                  <c:v>ЖКХ</c:v>
                </c:pt>
                <c:pt idx="5">
                  <c:v>Дорожное хозяйство</c:v>
                </c:pt>
                <c:pt idx="6">
                  <c:v>Образование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172.4</c:v>
                </c:pt>
                <c:pt idx="1">
                  <c:v>108.4</c:v>
                </c:pt>
                <c:pt idx="2">
                  <c:v>201.1</c:v>
                </c:pt>
                <c:pt idx="3">
                  <c:v>490.2</c:v>
                </c:pt>
                <c:pt idx="4">
                  <c:v>1035.7</c:v>
                </c:pt>
                <c:pt idx="5">
                  <c:v>1069.7</c:v>
                </c:pt>
                <c:pt idx="6">
                  <c:v>3491.2</c:v>
                </c:pt>
              </c:numCache>
            </c:numRef>
          </c:val>
        </c:ser>
        <c:axId val="104719488"/>
        <c:axId val="104721024"/>
      </c:barChart>
      <c:catAx>
        <c:axId val="104719488"/>
        <c:scaling>
          <c:orientation val="minMax"/>
        </c:scaling>
        <c:delete val="1"/>
        <c:axPos val="l"/>
        <c:numFmt formatCode="General" sourceLinked="1"/>
        <c:tickLblPos val="nextTo"/>
        <c:crossAx val="104721024"/>
        <c:crosses val="autoZero"/>
        <c:auto val="1"/>
        <c:lblAlgn val="ctr"/>
        <c:lblOffset val="100"/>
      </c:catAx>
      <c:valAx>
        <c:axId val="104721024"/>
        <c:scaling>
          <c:orientation val="minMax"/>
        </c:scaling>
        <c:delete val="1"/>
        <c:axPos val="b"/>
        <c:numFmt formatCode="#,##0.0" sourceLinked="1"/>
        <c:tickLblPos val="nextTo"/>
        <c:crossAx val="1047194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9.5247387238723849E-2"/>
          <c:y val="0.87326379176379176"/>
          <c:w val="0.29237880783471326"/>
          <c:h val="6.9995726495726523E-2"/>
        </c:manualLayout>
      </c:layout>
      <c:txPr>
        <a:bodyPr/>
        <a:lstStyle/>
        <a:p>
          <a:pPr>
            <a:defRPr sz="15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6098957935399832E-2"/>
          <c:y val="0.16955482203070535"/>
          <c:w val="0.42862824720627324"/>
          <c:h val="0.624802828994198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66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Лист1!$A$2:$A$4</c:f>
              <c:strCache>
                <c:ptCount val="3"/>
                <c:pt idx="0">
                  <c:v>Социальная сфера</c:v>
                </c:pt>
                <c:pt idx="1">
                  <c:v>Национальная экономика и ЖКХ</c:v>
                </c:pt>
                <c:pt idx="2">
                  <c:v>Другие отрасли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3971.2</c:v>
                </c:pt>
                <c:pt idx="1">
                  <c:v>2055.9</c:v>
                </c:pt>
                <c:pt idx="2">
                  <c:v>722.8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2018129789089074"/>
          <c:y val="0.19511181778042141"/>
          <c:w val="0.33441003315589268"/>
          <c:h val="0.67892438198158245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5"/>
      <c:rotY val="40"/>
      <c:perspective val="0"/>
    </c:view3D>
    <c:plotArea>
      <c:layout>
        <c:manualLayout>
          <c:layoutTarget val="inner"/>
          <c:xMode val="edge"/>
          <c:yMode val="edge"/>
          <c:x val="8.3710407239819068E-2"/>
          <c:y val="0.20977011494252873"/>
          <c:w val="0.83710407239820595"/>
          <c:h val="0.5862068965517240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8481">
              <a:solidFill>
                <a:schemeClr val="tx1"/>
              </a:solidFill>
              <a:prstDash val="solid"/>
            </a:ln>
          </c:spPr>
          <c:dPt>
            <c:idx val="0"/>
            <c:explosion val="16"/>
            <c:spPr>
              <a:solidFill>
                <a:schemeClr val="bg2">
                  <a:lumMod val="75000"/>
                </a:schemeClr>
              </a:solidFill>
              <a:ln w="16965">
                <a:solidFill>
                  <a:schemeClr val="tx2">
                    <a:lumMod val="75000"/>
                    <a:lumOff val="25000"/>
                  </a:schemeClr>
                </a:solidFill>
              </a:ln>
            </c:spPr>
          </c:dPt>
          <c:dPt>
            <c:idx val="1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Sheet1!$B$1:$C$1</c:f>
              <c:strCache>
                <c:ptCount val="1"/>
                <c:pt idx="0">
                  <c:v>1 кв</c:v>
                </c:pt>
              </c:strCache>
            </c:strRef>
          </c:cat>
          <c:val>
            <c:numRef>
              <c:f>Sheet1!$B$2:$C$2</c:f>
              <c:numCache>
                <c:formatCode>#,##0.0</c:formatCode>
                <c:ptCount val="2"/>
                <c:pt idx="0">
                  <c:v>891.5</c:v>
                </c:pt>
                <c:pt idx="1">
                  <c:v>5858.4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8481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chemeClr val="accent1"/>
              </a:solidFill>
              <a:ln w="848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Sheet1!$B$1:$C$1</c:f>
              <c:strCache>
                <c:ptCount val="1"/>
                <c:pt idx="0">
                  <c:v>1 кв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</c:pie3DChart>
      <c:spPr>
        <a:noFill/>
        <a:ln w="25404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85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10"/>
      <c:rotY val="10"/>
      <c:perspective val="30"/>
    </c:view3D>
    <c:plotArea>
      <c:layout>
        <c:manualLayout>
          <c:layoutTarget val="inner"/>
          <c:xMode val="edge"/>
          <c:yMode val="edge"/>
          <c:x val="6.1648619139030494E-4"/>
          <c:y val="1.9238486160852897E-4"/>
          <c:w val="0.98633458761821757"/>
          <c:h val="0.9638617958839685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dPt>
            <c:idx val="0"/>
            <c:spPr>
              <a:solidFill>
                <a:srgbClr val="0066FF"/>
              </a:solidFill>
            </c:spPr>
          </c:dPt>
          <c:dPt>
            <c:idx val="1"/>
            <c:spPr>
              <a:solidFill>
                <a:srgbClr val="00C459"/>
              </a:solidFill>
            </c:spPr>
          </c:dPt>
          <c:dPt>
            <c:idx val="2"/>
            <c:spPr>
              <a:solidFill>
                <a:srgbClr val="CC000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7.2069746052780504E-3"/>
                  <c:y val="1.7199809625129483E-2"/>
                </c:manualLayout>
              </c:layout>
              <c:showVal val="1"/>
            </c:dLbl>
            <c:dLbl>
              <c:idx val="1"/>
              <c:layout>
                <c:manualLayout>
                  <c:x val="3.1142000367062658E-2"/>
                  <c:y val="2.0618718329180552E-2"/>
                </c:manualLayout>
              </c:layout>
              <c:showVal val="1"/>
            </c:dLbl>
            <c:dLbl>
              <c:idx val="2"/>
              <c:layout>
                <c:manualLayout>
                  <c:x val="9.5983256136115639E-3"/>
                  <c:y val="-4.5130042834346171E-3"/>
                </c:manualLayout>
              </c:layout>
              <c:showVal val="1"/>
            </c:dLbl>
            <c:dLbl>
              <c:idx val="3"/>
              <c:layout>
                <c:manualLayout>
                  <c:x val="-6.2291777485371934E-4"/>
                  <c:y val="1.4586074638148509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1962.9</c:v>
                </c:pt>
                <c:pt idx="1">
                  <c:v>2627.3</c:v>
                </c:pt>
                <c:pt idx="2">
                  <c:v>356.6</c:v>
                </c:pt>
                <c:pt idx="3">
                  <c:v>109.6</c:v>
                </c:pt>
              </c:numCache>
            </c:numRef>
          </c:val>
        </c:ser>
        <c:shape val="box"/>
        <c:axId val="150495616"/>
        <c:axId val="150497152"/>
        <c:axId val="150576640"/>
      </c:bar3DChart>
      <c:catAx>
        <c:axId val="150495616"/>
        <c:scaling>
          <c:orientation val="minMax"/>
        </c:scaling>
        <c:delete val="1"/>
        <c:axPos val="b"/>
        <c:numFmt formatCode="General" sourceLinked="1"/>
        <c:tickLblPos val="nextTo"/>
        <c:crossAx val="150497152"/>
        <c:crosses val="autoZero"/>
        <c:auto val="1"/>
        <c:lblAlgn val="ctr"/>
        <c:lblOffset val="100"/>
      </c:catAx>
      <c:valAx>
        <c:axId val="150497152"/>
        <c:scaling>
          <c:orientation val="minMax"/>
        </c:scaling>
        <c:delete val="1"/>
        <c:axPos val="l"/>
        <c:numFmt formatCode="#,##0.0" sourceLinked="1"/>
        <c:tickLblPos val="nextTo"/>
        <c:crossAx val="150495616"/>
        <c:crosses val="autoZero"/>
        <c:crossBetween val="between"/>
      </c:valAx>
      <c:serAx>
        <c:axId val="150576640"/>
        <c:scaling>
          <c:orientation val="minMax"/>
        </c:scaling>
        <c:delete val="1"/>
        <c:axPos val="b"/>
        <c:tickLblPos val="nextTo"/>
        <c:crossAx val="150497152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10"/>
      <c:perspective val="30"/>
    </c:view3D>
    <c:plotArea>
      <c:layout>
        <c:manualLayout>
          <c:layoutTarget val="inner"/>
          <c:xMode val="edge"/>
          <c:yMode val="edge"/>
          <c:x val="6.1648619139030494E-4"/>
          <c:y val="1.9238486160852905E-4"/>
          <c:w val="0.98633458761821757"/>
          <c:h val="0.9638617958839685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dPt>
            <c:idx val="0"/>
            <c:spPr>
              <a:solidFill>
                <a:srgbClr val="0066FF"/>
              </a:solidFill>
            </c:spPr>
          </c:dPt>
          <c:dPt>
            <c:idx val="1"/>
            <c:spPr>
              <a:solidFill>
                <a:srgbClr val="00C459"/>
              </a:solidFill>
            </c:spPr>
          </c:dPt>
          <c:dPt>
            <c:idx val="2"/>
            <c:spPr>
              <a:solidFill>
                <a:srgbClr val="CC000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7.2069746052780504E-3"/>
                  <c:y val="1.7199809625129483E-2"/>
                </c:manualLayout>
              </c:layout>
              <c:showVal val="1"/>
            </c:dLbl>
            <c:dLbl>
              <c:idx val="1"/>
              <c:layout>
                <c:manualLayout>
                  <c:x val="3.1142000367062658E-2"/>
                  <c:y val="2.0618718329180552E-2"/>
                </c:manualLayout>
              </c:layout>
              <c:showVal val="1"/>
            </c:dLbl>
            <c:dLbl>
              <c:idx val="2"/>
              <c:layout>
                <c:manualLayout>
                  <c:x val="9.5983256136115639E-3"/>
                  <c:y val="-4.5130042834346188E-3"/>
                </c:manualLayout>
              </c:layout>
              <c:showVal val="1"/>
            </c:dLbl>
            <c:dLbl>
              <c:idx val="3"/>
              <c:layout>
                <c:manualLayout>
                  <c:x val="-6.2291777485371934E-4"/>
                  <c:y val="1.4586074638148513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254.7</c:v>
                </c:pt>
                <c:pt idx="1">
                  <c:v>483.1</c:v>
                </c:pt>
                <c:pt idx="2">
                  <c:v>212</c:v>
                </c:pt>
                <c:pt idx="3">
                  <c:v>196.5</c:v>
                </c:pt>
              </c:numCache>
            </c:numRef>
          </c:val>
        </c:ser>
        <c:shape val="box"/>
        <c:axId val="152406656"/>
        <c:axId val="152420736"/>
        <c:axId val="134698304"/>
      </c:bar3DChart>
      <c:catAx>
        <c:axId val="152406656"/>
        <c:scaling>
          <c:orientation val="minMax"/>
        </c:scaling>
        <c:delete val="1"/>
        <c:axPos val="b"/>
        <c:numFmt formatCode="General" sourceLinked="1"/>
        <c:tickLblPos val="nextTo"/>
        <c:crossAx val="152420736"/>
        <c:crosses val="autoZero"/>
        <c:auto val="1"/>
        <c:lblAlgn val="ctr"/>
        <c:lblOffset val="100"/>
      </c:catAx>
      <c:valAx>
        <c:axId val="152420736"/>
        <c:scaling>
          <c:orientation val="minMax"/>
        </c:scaling>
        <c:delete val="1"/>
        <c:axPos val="l"/>
        <c:numFmt formatCode="#,##0.0" sourceLinked="1"/>
        <c:tickLblPos val="nextTo"/>
        <c:crossAx val="152406656"/>
        <c:crosses val="autoZero"/>
        <c:crossBetween val="between"/>
      </c:valAx>
      <c:serAx>
        <c:axId val="134698304"/>
        <c:scaling>
          <c:orientation val="minMax"/>
        </c:scaling>
        <c:delete val="1"/>
        <c:axPos val="b"/>
        <c:tickLblPos val="nextTo"/>
        <c:crossAx val="152420736"/>
        <c:crosses val="autoZero"/>
      </c:ser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Кредиторская задолженность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2.6983938120168291E-2"/>
                  <c:y val="3.503648024071257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5.2554720361068862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42005</c:v>
                </c:pt>
                <c:pt idx="1">
                  <c:v>42370</c:v>
                </c:pt>
                <c:pt idx="2">
                  <c:v>42736</c:v>
                </c:pt>
                <c:pt idx="3">
                  <c:v>43101</c:v>
                </c:pt>
                <c:pt idx="4">
                  <c:v>43466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1235.9000000000001</c:v>
                </c:pt>
                <c:pt idx="1">
                  <c:v>831.2</c:v>
                </c:pt>
                <c:pt idx="2">
                  <c:v>896.5</c:v>
                </c:pt>
                <c:pt idx="3">
                  <c:v>420.3</c:v>
                </c:pt>
                <c:pt idx="4">
                  <c:v>214.4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Просроченная задолженность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4.6715306987616834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4.087589361416466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4.0875893614164667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42005</c:v>
                </c:pt>
                <c:pt idx="1">
                  <c:v>42370</c:v>
                </c:pt>
                <c:pt idx="2">
                  <c:v>42736</c:v>
                </c:pt>
                <c:pt idx="3">
                  <c:v>43101</c:v>
                </c:pt>
                <c:pt idx="4">
                  <c:v>43466</c:v>
                </c:pt>
              </c:numCache>
            </c:num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158.69999999999999</c:v>
                </c:pt>
                <c:pt idx="1">
                  <c:v>109.2</c:v>
                </c:pt>
                <c:pt idx="2">
                  <c:v>160.9</c:v>
                </c:pt>
                <c:pt idx="3">
                  <c:v>74.400000000000006</c:v>
                </c:pt>
                <c:pt idx="4">
                  <c:v>0</c:v>
                </c:pt>
              </c:numCache>
            </c:numRef>
          </c:val>
        </c:ser>
        <c:marker val="1"/>
        <c:axId val="152728704"/>
        <c:axId val="152730240"/>
      </c:lineChart>
      <c:dateAx>
        <c:axId val="152728704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2730240"/>
        <c:crosses val="autoZero"/>
        <c:auto val="1"/>
        <c:lblOffset val="100"/>
        <c:baseTimeUnit val="years"/>
      </c:dateAx>
      <c:valAx>
        <c:axId val="152730240"/>
        <c:scaling>
          <c:orientation val="minMax"/>
          <c:max val="1300"/>
          <c:min val="0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2728704"/>
        <c:crosses val="autoZero"/>
        <c:crossBetween val="between"/>
        <c:majorUnit val="200"/>
      </c:valAx>
    </c:plotArea>
    <c:legend>
      <c:legendPos val="r"/>
      <c:layout/>
      <c:txPr>
        <a:bodyPr/>
        <a:lstStyle/>
        <a:p>
          <a:pPr>
            <a:defRPr sz="15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0288188976377953"/>
          <c:y val="5.3310706576475492E-2"/>
          <c:w val="0.57628477690288715"/>
          <c:h val="0.67559494267968812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spPr>
            <a:ln w="28575">
              <a:solidFill>
                <a:schemeClr val="accent1">
                  <a:lumMod val="50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1">
                  <a:lumMod val="50000"/>
                </a:schemeClr>
              </a:solidFill>
            </c:spPr>
          </c:marker>
          <c:dLbls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42005</c:v>
                </c:pt>
                <c:pt idx="1">
                  <c:v>42370</c:v>
                </c:pt>
                <c:pt idx="2">
                  <c:v>42736</c:v>
                </c:pt>
                <c:pt idx="3">
                  <c:v>43101</c:v>
                </c:pt>
                <c:pt idx="4">
                  <c:v>43466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1941.9</c:v>
                </c:pt>
                <c:pt idx="1">
                  <c:v>1950</c:v>
                </c:pt>
                <c:pt idx="2">
                  <c:v>2048.4</c:v>
                </c:pt>
                <c:pt idx="3">
                  <c:v>2183.8000000000002</c:v>
                </c:pt>
                <c:pt idx="4">
                  <c:v>2185.9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 по коммерческим кредитам</c:v>
                </c:pt>
              </c:strCache>
            </c:strRef>
          </c:tx>
          <c:spPr>
            <a:ln w="28575"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</c:spPr>
          </c:marker>
          <c:dLbls>
            <c:dLbl>
              <c:idx val="1"/>
              <c:layout>
                <c:manualLayout>
                  <c:x val="5.5555555555555558E-3"/>
                  <c:y val="2.3703537799677082E-2"/>
                </c:manualLayout>
              </c:layout>
              <c:dLblPos val="t"/>
              <c:showVal val="1"/>
            </c:dLbl>
            <c:dLbl>
              <c:idx val="2"/>
              <c:layout>
                <c:manualLayout>
                  <c:x val="1.6666557305336848E-2"/>
                  <c:y val="0.14222122679806271"/>
                </c:manualLayout>
              </c:layout>
              <c:dLblPos val="t"/>
              <c:showVal val="1"/>
            </c:dLbl>
            <c:dLbl>
              <c:idx val="3"/>
              <c:layout>
                <c:manualLayout>
                  <c:x val="1.111111111111112E-2"/>
                  <c:y val="0.15407299569790128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5.5555555555555558E-3"/>
                  <c:y val="0.17777653349757841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42005</c:v>
                </c:pt>
                <c:pt idx="1">
                  <c:v>42370</c:v>
                </c:pt>
                <c:pt idx="2">
                  <c:v>42736</c:v>
                </c:pt>
                <c:pt idx="3">
                  <c:v>43101</c:v>
                </c:pt>
                <c:pt idx="4">
                  <c:v>43466</c:v>
                </c:pt>
              </c:numCache>
            </c:num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1240</c:v>
                </c:pt>
                <c:pt idx="1">
                  <c:v>1450</c:v>
                </c:pt>
                <c:pt idx="2">
                  <c:v>1610</c:v>
                </c:pt>
                <c:pt idx="3">
                  <c:v>1810</c:v>
                </c:pt>
                <c:pt idx="4">
                  <c:v>1880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долг по муниципальным гарантиям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5"/>
            <c:spPr>
              <a:solidFill>
                <a:srgbClr val="C00000"/>
              </a:solidFill>
            </c:spPr>
          </c:marker>
          <c:dLbls>
            <c:dLbl>
              <c:idx val="0"/>
              <c:layout>
                <c:manualLayout>
                  <c:x val="-3.0708977189154218E-2"/>
                  <c:y val="-4.2566212245899113E-2"/>
                </c:manualLayout>
              </c:layout>
              <c:showVal val="1"/>
            </c:dLbl>
            <c:dLbl>
              <c:idx val="1"/>
              <c:layout>
                <c:manualLayout>
                  <c:x val="-3.2097878390201236E-2"/>
                  <c:y val="-0.10775077689744958"/>
                </c:manualLayout>
              </c:layout>
              <c:showVal val="1"/>
            </c:dLbl>
            <c:dLbl>
              <c:idx val="2"/>
              <c:layout>
                <c:manualLayout>
                  <c:x val="-3.8386221486442648E-2"/>
                  <c:y val="-5.5085686435869384E-2"/>
                </c:manualLayout>
              </c:layout>
              <c:showVal val="1"/>
            </c:dLbl>
            <c:dLbl>
              <c:idx val="3"/>
              <c:layout>
                <c:manualLayout>
                  <c:x val="-3.6850772626985058E-2"/>
                  <c:y val="-5.5085686435869384E-2"/>
                </c:manualLayout>
              </c:layout>
              <c:showVal val="1"/>
            </c:dLbl>
            <c:dLbl>
              <c:idx val="4"/>
              <c:layout>
                <c:manualLayout>
                  <c:x val="-3.6850772626985058E-2"/>
                  <c:y val="-5.508568643586938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42005</c:v>
                </c:pt>
                <c:pt idx="1">
                  <c:v>42370</c:v>
                </c:pt>
                <c:pt idx="2">
                  <c:v>42736</c:v>
                </c:pt>
                <c:pt idx="3">
                  <c:v>43101</c:v>
                </c:pt>
                <c:pt idx="4">
                  <c:v>43466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701.9</c:v>
                </c:pt>
                <c:pt idx="1">
                  <c:v>500</c:v>
                </c:pt>
                <c:pt idx="2">
                  <c:v>438.4</c:v>
                </c:pt>
                <c:pt idx="3">
                  <c:v>373.8</c:v>
                </c:pt>
                <c:pt idx="4">
                  <c:v>305.8</c:v>
                </c:pt>
              </c:numCache>
            </c:numRef>
          </c:val>
        </c:ser>
        <c:dropLines>
          <c:spPr>
            <a:ln>
              <a:solidFill>
                <a:srgbClr val="91E7E5">
                  <a:alpha val="30000"/>
                </a:srgbClr>
              </a:solidFill>
            </a:ln>
          </c:spPr>
        </c:dropLines>
        <c:marker val="1"/>
        <c:axId val="152844928"/>
        <c:axId val="152863104"/>
      </c:lineChart>
      <c:dateAx>
        <c:axId val="152844928"/>
        <c:scaling>
          <c:orientation val="minMax"/>
        </c:scaling>
        <c:axPos val="b"/>
        <c:numFmt formatCode="dd/mm/yyyy" sourceLinked="1"/>
        <c:tickLblPos val="nextTo"/>
        <c:spPr>
          <a:ln>
            <a:solidFill>
              <a:srgbClr val="91E7E5"/>
            </a:solidFill>
          </a:ln>
        </c:spPr>
        <c:txPr>
          <a:bodyPr/>
          <a:lstStyle/>
          <a:p>
            <a:pPr>
              <a:defRPr sz="1200" b="1">
                <a:solidFill>
                  <a:schemeClr val="tx2">
                    <a:lumMod val="50000"/>
                  </a:schemeClr>
                </a:solidFill>
              </a:defRPr>
            </a:pPr>
            <a:endParaRPr lang="ru-RU"/>
          </a:p>
        </c:txPr>
        <c:crossAx val="152863104"/>
        <c:crosses val="autoZero"/>
        <c:auto val="1"/>
        <c:lblOffset val="0"/>
        <c:baseTimeUnit val="years"/>
      </c:dateAx>
      <c:valAx>
        <c:axId val="152863104"/>
        <c:scaling>
          <c:orientation val="minMax"/>
        </c:scaling>
        <c:axPos val="l"/>
        <c:numFmt formatCode="#,##0" sourceLinked="0"/>
        <c:tickLblPos val="nextTo"/>
        <c:spPr>
          <a:ln>
            <a:solidFill>
              <a:srgbClr val="91E7E5"/>
            </a:solidFill>
          </a:ln>
        </c:spPr>
        <c:txPr>
          <a:bodyPr/>
          <a:lstStyle/>
          <a:p>
            <a:pPr>
              <a:defRPr sz="1200" b="1"/>
            </a:pPr>
            <a:endParaRPr lang="ru-RU"/>
          </a:p>
        </c:txPr>
        <c:crossAx val="152844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891666666666661"/>
          <c:y val="6.6001754435081231E-2"/>
          <c:w val="0.30025000000000002"/>
          <c:h val="0.66674832255475691"/>
        </c:manualLayout>
      </c:layout>
      <c:overlay val="1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>
          <a:solidFill>
            <a:schemeClr val="tx2">
              <a:lumMod val="50000"/>
            </a:schemeClr>
          </a:solidFill>
        </a:defRPr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plotArea>
      <c:layout>
        <c:manualLayout>
          <c:layoutTarget val="inner"/>
          <c:xMode val="edge"/>
          <c:yMode val="edge"/>
          <c:x val="0.1011660251890722"/>
          <c:y val="0.35739232421320388"/>
          <c:w val="0.77621903908684065"/>
          <c:h val="0.42833895925737836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pPr>
              <a:solidFill>
                <a:schemeClr val="accent1">
                  <a:lumMod val="50000"/>
                </a:schemeClr>
              </a:solidFill>
            </c:spPr>
          </c:marker>
          <c:dLbls>
            <c:dLbl>
              <c:idx val="0"/>
              <c:layout>
                <c:manualLayout>
                  <c:x val="-6.787831278998438E-2"/>
                  <c:y val="-5.5172027637179481E-2"/>
                </c:manualLayout>
              </c:layout>
              <c:showVal val="1"/>
            </c:dLbl>
            <c:dLbl>
              <c:idx val="1"/>
              <c:layout>
                <c:manualLayout>
                  <c:x val="-0.11636282192568767"/>
                  <c:y val="-5.5172027637179481E-2"/>
                </c:manualLayout>
              </c:layout>
              <c:showVal val="1"/>
            </c:dLbl>
            <c:dLbl>
              <c:idx val="2"/>
              <c:layout>
                <c:manualLayout>
                  <c:x val="-7.1110613399031422E-2"/>
                  <c:y val="-7.9692928809259322E-2"/>
                </c:manualLayout>
              </c:layout>
              <c:showVal val="1"/>
            </c:dLbl>
            <c:dLbl>
              <c:idx val="3"/>
              <c:layout>
                <c:manualLayout>
                  <c:x val="-6.1413711571890718E-2"/>
                  <c:y val="-5.5172027637179481E-2"/>
                </c:manualLayout>
              </c:layout>
              <c:showVal val="1"/>
            </c:dLbl>
            <c:dLbl>
              <c:idx val="4"/>
              <c:layout>
                <c:manualLayout>
                  <c:x val="-1.6161503045234525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111</c:v>
                </c:pt>
                <c:pt idx="1">
                  <c:v>172.2</c:v>
                </c:pt>
                <c:pt idx="2">
                  <c:v>200.4</c:v>
                </c:pt>
                <c:pt idx="3">
                  <c:v>152.30000000000001</c:v>
                </c:pt>
                <c:pt idx="4">
                  <c:v>125.4</c:v>
                </c:pt>
              </c:numCache>
            </c:numRef>
          </c:val>
        </c:ser>
        <c:marker val="1"/>
        <c:axId val="152666112"/>
        <c:axId val="152667648"/>
      </c:lineChart>
      <c:catAx>
        <c:axId val="152666112"/>
        <c:scaling>
          <c:orientation val="minMax"/>
        </c:scaling>
        <c:axPos val="b"/>
        <c:numFmt formatCode="@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2667648"/>
        <c:crosses val="autoZero"/>
        <c:auto val="1"/>
        <c:lblAlgn val="ctr"/>
        <c:lblOffset val="100"/>
      </c:catAx>
      <c:valAx>
        <c:axId val="1526676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26661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plotArea>
      <c:layout>
        <c:manualLayout>
          <c:layoutTarget val="inner"/>
          <c:xMode val="edge"/>
          <c:yMode val="edge"/>
          <c:x val="0.13042867432408012"/>
          <c:y val="0.3105972770215023"/>
          <c:w val="0.83078371836735732"/>
          <c:h val="0.4878940117835481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pPr>
              <a:solidFill>
                <a:schemeClr val="accent1">
                  <a:lumMod val="50000"/>
                </a:schemeClr>
              </a:solidFill>
            </c:spPr>
          </c:marker>
          <c:dLbls>
            <c:dLbl>
              <c:idx val="0"/>
              <c:layout>
                <c:manualLayout>
                  <c:x val="-9.5018492041809163E-2"/>
                  <c:y val="-7.3562703516239322E-2"/>
                </c:manualLayout>
              </c:layout>
              <c:showVal val="1"/>
            </c:dLbl>
            <c:dLbl>
              <c:idx val="1"/>
              <c:layout>
                <c:manualLayout>
                  <c:x val="1.2260450586039889E-2"/>
                  <c:y val="-1.2260450586039889E-2"/>
                </c:manualLayout>
              </c:layout>
              <c:showVal val="1"/>
            </c:dLbl>
            <c:dLbl>
              <c:idx val="2"/>
              <c:layout>
                <c:manualLayout>
                  <c:x val="-3.0651126465099734E-2"/>
                  <c:y val="-4.9041802344159488E-2"/>
                </c:manualLayout>
              </c:layout>
              <c:showVal val="1"/>
            </c:dLbl>
            <c:dLbl>
              <c:idx val="3"/>
              <c:layout>
                <c:manualLayout>
                  <c:x val="-9.1953379395299274E-3"/>
                  <c:y val="-6.1302252930199447E-3"/>
                </c:manualLayout>
              </c:layout>
              <c:showVal val="1"/>
            </c:dLbl>
            <c:dLbl>
              <c:idx val="4"/>
              <c:layout>
                <c:manualLayout>
                  <c:x val="-1.123861654107927E-16"/>
                  <c:y val="-6.130225293019944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231.7</c:v>
                </c:pt>
                <c:pt idx="1">
                  <c:v>328.9</c:v>
                </c:pt>
                <c:pt idx="2">
                  <c:v>227</c:v>
                </c:pt>
                <c:pt idx="3">
                  <c:v>255.3</c:v>
                </c:pt>
                <c:pt idx="4">
                  <c:v>82</c:v>
                </c:pt>
              </c:numCache>
            </c:numRef>
          </c:val>
        </c:ser>
        <c:marker val="1"/>
        <c:axId val="152896256"/>
        <c:axId val="152897792"/>
      </c:lineChart>
      <c:catAx>
        <c:axId val="152896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2897792"/>
        <c:crosses val="autoZero"/>
        <c:auto val="1"/>
        <c:lblAlgn val="ctr"/>
        <c:lblOffset val="100"/>
      </c:catAx>
      <c:valAx>
        <c:axId val="1528977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528962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50"/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0"/>
          <c:y val="0.23556737471551906"/>
          <c:w val="0.99375882354535161"/>
          <c:h val="0.4208255186027096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Розничная торговля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Lbls>
            <c:txPr>
              <a:bodyPr/>
              <a:lstStyle/>
              <a:p>
                <a:pPr>
                  <a:defRPr sz="1000" b="1">
                    <a:latin typeface="+mn-lt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56.4</c:v>
                </c:pt>
                <c:pt idx="1">
                  <c:v>59.660000000000011</c:v>
                </c:pt>
                <c:pt idx="2">
                  <c:v>63.690000000000012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Общественное питание</c:v>
                </c:pt>
              </c:strCache>
            </c:strRef>
          </c:tx>
          <c:dLbls>
            <c:dLbl>
              <c:idx val="0"/>
              <c:layout>
                <c:manualLayout>
                  <c:x val="2.5810140336710578E-2"/>
                  <c:y val="-1.711771393604309E-2"/>
                </c:manualLayout>
              </c:layout>
              <c:showVal val="1"/>
            </c:dLbl>
            <c:dLbl>
              <c:idx val="1"/>
              <c:layout>
                <c:manualLayout>
                  <c:x val="2.1508450280592128E-2"/>
                  <c:y val="-1.711771393604309E-2"/>
                </c:manualLayout>
              </c:layout>
              <c:showVal val="1"/>
            </c:dLbl>
            <c:dLbl>
              <c:idx val="2"/>
              <c:layout>
                <c:manualLayout>
                  <c:x val="3.011183039282898E-2"/>
                  <c:y val="-1.711771393604309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2.25</c:v>
                </c:pt>
                <c:pt idx="1">
                  <c:v>2.4</c:v>
                </c:pt>
                <c:pt idx="2">
                  <c:v>2.67</c:v>
                </c:pt>
              </c:numCache>
            </c:numRef>
          </c:val>
        </c:ser>
        <c:dLbls>
          <c:showVal val="1"/>
        </c:dLbls>
        <c:shape val="box"/>
        <c:axId val="80667776"/>
        <c:axId val="80669312"/>
        <c:axId val="0"/>
      </c:bar3DChart>
      <c:catAx>
        <c:axId val="80667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80669312"/>
        <c:crosses val="autoZero"/>
        <c:auto val="1"/>
        <c:lblAlgn val="ctr"/>
        <c:lblOffset val="100"/>
      </c:catAx>
      <c:valAx>
        <c:axId val="80669312"/>
        <c:scaling>
          <c:orientation val="minMax"/>
          <c:min val="0"/>
        </c:scaling>
        <c:delete val="1"/>
        <c:axPos val="l"/>
        <c:numFmt formatCode="General" sourceLinked="1"/>
        <c:tickLblPos val="nextTo"/>
        <c:crossAx val="806677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999864513699019E-2"/>
          <c:y val="0.86349027491453012"/>
          <c:w val="0.89999988086678961"/>
          <c:h val="0.13651007622699141"/>
        </c:manualLayout>
      </c:layout>
      <c:overlay val="1"/>
      <c:txPr>
        <a:bodyPr/>
        <a:lstStyle/>
        <a:p>
          <a:pPr>
            <a:defRPr sz="900">
              <a:latin typeface="+mn-lt"/>
            </a:defRPr>
          </a:pPr>
          <a:endParaRPr lang="ru-RU"/>
        </a:p>
      </c:txPr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18461716244945"/>
          <c:y val="0.16697048281185153"/>
          <c:w val="0.99375882354535161"/>
          <c:h val="0.3935754214444019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безработный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Lbls>
            <c:dLbl>
              <c:idx val="0"/>
              <c:layout>
                <c:manualLayout>
                  <c:x val="-3.7824794361186881E-3"/>
                  <c:y val="1.8565188663247967E-2"/>
                </c:manualLayout>
              </c:layout>
              <c:dLblPos val="inEnd"/>
              <c:showVal val="1"/>
            </c:dLbl>
            <c:dLbl>
              <c:idx val="1"/>
              <c:layout>
                <c:manualLayout>
                  <c:x val="3.7824794361186191E-3"/>
                  <c:y val="1.8565188663247967E-2"/>
                </c:manualLayout>
              </c:layout>
              <c:dLblPos val="inEnd"/>
              <c:showVal val="1"/>
            </c:dLbl>
            <c:dLbl>
              <c:idx val="2"/>
              <c:layout>
                <c:manualLayout>
                  <c:x val="-3.7824794361186881E-3"/>
                  <c:y val="2.7847782994871957E-2"/>
                </c:manualLayout>
              </c:layout>
              <c:dLblPos val="inEnd"/>
              <c:showVal val="1"/>
            </c:dLbl>
            <c:txPr>
              <a:bodyPr/>
              <a:lstStyle/>
              <a:p>
                <a:pPr>
                  <a:defRPr sz="1000" b="1">
                    <a:latin typeface="Calisto MT" pitchFamily="18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2221</c:v>
                </c:pt>
                <c:pt idx="1">
                  <c:v>1795</c:v>
                </c:pt>
                <c:pt idx="2">
                  <c:v>1469</c:v>
                </c:pt>
              </c:numCache>
            </c:numRef>
          </c:val>
        </c:ser>
        <c:dLbls>
          <c:showVal val="1"/>
        </c:dLbls>
        <c:axId val="82678528"/>
        <c:axId val="82680064"/>
      </c:barChart>
      <c:lineChart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безработицы</c:v>
                </c:pt>
              </c:strCache>
            </c:strRef>
          </c:tx>
          <c:spPr>
            <a:ln w="28575" cap="rnd" cmpd="sng">
              <a:prstDash val="solid"/>
              <a:round/>
            </a:ln>
          </c:spPr>
          <c:marker>
            <c:symbol val="circle"/>
            <c:size val="5"/>
          </c:marker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1.3800000000000001</c:v>
                </c:pt>
                <c:pt idx="1">
                  <c:v>1.1000000000000001</c:v>
                </c:pt>
                <c:pt idx="2">
                  <c:v>0.95000000000000062</c:v>
                </c:pt>
              </c:numCache>
            </c:numRef>
          </c:val>
          <c:smooth val="1"/>
        </c:ser>
        <c:marker val="1"/>
        <c:axId val="82699776"/>
        <c:axId val="82698240"/>
      </c:lineChart>
      <c:catAx>
        <c:axId val="82678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82680064"/>
        <c:crosses val="autoZero"/>
        <c:auto val="1"/>
        <c:lblAlgn val="ctr"/>
        <c:lblOffset val="100"/>
      </c:catAx>
      <c:valAx>
        <c:axId val="82680064"/>
        <c:scaling>
          <c:orientation val="minMax"/>
          <c:max val="5000"/>
        </c:scaling>
        <c:axPos val="l"/>
        <c:numFmt formatCode="General" sourceLinked="1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82678528"/>
        <c:crosses val="autoZero"/>
        <c:crossBetween val="between"/>
        <c:majorUnit val="1000"/>
      </c:valAx>
      <c:valAx>
        <c:axId val="82698240"/>
        <c:scaling>
          <c:orientation val="minMax"/>
          <c:max val="2"/>
        </c:scaling>
        <c:axPos val="r"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82699776"/>
        <c:crosses val="max"/>
        <c:crossBetween val="between"/>
        <c:majorUnit val="1"/>
      </c:valAx>
      <c:catAx>
        <c:axId val="82699776"/>
        <c:scaling>
          <c:orientation val="minMax"/>
        </c:scaling>
        <c:delete val="1"/>
        <c:axPos val="b"/>
        <c:numFmt formatCode="General" sourceLinked="1"/>
        <c:tickLblPos val="nextTo"/>
        <c:crossAx val="82698240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1.5162679377385903E-3"/>
          <c:y val="0.79207865792689791"/>
          <c:w val="0.99696716629149629"/>
          <c:h val="0.15222577608335916"/>
        </c:manualLayout>
      </c:layout>
      <c:overlay val="1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888553343413821"/>
          <c:y val="0.10248658241886922"/>
          <c:w val="0.50866958755995051"/>
          <c:h val="0.688275858334960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dPt>
            <c:idx val="0"/>
            <c:spPr>
              <a:solidFill>
                <a:srgbClr val="0099CC"/>
              </a:solidFill>
            </c:spPr>
          </c:dPt>
          <c:dPt>
            <c:idx val="2"/>
            <c:spPr>
              <a:solidFill>
                <a:srgbClr val="C00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5.0446136869914684E-2"/>
                  <c:y val="0.33236209404536804"/>
                </c:manualLayout>
              </c:layout>
              <c:dLblPos val="bestFit"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5.7801957974537729E-2"/>
                  <c:y val="7.5321537379718181E-2"/>
                </c:manualLayout>
              </c:layout>
              <c:dLblPos val="bestFit"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-8.0602155316076105E-2"/>
                  <c:y val="-0.12541535701583031"/>
                </c:manualLayout>
              </c:layout>
              <c:dLblPos val="bestFit"/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1.8372958560159983E-2"/>
                  <c:y val="-5.6695722166160575E-2"/>
                </c:manualLayout>
              </c:layout>
              <c:dLblPos val="bestFit"/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9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Val val="1"/>
            <c:showPercent val="1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 коммерческие организации</c:v>
                </c:pt>
                <c:pt idx="1">
                  <c:v> некоммерческие организации</c:v>
                </c:pt>
                <c:pt idx="2">
                  <c:v> организации без прав юридического лица</c:v>
                </c:pt>
                <c:pt idx="3">
                  <c:v> индивидуальные предприниматели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15543</c:v>
                </c:pt>
                <c:pt idx="1">
                  <c:v>1920</c:v>
                </c:pt>
                <c:pt idx="2">
                  <c:v>316</c:v>
                </c:pt>
                <c:pt idx="3">
                  <c:v>9037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005959789778633"/>
          <c:y val="0"/>
          <c:w val="0.34623829059643779"/>
          <c:h val="0.9526691630783537"/>
        </c:manualLayout>
      </c:layout>
      <c:overlay val="1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50"/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0"/>
          <c:y val="0.31549199211783513"/>
          <c:w val="0.99375882354535161"/>
          <c:h val="0.4383489553792274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Lbls>
            <c:txPr>
              <a:bodyPr/>
              <a:lstStyle/>
              <a:p>
                <a:pPr>
                  <a:defRPr sz="1000" b="1">
                    <a:latin typeface="+mn-lt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12.6</c:v>
                </c:pt>
                <c:pt idx="1">
                  <c:v>20.100000000000001</c:v>
                </c:pt>
                <c:pt idx="2">
                  <c:v>24</c:v>
                </c:pt>
              </c:numCache>
            </c:numRef>
          </c:val>
        </c:ser>
        <c:dLbls>
          <c:showVal val="1"/>
        </c:dLbls>
        <c:shape val="box"/>
        <c:axId val="97538816"/>
        <c:axId val="97540352"/>
        <c:axId val="0"/>
      </c:bar3DChart>
      <c:catAx>
        <c:axId val="97538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97540352"/>
        <c:crosses val="autoZero"/>
        <c:auto val="1"/>
        <c:lblAlgn val="ctr"/>
        <c:lblOffset val="100"/>
      </c:catAx>
      <c:valAx>
        <c:axId val="97540352"/>
        <c:scaling>
          <c:orientation val="minMax"/>
          <c:max val="30"/>
          <c:min val="0"/>
        </c:scaling>
        <c:delete val="1"/>
        <c:axPos val="l"/>
        <c:numFmt formatCode="General" sourceLinked="1"/>
        <c:tickLblPos val="nextTo"/>
        <c:crossAx val="97538816"/>
        <c:crosses val="autoZero"/>
        <c:crossBetween val="between"/>
      </c:valAx>
    </c:plotArea>
    <c:plotVisOnly val="1"/>
    <c:dispBlanksAs val="gap"/>
  </c:chart>
  <c:spPr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1945636012726852E-2"/>
          <c:y val="3.7657484682351555E-2"/>
          <c:w val="0.47200957473980848"/>
          <c:h val="0.778748585446036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dPt>
            <c:idx val="0"/>
            <c:spPr>
              <a:solidFill>
                <a:srgbClr val="7F7F7F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1"/>
            <c:spPr>
              <a:solidFill>
                <a:schemeClr val="accent1">
                  <a:lumMod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2"/>
            <c:spPr>
              <a:solidFill>
                <a:srgbClr val="339966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3"/>
            <c:spPr>
              <a:solidFill>
                <a:srgbClr val="F6882E"/>
              </a:solidFill>
              <a:ln w="3174"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5"/>
            <c:spPr>
              <a:solidFill>
                <a:srgbClr val="92D050"/>
              </a:solidFill>
            </c:spPr>
          </c:dPt>
          <c:dPt>
            <c:idx val="6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7"/>
            <c:spPr>
              <a:solidFill>
                <a:srgbClr val="1D4F5D"/>
              </a:solidFill>
            </c:spPr>
          </c:dPt>
          <c:dPt>
            <c:idx val="8"/>
            <c:spPr>
              <a:solidFill>
                <a:srgbClr val="B0413E"/>
              </a:solidFill>
            </c:spPr>
          </c:dPt>
          <c:dPt>
            <c:idx val="9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 algn="ctr">
                      <a:defRPr sz="700" b="1">
                        <a:solidFill>
                          <a:schemeClr val="bg1"/>
                        </a:solidFill>
                      </a:defRPr>
                    </a:pPr>
                    <a:r>
                      <a:rPr lang="ru-RU" sz="700" b="1">
                        <a:solidFill>
                          <a:schemeClr val="bg1"/>
                        </a:solidFill>
                      </a:rPr>
                      <a:t>14,9%</a:t>
                    </a:r>
                    <a:endParaRPr lang="ru-RU" sz="800" b="1"/>
                  </a:p>
                </c:rich>
              </c:tx>
              <c:numFmt formatCode="#,##0.0" sourceLinked="0"/>
              <c:spPr>
                <a:ln>
                  <a:noFill/>
                </a:ln>
              </c:spPr>
              <c:showVal val="1"/>
            </c:dLbl>
            <c:dLbl>
              <c:idx val="1"/>
              <c:layout>
                <c:manualLayout>
                  <c:x val="3.0651126465099749E-3"/>
                  <c:y val="-1.9752948166397589E-2"/>
                </c:manualLayout>
              </c:layout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4,1%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9.1953379395299309E-3"/>
                  <c:y val="-6.5843160554658669E-3"/>
                </c:manualLayout>
              </c:layout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3,4%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7,0%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1.8390675879059827E-2"/>
                  <c:y val="-3.2921580277329346E-2"/>
                </c:manualLayout>
              </c:layout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10,5%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6.1302252930199464E-3"/>
                  <c:y val="-4.6090212388261054E-2"/>
                </c:manualLayout>
              </c:layout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4,2%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6"/>
              <c:layout>
                <c:manualLayout>
                  <c:x val="1.8390675879059827E-2"/>
                  <c:y val="3.2921580277329346E-2"/>
                </c:manualLayout>
              </c:layout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3,7%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15,2%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26,7%</a:t>
                    </a:r>
                    <a:endParaRPr lang="ru-RU" sz="800" b="1" dirty="0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700" b="1" dirty="0" smtClean="0">
                        <a:solidFill>
                          <a:schemeClr val="bg1"/>
                        </a:solidFill>
                      </a:rPr>
                      <a:t>10,</a:t>
                    </a:r>
                    <a:r>
                      <a:rPr lang="ru-RU" sz="700" b="1" dirty="0" smtClean="0">
                        <a:solidFill>
                          <a:schemeClr val="bg1"/>
                        </a:solidFill>
                      </a:rPr>
                      <a:t>3%</a:t>
                    </a:r>
                    <a:endParaRPr lang="en-US" sz="800" b="1" dirty="0"/>
                  </a:p>
                </c:rich>
              </c:tx>
              <c:showVal val="1"/>
            </c:dLbl>
            <c:spPr>
              <a:ln>
                <a:noFill/>
              </a:ln>
            </c:spPr>
            <c:txPr>
              <a:bodyPr/>
              <a:lstStyle/>
              <a:p>
                <a:pPr algn="ctr">
                  <a:defRPr sz="7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обрабатывающие производства</c:v>
                </c:pt>
                <c:pt idx="1">
                  <c:v>обеспечение эл. энергией, газом и паром; кондиционирование воздуха</c:v>
                </c:pt>
                <c:pt idx="2">
                  <c:v>строительство</c:v>
                </c:pt>
                <c:pt idx="3">
                  <c:v>оптовая и розничная торговля</c:v>
                </c:pt>
                <c:pt idx="4">
                  <c:v>транспортировка и хранение</c:v>
                </c:pt>
                <c:pt idx="5">
                  <c:v>деятельность финансовая и страховая</c:v>
                </c:pt>
                <c:pt idx="6">
                  <c:v>деятельность в области информации и связи</c:v>
                </c:pt>
                <c:pt idx="7">
                  <c:v>государственное управление; военная безопасность</c:v>
                </c:pt>
                <c:pt idx="8">
                  <c:v>образование; здравоохранение</c:v>
                </c:pt>
                <c:pt idx="9">
                  <c:v>прочие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14.9</c:v>
                </c:pt>
                <c:pt idx="1">
                  <c:v>4.0999999999999996</c:v>
                </c:pt>
                <c:pt idx="2">
                  <c:v>3.4</c:v>
                </c:pt>
                <c:pt idx="3">
                  <c:v>7</c:v>
                </c:pt>
                <c:pt idx="4">
                  <c:v>10.5</c:v>
                </c:pt>
                <c:pt idx="5">
                  <c:v>4.2</c:v>
                </c:pt>
                <c:pt idx="6">
                  <c:v>3.7</c:v>
                </c:pt>
                <c:pt idx="7">
                  <c:v>15.2</c:v>
                </c:pt>
                <c:pt idx="8">
                  <c:v>26.7</c:v>
                </c:pt>
                <c:pt idx="9">
                  <c:v>10.3</c:v>
                </c:pt>
              </c:numCache>
            </c:numRef>
          </c:val>
        </c:ser>
        <c:firstSliceAng val="0"/>
        <c:holeSize val="50"/>
      </c:doughnutChart>
      <c:spPr>
        <a:noFill/>
        <a:ln w="25390">
          <a:noFill/>
        </a:ln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ayout>
        <c:manualLayout>
          <c:xMode val="edge"/>
          <c:yMode val="edge"/>
          <c:x val="0.42856405023502431"/>
          <c:y val="1.0810430785468303E-2"/>
          <c:w val="0.57024755490895851"/>
          <c:h val="0.98918950698507802"/>
        </c:manualLayout>
      </c:layout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zero"/>
  </c:chart>
  <c:txPr>
    <a:bodyPr/>
    <a:lstStyle/>
    <a:p>
      <a:pPr>
        <a:defRPr sz="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8858634201975621"/>
          <c:y val="9.9234644916893502E-2"/>
          <c:w val="0.67241185441934914"/>
          <c:h val="0.6610743896147739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explosion val="0"/>
            <c:spPr>
              <a:solidFill>
                <a:schemeClr val="accent1">
                  <a:lumMod val="25000"/>
                </a:schemeClr>
              </a:solidFill>
            </c:spPr>
          </c:dPt>
          <c:dPt>
            <c:idx val="1"/>
            <c:explosion val="0"/>
            <c:spPr>
              <a:solidFill>
                <a:schemeClr val="accent1">
                  <a:lumMod val="50000"/>
                </a:schemeClr>
              </a:solidFill>
            </c:spPr>
          </c:dPt>
          <c:dPt>
            <c:idx val="2"/>
            <c:explosion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spPr>
              <a:solidFill>
                <a:schemeClr val="accent2">
                  <a:lumMod val="20000"/>
                  <a:lumOff val="80000"/>
                </a:schemeClr>
              </a:solidFill>
            </c:spPr>
          </c:dPt>
          <c:dPt>
            <c:idx val="6"/>
            <c:spPr>
              <a:solidFill>
                <a:srgbClr val="D1D60C"/>
              </a:solidFill>
            </c:spPr>
          </c:dPt>
          <c:dPt>
            <c:idx val="8"/>
            <c:spPr>
              <a:solidFill>
                <a:srgbClr val="17E365"/>
              </a:solidFill>
            </c:spPr>
          </c:dPt>
          <c:dPt>
            <c:idx val="9"/>
            <c:spPr>
              <a:solidFill>
                <a:srgbClr val="D1D60C"/>
              </a:solidFill>
            </c:spPr>
          </c:dPt>
          <c:dPt>
            <c:idx val="1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11"/>
            <c:spPr>
              <a:solidFill>
                <a:srgbClr val="CC0000"/>
              </a:solidFill>
            </c:spPr>
          </c:dPt>
          <c:dPt>
            <c:idx val="12"/>
            <c:spPr>
              <a:solidFill>
                <a:srgbClr val="339966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bg1"/>
                        </a:solidFill>
                      </a:defRPr>
                    </a:pPr>
                    <a:r>
                      <a:rPr lang="ru-RU" dirty="0" smtClean="0"/>
                      <a:t> Субвенции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2790,9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35%</a:t>
                    </a:r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bg1"/>
                        </a:solidFill>
                      </a:defRPr>
                    </a:pPr>
                    <a:r>
                      <a:rPr lang="ru-RU" dirty="0" smtClean="0"/>
                      <a:t> Субсидии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1439,9 млн. 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18%</a:t>
                    </a:r>
                  </a:p>
                </c:rich>
              </c:tx>
              <c:spPr/>
              <c:dLblPos val="bestFit"/>
              <c:showVal val="1"/>
              <c:showCatName val="1"/>
              <c:showPercent val="1"/>
            </c:dLbl>
            <c:dLbl>
              <c:idx val="2"/>
              <c:layout>
                <c:manualLayout>
                  <c:x val="0.21242116671917019"/>
                  <c:y val="2.726741250022120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Иные </a:t>
                    </a:r>
                    <a:r>
                      <a:rPr lang="ru-RU" dirty="0"/>
                      <a:t>безвозмездные поступления
</a:t>
                    </a:r>
                    <a:r>
                      <a:rPr lang="ru-RU" dirty="0" smtClean="0"/>
                      <a:t>298,7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4%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Патент
</a:t>
                    </a:r>
                    <a:r>
                      <a:rPr lang="ru-RU" dirty="0" smtClean="0"/>
                      <a:t>26,0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0%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/>
                      <a:t>Прочие
</a:t>
                    </a:r>
                    <a:r>
                      <a:rPr lang="ru-RU" dirty="0" smtClean="0"/>
                      <a:t>92,1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1%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3.328132069561586E-2"/>
                  <c:y val="0.1351523291758489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Госпошлина</a:t>
                    </a:r>
                    <a:r>
                      <a:rPr lang="ru-RU" dirty="0"/>
                      <a:t>, </a:t>
                    </a:r>
                    <a:endParaRPr lang="ru-RU" dirty="0" smtClean="0"/>
                  </a:p>
                  <a:p>
                    <a:r>
                      <a:rPr lang="ru-RU" dirty="0" smtClean="0"/>
                      <a:t>штрафы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158,3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2%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8.527804376557814E-2"/>
                  <c:y val="0.1020857976285596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Земельный </a:t>
                    </a:r>
                    <a:r>
                      <a:rPr lang="ru-RU" dirty="0"/>
                      <a:t>налог
</a:t>
                    </a:r>
                    <a:r>
                      <a:rPr lang="ru-RU" dirty="0" smtClean="0"/>
                      <a:t>226,3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3%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-2.4833543198451491E-2"/>
                  <c:y val="3.45301357500555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ЕНВД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233,3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3%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5.7555992043271186E-2"/>
                  <c:y val="-1.129639737619766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УСН
</a:t>
                    </a:r>
                    <a:r>
                      <a:rPr lang="ru-RU" dirty="0" smtClean="0"/>
                      <a:t>243,6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3%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3.9834065258383969E-2"/>
                  <c:y val="-0.1146150799214329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Доходы </a:t>
                    </a:r>
                    <a:r>
                      <a:rPr lang="ru-RU" dirty="0"/>
                      <a:t>от использования имущества
</a:t>
                    </a:r>
                    <a:r>
                      <a:rPr lang="ru-RU" dirty="0" smtClean="0"/>
                      <a:t>268,1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3%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layout>
                <c:manualLayout>
                  <c:x val="-3.2740297047639528E-4"/>
                  <c:y val="-0.2037950600210437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Доходы </a:t>
                    </a:r>
                    <a:r>
                      <a:rPr lang="ru-RU" dirty="0"/>
                      <a:t>от продажи
</a:t>
                    </a:r>
                    <a:r>
                      <a:rPr lang="ru-RU" dirty="0" smtClean="0"/>
                      <a:t>307,0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4%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1"/>
              <c:layout>
                <c:manualLayout>
                  <c:x val="7.5837459986560302E-2"/>
                  <c:y val="-0.1523717125904671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Налог </a:t>
                    </a:r>
                    <a:r>
                      <a:rPr lang="ru-RU" dirty="0"/>
                      <a:t>на имущество
</a:t>
                    </a:r>
                    <a:r>
                      <a:rPr lang="ru-RU" dirty="0" smtClean="0"/>
                      <a:t>349,7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4%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2"/>
              <c:layout>
                <c:manualLayout>
                  <c:x val="0.1145508812103937"/>
                  <c:y val="9.7614675652241398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bg1"/>
                        </a:solidFill>
                      </a:defRPr>
                    </a:pPr>
                    <a:r>
                      <a:rPr lang="ru-RU" dirty="0"/>
                      <a:t>НДФЛ
</a:t>
                    </a:r>
                    <a:r>
                      <a:rPr lang="ru-RU" dirty="0" smtClean="0"/>
                      <a:t>1467,9 млн.руб.</a:t>
                    </a:r>
                    <a:r>
                      <a:rPr lang="ru-RU" dirty="0"/>
                      <a:t>
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19%</a:t>
                    </a:r>
                  </a:p>
                </c:rich>
              </c:tx>
              <c:spPr/>
              <c:dLblPos val="bestFit"/>
              <c:showVal val="1"/>
              <c:showCatName val="1"/>
              <c:showPercent val="1"/>
              <c:separator>
</c:separator>
            </c:dLbl>
            <c:dLbl>
              <c:idx val="13"/>
              <c:delete val="1"/>
            </c:dLbl>
            <c:dLbl>
              <c:idx val="14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7"/>
              <c:delete val="1"/>
            </c:dLbl>
            <c:dLbl>
              <c:idx val="18"/>
              <c:delete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bestFit"/>
            <c:showVal val="1"/>
            <c:showCatName val="1"/>
            <c:showPercent val="1"/>
            <c:separator>
</c:separator>
            <c:showLeaderLines val="1"/>
          </c:dLbls>
          <c:cat>
            <c:strRef>
              <c:f>Лист1!$A$2:$A$20</c:f>
              <c:strCache>
                <c:ptCount val="13"/>
                <c:pt idx="0">
                  <c:v>Субвенции</c:v>
                </c:pt>
                <c:pt idx="1">
                  <c:v>Субсидии</c:v>
                </c:pt>
                <c:pt idx="2">
                  <c:v>Иные безвозмездные поступления</c:v>
                </c:pt>
                <c:pt idx="3">
                  <c:v>Патент</c:v>
                </c:pt>
                <c:pt idx="4">
                  <c:v>Прочие</c:v>
                </c:pt>
                <c:pt idx="5">
                  <c:v>Госпошлина, штрафы</c:v>
                </c:pt>
                <c:pt idx="6">
                  <c:v>Земельный налог</c:v>
                </c:pt>
                <c:pt idx="7">
                  <c:v>ЕНВД</c:v>
                </c:pt>
                <c:pt idx="8">
                  <c:v>УСН</c:v>
                </c:pt>
                <c:pt idx="9">
                  <c:v>Доходы от использования имущества</c:v>
                </c:pt>
                <c:pt idx="10">
                  <c:v>Доходы от продажи</c:v>
                </c:pt>
                <c:pt idx="11">
                  <c:v>Налог на имущество</c:v>
                </c:pt>
                <c:pt idx="12">
                  <c:v>НДФЛ</c:v>
                </c:pt>
              </c:strCache>
            </c:strRef>
          </c:cat>
          <c:val>
            <c:numRef>
              <c:f>Лист1!$B$2:$B$20</c:f>
              <c:numCache>
                <c:formatCode>0.0</c:formatCode>
                <c:ptCount val="19"/>
                <c:pt idx="0">
                  <c:v>2790.9</c:v>
                </c:pt>
                <c:pt idx="1">
                  <c:v>1439.9</c:v>
                </c:pt>
                <c:pt idx="2">
                  <c:v>298.69999999999982</c:v>
                </c:pt>
                <c:pt idx="3">
                  <c:v>26</c:v>
                </c:pt>
                <c:pt idx="4">
                  <c:v>92.099999999999454</c:v>
                </c:pt>
                <c:pt idx="5">
                  <c:v>158.30000000000001</c:v>
                </c:pt>
                <c:pt idx="6">
                  <c:v>226.3</c:v>
                </c:pt>
                <c:pt idx="7">
                  <c:v>233.3</c:v>
                </c:pt>
                <c:pt idx="8">
                  <c:v>243.6</c:v>
                </c:pt>
                <c:pt idx="9">
                  <c:v>268.10000000000002</c:v>
                </c:pt>
                <c:pt idx="10">
                  <c:v>307</c:v>
                </c:pt>
                <c:pt idx="11">
                  <c:v>349.7</c:v>
                </c:pt>
                <c:pt idx="12">
                  <c:v>1467.9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2916666666666672E-2"/>
          <c:y val="0.26875000000000004"/>
          <c:w val="0.9541666666666665"/>
          <c:h val="0.4818646653543310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>
              <a:solidFill>
                <a:srgbClr val="92D050"/>
              </a:solidFill>
            </a:ln>
          </c:spPr>
          <c:marker>
            <c:symbol val="circle"/>
            <c:size val="5"/>
            <c:spPr>
              <a:solidFill>
                <a:srgbClr val="92D050"/>
              </a:solidFill>
            </c:spPr>
          </c:marker>
          <c:dLbls>
            <c:txPr>
              <a:bodyPr/>
              <a:lstStyle/>
              <a:p>
                <a:pPr>
                  <a:defRPr sz="1400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2780.6</c:v>
                </c:pt>
                <c:pt idx="1">
                  <c:v>2755.4</c:v>
                </c:pt>
                <c:pt idx="2">
                  <c:v>3372.4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285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circle"/>
            <c:size val="5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3.9339441115102541E-2"/>
                  <c:y val="7.5176856493028119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5567339772486349E-2"/>
                  <c:y val="8.5140602579119595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6130249343831945E-2"/>
                  <c:y val="9.5104348665211197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8213640834993186E-2"/>
                  <c:y val="8.5140602579119595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200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b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2039.1</c:v>
                </c:pt>
                <c:pt idx="1">
                  <c:v>2126.6999999999998</c:v>
                </c:pt>
                <c:pt idx="2">
                  <c:v>2631.9</c:v>
                </c:pt>
              </c:numCache>
            </c:numRef>
          </c:val>
        </c:ser>
        <c:marker val="1"/>
        <c:axId val="104368000"/>
        <c:axId val="104369536"/>
      </c:lineChart>
      <c:catAx>
        <c:axId val="104368000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accent4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300">
                <a:solidFill>
                  <a:schemeClr val="tx2">
                    <a:lumMod val="50000"/>
                  </a:schemeClr>
                </a:solidFill>
              </a:defRPr>
            </a:pPr>
            <a:endParaRPr lang="ru-RU"/>
          </a:p>
        </c:txPr>
        <c:crossAx val="104369536"/>
        <c:crosses val="autoZero"/>
        <c:auto val="1"/>
        <c:lblAlgn val="ctr"/>
        <c:lblOffset val="0"/>
      </c:catAx>
      <c:valAx>
        <c:axId val="104369536"/>
        <c:scaling>
          <c:orientation val="minMax"/>
        </c:scaling>
        <c:delete val="1"/>
        <c:axPos val="l"/>
        <c:numFmt formatCode="General" sourceLinked="1"/>
        <c:tickLblPos val="nextTo"/>
        <c:crossAx val="1043680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>
          <a:solidFill>
            <a:schemeClr val="tx2">
              <a:lumMod val="50000"/>
            </a:schemeClr>
          </a:solidFill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2916666666666672E-2"/>
          <c:y val="0.26875000000000004"/>
          <c:w val="0.9541666666666665"/>
          <c:h val="0.4818646653543310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>
              <a:solidFill>
                <a:srgbClr val="92D050"/>
              </a:solidFill>
            </a:ln>
          </c:spPr>
          <c:marker>
            <c:symbol val="circle"/>
            <c:size val="5"/>
            <c:spPr>
              <a:solidFill>
                <a:srgbClr val="92D05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sz="1400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741.5</c:v>
                </c:pt>
                <c:pt idx="1">
                  <c:v>628.70000000000005</c:v>
                </c:pt>
                <c:pt idx="2">
                  <c:v>740.4</c:v>
                </c:pt>
              </c:numCache>
            </c:numRef>
          </c:val>
        </c:ser>
        <c:marker val="1"/>
        <c:axId val="104521728"/>
        <c:axId val="104523264"/>
      </c:lineChart>
      <c:catAx>
        <c:axId val="104521728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accent4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1300">
                <a:solidFill>
                  <a:schemeClr val="tx2">
                    <a:lumMod val="50000"/>
                  </a:schemeClr>
                </a:solidFill>
              </a:defRPr>
            </a:pPr>
            <a:endParaRPr lang="ru-RU"/>
          </a:p>
        </c:txPr>
        <c:crossAx val="104523264"/>
        <c:crosses val="autoZero"/>
        <c:auto val="1"/>
        <c:lblAlgn val="ctr"/>
        <c:lblOffset val="0"/>
      </c:catAx>
      <c:valAx>
        <c:axId val="104523264"/>
        <c:scaling>
          <c:orientation val="minMax"/>
        </c:scaling>
        <c:delete val="1"/>
        <c:axPos val="l"/>
        <c:numFmt formatCode="#,##0.0" sourceLinked="1"/>
        <c:tickLblPos val="nextTo"/>
        <c:crossAx val="1045217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>
          <a:solidFill>
            <a:schemeClr val="tx2">
              <a:lumMod val="50000"/>
            </a:schemeClr>
          </a:solidFill>
        </a:defRPr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31.jpeg"/><Relationship Id="rId1" Type="http://schemas.openxmlformats.org/officeDocument/2006/relationships/image" Target="../media/image121.jpeg"/><Relationship Id="rId6" Type="http://schemas.openxmlformats.org/officeDocument/2006/relationships/image" Target="../media/image171.jpeg"/><Relationship Id="rId5" Type="http://schemas.openxmlformats.org/officeDocument/2006/relationships/image" Target="../media/image161.jpeg"/><Relationship Id="rId4" Type="http://schemas.openxmlformats.org/officeDocument/2006/relationships/image" Target="../media/image15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989B74-5CEA-4C74-82B8-77AF2C631148}" type="doc">
      <dgm:prSet loTypeId="urn:microsoft.com/office/officeart/2005/8/layout/bList2#1" loCatId="list" qsTypeId="urn:microsoft.com/office/officeart/2005/8/quickstyle/3d2" qsCatId="3D" csTypeId="urn:microsoft.com/office/officeart/2005/8/colors/colorful2" csCatId="colorful" phldr="1"/>
      <dgm:spPr/>
    </dgm:pt>
    <dgm:pt modelId="{35DCECCD-74A3-4809-9ECC-A43F3982A92D}">
      <dgm:prSet phldrT="[Текст]"/>
      <dgm:spPr/>
      <dgm:t>
        <a:bodyPr/>
        <a:lstStyle/>
        <a:p>
          <a:r>
            <a:rPr lang="ru-RU" dirty="0" smtClean="0"/>
            <a:t>1014,3</a:t>
          </a:r>
          <a:endParaRPr lang="ru-RU" dirty="0"/>
        </a:p>
      </dgm:t>
    </dgm:pt>
    <dgm:pt modelId="{6998FFAB-D5F0-427F-84E7-D4B9F06156DE}" type="parTrans" cxnId="{47D9FDE4-890B-4868-95A1-CB308B35E12D}">
      <dgm:prSet/>
      <dgm:spPr/>
      <dgm:t>
        <a:bodyPr/>
        <a:lstStyle/>
        <a:p>
          <a:endParaRPr lang="ru-RU"/>
        </a:p>
      </dgm:t>
    </dgm:pt>
    <dgm:pt modelId="{DA84AD6C-932A-4630-87A1-CB1F3CC66015}" type="sibTrans" cxnId="{47D9FDE4-890B-4868-95A1-CB308B35E12D}">
      <dgm:prSet/>
      <dgm:spPr/>
      <dgm:t>
        <a:bodyPr/>
        <a:lstStyle/>
        <a:p>
          <a:endParaRPr lang="ru-RU"/>
        </a:p>
      </dgm:t>
    </dgm:pt>
    <dgm:pt modelId="{76ED806E-9F46-45A5-A6FB-4EE449566852}">
      <dgm:prSet phldrT="[Текст]"/>
      <dgm:spPr/>
      <dgm:t>
        <a:bodyPr/>
        <a:lstStyle/>
        <a:p>
          <a:r>
            <a:rPr lang="ru-RU" dirty="0" smtClean="0"/>
            <a:t>54,6</a:t>
          </a:r>
          <a:endParaRPr lang="ru-RU" dirty="0"/>
        </a:p>
      </dgm:t>
    </dgm:pt>
    <dgm:pt modelId="{57DCF5AC-90FB-4DF6-AF8B-986EE385192C}" type="parTrans" cxnId="{FA1FCA2D-C3BB-420E-A781-C8DAD15314E3}">
      <dgm:prSet/>
      <dgm:spPr/>
      <dgm:t>
        <a:bodyPr/>
        <a:lstStyle/>
        <a:p>
          <a:endParaRPr lang="ru-RU"/>
        </a:p>
      </dgm:t>
    </dgm:pt>
    <dgm:pt modelId="{D3319696-8EE2-4D9D-A360-EF1B04275980}" type="sibTrans" cxnId="{FA1FCA2D-C3BB-420E-A781-C8DAD15314E3}">
      <dgm:prSet/>
      <dgm:spPr/>
      <dgm:t>
        <a:bodyPr/>
        <a:lstStyle/>
        <a:p>
          <a:endParaRPr lang="ru-RU"/>
        </a:p>
      </dgm:t>
    </dgm:pt>
    <dgm:pt modelId="{4A005E4F-491E-43A0-A786-0D600E3DBB66}">
      <dgm:prSet phldrT="[Текст]"/>
      <dgm:spPr/>
      <dgm:t>
        <a:bodyPr/>
        <a:lstStyle/>
        <a:p>
          <a:r>
            <a:rPr lang="ru-RU" dirty="0" smtClean="0"/>
            <a:t>279,0</a:t>
          </a:r>
          <a:endParaRPr lang="ru-RU" dirty="0"/>
        </a:p>
      </dgm:t>
    </dgm:pt>
    <dgm:pt modelId="{7339B49E-2542-4E42-9073-93F358F68111}" type="parTrans" cxnId="{B2165FA0-E0DF-49BE-A99E-CD9FCFE6C7A3}">
      <dgm:prSet/>
      <dgm:spPr/>
      <dgm:t>
        <a:bodyPr/>
        <a:lstStyle/>
        <a:p>
          <a:endParaRPr lang="ru-RU"/>
        </a:p>
      </dgm:t>
    </dgm:pt>
    <dgm:pt modelId="{4D3325F0-4D68-4FC2-8D70-9CEA99A58D8C}" type="sibTrans" cxnId="{B2165FA0-E0DF-49BE-A99E-CD9FCFE6C7A3}">
      <dgm:prSet/>
      <dgm:spPr/>
      <dgm:t>
        <a:bodyPr/>
        <a:lstStyle/>
        <a:p>
          <a:endParaRPr lang="ru-RU"/>
        </a:p>
      </dgm:t>
    </dgm:pt>
    <dgm:pt modelId="{C5EAE122-0DE3-43D5-9DA0-5A47326FC0D3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Строительство школы по ул. Северная</a:t>
          </a:r>
          <a:endParaRPr lang="ru-RU" dirty="0"/>
        </a:p>
      </dgm:t>
    </dgm:pt>
    <dgm:pt modelId="{C131BF92-FA23-4FF5-BDBC-247771A4F9E9}" type="parTrans" cxnId="{9B95FA02-4B69-4454-A5BE-E18F0206C991}">
      <dgm:prSet/>
      <dgm:spPr/>
      <dgm:t>
        <a:bodyPr/>
        <a:lstStyle/>
        <a:p>
          <a:endParaRPr lang="ru-RU"/>
        </a:p>
      </dgm:t>
    </dgm:pt>
    <dgm:pt modelId="{19E0A2F9-9788-42B9-99DB-52DEC1CF5C21}" type="sibTrans" cxnId="{9B95FA02-4B69-4454-A5BE-E18F0206C991}">
      <dgm:prSet/>
      <dgm:spPr/>
      <dgm:t>
        <a:bodyPr/>
        <a:lstStyle/>
        <a:p>
          <a:endParaRPr lang="ru-RU"/>
        </a:p>
      </dgm:t>
    </dgm:pt>
    <dgm:pt modelId="{ECB5EF4B-6738-453E-B1E8-2BCF416B67CE}">
      <dgm:prSet/>
      <dgm:spPr/>
      <dgm:t>
        <a:bodyPr/>
        <a:lstStyle/>
        <a:p>
          <a:r>
            <a:rPr lang="ru-RU" dirty="0" smtClean="0"/>
            <a:t>Приобретение автобусов</a:t>
          </a:r>
          <a:endParaRPr lang="ru-RU" dirty="0"/>
        </a:p>
      </dgm:t>
    </dgm:pt>
    <dgm:pt modelId="{37996434-692D-4F91-8BBB-72733139219D}" type="parTrans" cxnId="{9A76750D-6D3C-4696-9D94-BD1EAF740F65}">
      <dgm:prSet/>
      <dgm:spPr/>
      <dgm:t>
        <a:bodyPr/>
        <a:lstStyle/>
        <a:p>
          <a:endParaRPr lang="ru-RU"/>
        </a:p>
      </dgm:t>
    </dgm:pt>
    <dgm:pt modelId="{32A6994E-EA5B-4215-BB46-B542856CED27}" type="sibTrans" cxnId="{9A76750D-6D3C-4696-9D94-BD1EAF740F65}">
      <dgm:prSet/>
      <dgm:spPr/>
      <dgm:t>
        <a:bodyPr/>
        <a:lstStyle/>
        <a:p>
          <a:endParaRPr lang="ru-RU"/>
        </a:p>
      </dgm:t>
    </dgm:pt>
    <dgm:pt modelId="{BE3F8C32-C88E-4707-9A63-4C917672593A}">
      <dgm:prSet/>
      <dgm:spPr/>
      <dgm:t>
        <a:bodyPr/>
        <a:lstStyle/>
        <a:p>
          <a:r>
            <a:rPr lang="ru-RU" dirty="0" smtClean="0"/>
            <a:t>Благоустройство дворовых и общественных территорий</a:t>
          </a:r>
          <a:endParaRPr lang="ru-RU" dirty="0"/>
        </a:p>
      </dgm:t>
    </dgm:pt>
    <dgm:pt modelId="{68071E8E-5740-4846-8944-7B1482F1862B}" type="parTrans" cxnId="{6896621B-DFB8-4E5C-9E9E-D256664B3E83}">
      <dgm:prSet/>
      <dgm:spPr/>
      <dgm:t>
        <a:bodyPr/>
        <a:lstStyle/>
        <a:p>
          <a:endParaRPr lang="ru-RU"/>
        </a:p>
      </dgm:t>
    </dgm:pt>
    <dgm:pt modelId="{E7112A3D-ACB9-4E85-9B17-6635EA937742}" type="sibTrans" cxnId="{6896621B-DFB8-4E5C-9E9E-D256664B3E83}">
      <dgm:prSet/>
      <dgm:spPr/>
      <dgm:t>
        <a:bodyPr/>
        <a:lstStyle/>
        <a:p>
          <a:endParaRPr lang="ru-RU"/>
        </a:p>
      </dgm:t>
    </dgm:pt>
    <dgm:pt modelId="{20DED83A-69CB-4C73-BC71-262094F0B84A}">
      <dgm:prSet/>
      <dgm:spPr/>
      <dgm:t>
        <a:bodyPr/>
        <a:lstStyle/>
        <a:p>
          <a:r>
            <a:rPr lang="ru-RU" dirty="0" smtClean="0"/>
            <a:t>63,9</a:t>
          </a:r>
          <a:endParaRPr lang="ru-RU" dirty="0"/>
        </a:p>
      </dgm:t>
    </dgm:pt>
    <dgm:pt modelId="{AA733C92-B1C8-40BA-9F48-B7F41F685775}" type="parTrans" cxnId="{5BA9E24C-7080-450F-9350-1D87F42A2BA7}">
      <dgm:prSet/>
      <dgm:spPr/>
      <dgm:t>
        <a:bodyPr/>
        <a:lstStyle/>
        <a:p>
          <a:endParaRPr lang="ru-RU"/>
        </a:p>
      </dgm:t>
    </dgm:pt>
    <dgm:pt modelId="{7A45C688-F8A7-4AAB-9C1D-0F30CD1CDC6C}" type="sibTrans" cxnId="{5BA9E24C-7080-450F-9350-1D87F42A2BA7}">
      <dgm:prSet/>
      <dgm:spPr/>
      <dgm:t>
        <a:bodyPr/>
        <a:lstStyle/>
        <a:p>
          <a:endParaRPr lang="ru-RU"/>
        </a:p>
      </dgm:t>
    </dgm:pt>
    <dgm:pt modelId="{34409C82-C122-4DAE-B7E7-032B3020510A}">
      <dgm:prSet/>
      <dgm:spPr/>
      <dgm:t>
        <a:bodyPr/>
        <a:lstStyle/>
        <a:p>
          <a:r>
            <a:rPr lang="ru-RU" dirty="0" err="1" smtClean="0"/>
            <a:t>Берегоукрепление</a:t>
          </a:r>
          <a:r>
            <a:rPr lang="ru-RU" dirty="0" smtClean="0"/>
            <a:t> Благоустройство Набережной </a:t>
          </a:r>
          <a:r>
            <a:rPr lang="en-US" dirty="0" smtClean="0"/>
            <a:t>VI </a:t>
          </a:r>
          <a:r>
            <a:rPr lang="ru-RU" dirty="0" smtClean="0"/>
            <a:t>Армии</a:t>
          </a:r>
          <a:endParaRPr lang="ru-RU" dirty="0"/>
        </a:p>
      </dgm:t>
    </dgm:pt>
    <dgm:pt modelId="{7EF91DEB-ACB0-43C3-AE71-5FD95F2472FF}" type="parTrans" cxnId="{E0776CD3-D083-472B-B5A4-1E5BA43CA0DA}">
      <dgm:prSet/>
      <dgm:spPr/>
      <dgm:t>
        <a:bodyPr/>
        <a:lstStyle/>
        <a:p>
          <a:endParaRPr lang="ru-RU"/>
        </a:p>
      </dgm:t>
    </dgm:pt>
    <dgm:pt modelId="{52785256-42FF-4770-945D-8A277C9930D2}" type="sibTrans" cxnId="{E0776CD3-D083-472B-B5A4-1E5BA43CA0DA}">
      <dgm:prSet/>
      <dgm:spPr/>
      <dgm:t>
        <a:bodyPr/>
        <a:lstStyle/>
        <a:p>
          <a:endParaRPr lang="ru-RU"/>
        </a:p>
      </dgm:t>
    </dgm:pt>
    <dgm:pt modelId="{CA3AC4C8-84E5-45F6-AD83-C105E931AAF4}">
      <dgm:prSet/>
      <dgm:spPr>
        <a:solidFill>
          <a:srgbClr val="FFC000"/>
        </a:solidFill>
      </dgm:spPr>
      <dgm:t>
        <a:bodyPr/>
        <a:lstStyle/>
        <a:p>
          <a:r>
            <a:rPr lang="ru-RU" dirty="0" smtClean="0"/>
            <a:t>39.3</a:t>
          </a:r>
          <a:endParaRPr lang="ru-RU" dirty="0"/>
        </a:p>
      </dgm:t>
    </dgm:pt>
    <dgm:pt modelId="{5A6AF401-63DF-4AAB-AA97-31F0DC3457A4}" type="parTrans" cxnId="{8627BC62-479B-43CB-B41B-352945B09E24}">
      <dgm:prSet/>
      <dgm:spPr/>
      <dgm:t>
        <a:bodyPr/>
        <a:lstStyle/>
        <a:p>
          <a:endParaRPr lang="ru-RU"/>
        </a:p>
      </dgm:t>
    </dgm:pt>
    <dgm:pt modelId="{9BB716B8-C699-404E-8ABC-73BAD2C125A9}" type="sibTrans" cxnId="{8627BC62-479B-43CB-B41B-352945B09E24}">
      <dgm:prSet/>
      <dgm:spPr/>
      <dgm:t>
        <a:bodyPr/>
        <a:lstStyle/>
        <a:p>
          <a:endParaRPr lang="ru-RU"/>
        </a:p>
      </dgm:t>
    </dgm:pt>
    <dgm:pt modelId="{898AE06D-D4AE-40D6-8DFC-0D307AC7C0CF}">
      <dgm:prSet/>
      <dgm:spPr>
        <a:ln>
          <a:solidFill>
            <a:srgbClr val="FFC00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Капитальный ремонт тракта </a:t>
          </a:r>
          <a:r>
            <a:rPr lang="ru-RU" dirty="0" err="1" smtClean="0"/>
            <a:t>водоподачи</a:t>
          </a:r>
          <a:endParaRPr lang="ru-RU" dirty="0"/>
        </a:p>
      </dgm:t>
    </dgm:pt>
    <dgm:pt modelId="{CD90EE95-7B9C-4474-BE5B-AB0A319676E2}" type="parTrans" cxnId="{5EFFFA70-0BB1-451D-9B35-4BB0EA73BF14}">
      <dgm:prSet/>
      <dgm:spPr/>
      <dgm:t>
        <a:bodyPr/>
        <a:lstStyle/>
        <a:p>
          <a:endParaRPr lang="ru-RU"/>
        </a:p>
      </dgm:t>
    </dgm:pt>
    <dgm:pt modelId="{5E2F755F-7D7D-4D14-94EE-0BD670E9262A}" type="sibTrans" cxnId="{5EFFFA70-0BB1-451D-9B35-4BB0EA73BF14}">
      <dgm:prSet/>
      <dgm:spPr/>
      <dgm:t>
        <a:bodyPr/>
        <a:lstStyle/>
        <a:p>
          <a:endParaRPr lang="ru-RU"/>
        </a:p>
      </dgm:t>
    </dgm:pt>
    <dgm:pt modelId="{2EDB9840-8F38-486D-9752-7D3AC8043135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236,4</a:t>
          </a:r>
          <a:endParaRPr lang="ru-RU" dirty="0"/>
        </a:p>
      </dgm:t>
    </dgm:pt>
    <dgm:pt modelId="{99F72592-DBE8-4C0D-A5B0-E50D263CD21D}" type="parTrans" cxnId="{230631DA-39FF-4B42-B48A-F680EC9589E2}">
      <dgm:prSet/>
      <dgm:spPr/>
      <dgm:t>
        <a:bodyPr/>
        <a:lstStyle/>
        <a:p>
          <a:endParaRPr lang="ru-RU"/>
        </a:p>
      </dgm:t>
    </dgm:pt>
    <dgm:pt modelId="{552DC078-158F-4710-9113-92EECCC0C901}" type="sibTrans" cxnId="{230631DA-39FF-4B42-B48A-F680EC9589E2}">
      <dgm:prSet/>
      <dgm:spPr/>
      <dgm:t>
        <a:bodyPr/>
        <a:lstStyle/>
        <a:p>
          <a:endParaRPr lang="ru-RU"/>
        </a:p>
      </dgm:t>
    </dgm:pt>
    <dgm:pt modelId="{F98F3C88-E8FB-403F-AE09-1CD510D9E0F1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Строительство детских садов</a:t>
          </a:r>
          <a:endParaRPr lang="ru-RU" dirty="0"/>
        </a:p>
      </dgm:t>
    </dgm:pt>
    <dgm:pt modelId="{A51B24D0-6126-4A95-ADEA-2DCEF544D53D}" type="parTrans" cxnId="{E0208350-3266-411C-BB1E-5F4978713BB3}">
      <dgm:prSet/>
      <dgm:spPr/>
      <dgm:t>
        <a:bodyPr/>
        <a:lstStyle/>
        <a:p>
          <a:endParaRPr lang="ru-RU"/>
        </a:p>
      </dgm:t>
    </dgm:pt>
    <dgm:pt modelId="{1DE0EF84-E81E-4D67-BA48-38C95B419EE6}" type="sibTrans" cxnId="{E0208350-3266-411C-BB1E-5F4978713BB3}">
      <dgm:prSet/>
      <dgm:spPr/>
      <dgm:t>
        <a:bodyPr/>
        <a:lstStyle/>
        <a:p>
          <a:endParaRPr lang="ru-RU"/>
        </a:p>
      </dgm:t>
    </dgm:pt>
    <dgm:pt modelId="{B853B198-7970-447E-BCE5-5C89F93B714D}" type="pres">
      <dgm:prSet presAssocID="{DD989B74-5CEA-4C74-82B8-77AF2C631148}" presName="diagram" presStyleCnt="0">
        <dgm:presLayoutVars>
          <dgm:dir/>
          <dgm:animLvl val="lvl"/>
          <dgm:resizeHandles val="exact"/>
        </dgm:presLayoutVars>
      </dgm:prSet>
      <dgm:spPr/>
    </dgm:pt>
    <dgm:pt modelId="{158E86DE-81B8-418F-A367-3DADBD58A98D}" type="pres">
      <dgm:prSet presAssocID="{35DCECCD-74A3-4809-9ECC-A43F3982A92D}" presName="compNode" presStyleCnt="0"/>
      <dgm:spPr/>
    </dgm:pt>
    <dgm:pt modelId="{B65BB17B-D211-404D-95BE-E795F3DB5397}" type="pres">
      <dgm:prSet presAssocID="{35DCECCD-74A3-4809-9ECC-A43F3982A92D}" presName="childRec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D0DDB-2D36-4D94-9A4C-9688E39A5D3C}" type="pres">
      <dgm:prSet presAssocID="{35DCECCD-74A3-4809-9ECC-A43F3982A92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7BDE5-C47F-4F78-80B7-5917630D90C2}" type="pres">
      <dgm:prSet presAssocID="{35DCECCD-74A3-4809-9ECC-A43F3982A92D}" presName="parentRect" presStyleLbl="alignNode1" presStyleIdx="0" presStyleCnt="6"/>
      <dgm:spPr/>
      <dgm:t>
        <a:bodyPr/>
        <a:lstStyle/>
        <a:p>
          <a:endParaRPr lang="ru-RU"/>
        </a:p>
      </dgm:t>
    </dgm:pt>
    <dgm:pt modelId="{49D47BA6-88C6-4DE4-8BDB-F5BE26E2BFD0}" type="pres">
      <dgm:prSet presAssocID="{35DCECCD-74A3-4809-9ECC-A43F3982A92D}" presName="adorn" presStyleLbl="fgAccFollowNode1" presStyleIdx="0" presStyleCnt="6" custScaleX="163717" custScaleY="142595" custLinFactNeighborX="16275" custLinFactNeighborY="-328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90607782-3356-48F0-8480-B8084A819600}" type="pres">
      <dgm:prSet presAssocID="{DA84AD6C-932A-4630-87A1-CB1F3CC6601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E64D75C-D282-40A0-9543-E1BC290406BC}" type="pres">
      <dgm:prSet presAssocID="{2EDB9840-8F38-486D-9752-7D3AC8043135}" presName="compNode" presStyleCnt="0"/>
      <dgm:spPr/>
    </dgm:pt>
    <dgm:pt modelId="{DFA1C2F7-8B67-44AE-AF11-BEE599701E4E}" type="pres">
      <dgm:prSet presAssocID="{2EDB9840-8F38-486D-9752-7D3AC8043135}" presName="childRec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6C350-A446-426A-A18F-E2CB943DB0F2}" type="pres">
      <dgm:prSet presAssocID="{2EDB9840-8F38-486D-9752-7D3AC804313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F1868-1134-4A30-97CD-C149AAA6EF5D}" type="pres">
      <dgm:prSet presAssocID="{2EDB9840-8F38-486D-9752-7D3AC8043135}" presName="parentRect" presStyleLbl="alignNode1" presStyleIdx="1" presStyleCnt="6"/>
      <dgm:spPr/>
      <dgm:t>
        <a:bodyPr/>
        <a:lstStyle/>
        <a:p>
          <a:endParaRPr lang="ru-RU"/>
        </a:p>
      </dgm:t>
    </dgm:pt>
    <dgm:pt modelId="{236734F6-1312-4C44-A41B-ED63FBC6AF75}" type="pres">
      <dgm:prSet presAssocID="{2EDB9840-8F38-486D-9752-7D3AC8043135}" presName="adorn" presStyleLbl="fgAccFollowNode1" presStyleIdx="1" presStyleCnt="6" custScaleX="178158" custScaleY="15351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25D30B49-2782-4BD5-98D8-029FF18B943C}" type="pres">
      <dgm:prSet presAssocID="{552DC078-158F-4710-9113-92EECCC0C90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B5ADD78-1A0F-4D88-B4BA-22491843F0EA}" type="pres">
      <dgm:prSet presAssocID="{76ED806E-9F46-45A5-A6FB-4EE449566852}" presName="compNode" presStyleCnt="0"/>
      <dgm:spPr/>
    </dgm:pt>
    <dgm:pt modelId="{3BCE61A6-82EE-48E8-A6FB-9C7975527048}" type="pres">
      <dgm:prSet presAssocID="{76ED806E-9F46-45A5-A6FB-4EE449566852}" presName="childRec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13909-3A05-4013-B635-20C0760D39F6}" type="pres">
      <dgm:prSet presAssocID="{76ED806E-9F46-45A5-A6FB-4EE44956685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1D008-E3A3-4ED3-826A-D7358655A832}" type="pres">
      <dgm:prSet presAssocID="{76ED806E-9F46-45A5-A6FB-4EE449566852}" presName="parentRect" presStyleLbl="alignNode1" presStyleIdx="2" presStyleCnt="6"/>
      <dgm:spPr/>
      <dgm:t>
        <a:bodyPr/>
        <a:lstStyle/>
        <a:p>
          <a:endParaRPr lang="ru-RU"/>
        </a:p>
      </dgm:t>
    </dgm:pt>
    <dgm:pt modelId="{D0AA2D60-2D74-4CAF-A338-9E67BC55BDE4}" type="pres">
      <dgm:prSet presAssocID="{76ED806E-9F46-45A5-A6FB-4EE449566852}" presName="adorn" presStyleLbl="fgAccFollowNode1" presStyleIdx="2" presStyleCnt="6" custScaleX="201237" custScaleY="16578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25755EFF-D8DE-4858-A51F-BF0ACE797335}" type="pres">
      <dgm:prSet presAssocID="{D3319696-8EE2-4D9D-A360-EF1B0427598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1B8CDC8-29EF-4C1A-89BB-AF8D263519FF}" type="pres">
      <dgm:prSet presAssocID="{4A005E4F-491E-43A0-A786-0D600E3DBB66}" presName="compNode" presStyleCnt="0"/>
      <dgm:spPr/>
    </dgm:pt>
    <dgm:pt modelId="{CA618EF8-E0E2-45DF-9669-A8C35F5DFC7E}" type="pres">
      <dgm:prSet presAssocID="{4A005E4F-491E-43A0-A786-0D600E3DBB66}" presName="childRec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C1265-98DF-43B8-AFAC-B3A9F10021F0}" type="pres">
      <dgm:prSet presAssocID="{4A005E4F-491E-43A0-A786-0D600E3DBB6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AC9185-FAD3-4908-82B8-F645357D0A9E}" type="pres">
      <dgm:prSet presAssocID="{4A005E4F-491E-43A0-A786-0D600E3DBB66}" presName="parentRect" presStyleLbl="alignNode1" presStyleIdx="3" presStyleCnt="6"/>
      <dgm:spPr/>
      <dgm:t>
        <a:bodyPr/>
        <a:lstStyle/>
        <a:p>
          <a:endParaRPr lang="ru-RU"/>
        </a:p>
      </dgm:t>
    </dgm:pt>
    <dgm:pt modelId="{ADBCF322-149B-4C46-B37B-7E47E9F57473}" type="pres">
      <dgm:prSet presAssocID="{4A005E4F-491E-43A0-A786-0D600E3DBB66}" presName="adorn" presStyleLbl="fgAccFollowNode1" presStyleIdx="3" presStyleCnt="6" custScaleX="201237" custScaleY="16578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6A3C8F70-AF79-4A04-9D14-C67F48F614F8}" type="pres">
      <dgm:prSet presAssocID="{4D3325F0-4D68-4FC2-8D70-9CEA99A58D8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4DB5BC3-C0CA-4F7D-8FC3-5F8B1232D665}" type="pres">
      <dgm:prSet presAssocID="{20DED83A-69CB-4C73-BC71-262094F0B84A}" presName="compNode" presStyleCnt="0"/>
      <dgm:spPr/>
    </dgm:pt>
    <dgm:pt modelId="{811BE2E7-3D15-481B-B1E5-86F95106F011}" type="pres">
      <dgm:prSet presAssocID="{20DED83A-69CB-4C73-BC71-262094F0B84A}" presName="childRec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5043D4-B883-4DB8-94BE-DDBB9BD6EDE0}" type="pres">
      <dgm:prSet presAssocID="{20DED83A-69CB-4C73-BC71-262094F0B84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10882-57BE-493F-B1AC-06C5AA0B76A9}" type="pres">
      <dgm:prSet presAssocID="{20DED83A-69CB-4C73-BC71-262094F0B84A}" presName="parentRect" presStyleLbl="alignNode1" presStyleIdx="4" presStyleCnt="6"/>
      <dgm:spPr/>
      <dgm:t>
        <a:bodyPr/>
        <a:lstStyle/>
        <a:p>
          <a:endParaRPr lang="ru-RU"/>
        </a:p>
      </dgm:t>
    </dgm:pt>
    <dgm:pt modelId="{D769EE6E-5A40-41FF-B194-97D27BFC2F0D}" type="pres">
      <dgm:prSet presAssocID="{20DED83A-69CB-4C73-BC71-262094F0B84A}" presName="adorn" presStyleLbl="fgAccFollowNode1" presStyleIdx="4" presStyleCnt="6" custScaleX="201237" custScaleY="16578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6FFE7D48-0397-4C0E-9AB8-35CD12FEE79A}" type="pres">
      <dgm:prSet presAssocID="{7A45C688-F8A7-4AAB-9C1D-0F30CD1CDC6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2B72FCB-580B-4E95-9CD7-FB91FB1C9BBD}" type="pres">
      <dgm:prSet presAssocID="{CA3AC4C8-84E5-45F6-AD83-C105E931AAF4}" presName="compNode" presStyleCnt="0"/>
      <dgm:spPr/>
    </dgm:pt>
    <dgm:pt modelId="{405E1A61-5CEF-4352-9E16-6ECBFC0C2113}" type="pres">
      <dgm:prSet presAssocID="{CA3AC4C8-84E5-45F6-AD83-C105E931AAF4}" presName="childRec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3C0D2-8539-420D-824B-72F2FE6BA29C}" type="pres">
      <dgm:prSet presAssocID="{CA3AC4C8-84E5-45F6-AD83-C105E931AAF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C93179-7DE2-4F49-BF72-0E73B0ED386A}" type="pres">
      <dgm:prSet presAssocID="{CA3AC4C8-84E5-45F6-AD83-C105E931AAF4}" presName="parentRect" presStyleLbl="alignNode1" presStyleIdx="5" presStyleCnt="6"/>
      <dgm:spPr/>
      <dgm:t>
        <a:bodyPr/>
        <a:lstStyle/>
        <a:p>
          <a:endParaRPr lang="ru-RU"/>
        </a:p>
      </dgm:t>
    </dgm:pt>
    <dgm:pt modelId="{B729B331-D2EB-483A-AD50-C33A2E12317D}" type="pres">
      <dgm:prSet presAssocID="{CA3AC4C8-84E5-45F6-AD83-C105E931AAF4}" presName="adorn" presStyleLbl="fgAccFollowNode1" presStyleIdx="5" presStyleCnt="6" custScaleX="201237" custScaleY="165782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</dgm:ptLst>
  <dgm:cxnLst>
    <dgm:cxn modelId="{FA1FCA2D-C3BB-420E-A781-C8DAD15314E3}" srcId="{DD989B74-5CEA-4C74-82B8-77AF2C631148}" destId="{76ED806E-9F46-45A5-A6FB-4EE449566852}" srcOrd="2" destOrd="0" parTransId="{57DCF5AC-90FB-4DF6-AF8B-986EE385192C}" sibTransId="{D3319696-8EE2-4D9D-A360-EF1B04275980}"/>
    <dgm:cxn modelId="{800BD4DF-003D-42B9-90C6-829CAAE7E93F}" type="presOf" srcId="{DA84AD6C-932A-4630-87A1-CB1F3CC66015}" destId="{90607782-3356-48F0-8480-B8084A819600}" srcOrd="0" destOrd="0" presId="urn:microsoft.com/office/officeart/2005/8/layout/bList2#1"/>
    <dgm:cxn modelId="{5350253A-AD31-46DE-948C-1951CCB6E50D}" type="presOf" srcId="{35DCECCD-74A3-4809-9ECC-A43F3982A92D}" destId="{F05D0DDB-2D36-4D94-9A4C-9688E39A5D3C}" srcOrd="0" destOrd="0" presId="urn:microsoft.com/office/officeart/2005/8/layout/bList2#1"/>
    <dgm:cxn modelId="{9A76750D-6D3C-4696-9D94-BD1EAF740F65}" srcId="{76ED806E-9F46-45A5-A6FB-4EE449566852}" destId="{ECB5EF4B-6738-453E-B1E8-2BCF416B67CE}" srcOrd="0" destOrd="0" parTransId="{37996434-692D-4F91-8BBB-72733139219D}" sibTransId="{32A6994E-EA5B-4215-BB46-B542856CED27}"/>
    <dgm:cxn modelId="{79E02826-A8DF-42E1-919C-16A3904EACF2}" type="presOf" srcId="{552DC078-158F-4710-9113-92EECCC0C901}" destId="{25D30B49-2782-4BD5-98D8-029FF18B943C}" srcOrd="0" destOrd="0" presId="urn:microsoft.com/office/officeart/2005/8/layout/bList2#1"/>
    <dgm:cxn modelId="{FBF64D0B-FD62-407E-B4C2-F669B71162AE}" type="presOf" srcId="{2EDB9840-8F38-486D-9752-7D3AC8043135}" destId="{E4C6C350-A446-426A-A18F-E2CB943DB0F2}" srcOrd="0" destOrd="0" presId="urn:microsoft.com/office/officeart/2005/8/layout/bList2#1"/>
    <dgm:cxn modelId="{17BDCE0B-D100-4EAF-8C9A-336143079F70}" type="presOf" srcId="{7A45C688-F8A7-4AAB-9C1D-0F30CD1CDC6C}" destId="{6FFE7D48-0397-4C0E-9AB8-35CD12FEE79A}" srcOrd="0" destOrd="0" presId="urn:microsoft.com/office/officeart/2005/8/layout/bList2#1"/>
    <dgm:cxn modelId="{A6F70742-0957-45F7-AB77-6AC3CDD0E05F}" type="presOf" srcId="{898AE06D-D4AE-40D6-8DFC-0D307AC7C0CF}" destId="{405E1A61-5CEF-4352-9E16-6ECBFC0C2113}" srcOrd="0" destOrd="0" presId="urn:microsoft.com/office/officeart/2005/8/layout/bList2#1"/>
    <dgm:cxn modelId="{3DAC4CB6-F3FB-41D6-A0FF-FB1B06BFED89}" type="presOf" srcId="{F98F3C88-E8FB-403F-AE09-1CD510D9E0F1}" destId="{DFA1C2F7-8B67-44AE-AF11-BEE599701E4E}" srcOrd="0" destOrd="0" presId="urn:microsoft.com/office/officeart/2005/8/layout/bList2#1"/>
    <dgm:cxn modelId="{21E40DB4-CE65-4F33-90F7-57AAC7C65AD8}" type="presOf" srcId="{2EDB9840-8F38-486D-9752-7D3AC8043135}" destId="{F63F1868-1134-4A30-97CD-C149AAA6EF5D}" srcOrd="1" destOrd="0" presId="urn:microsoft.com/office/officeart/2005/8/layout/bList2#1"/>
    <dgm:cxn modelId="{A6541C1D-C1E8-4EA6-B53F-0CC9F8F87991}" type="presOf" srcId="{20DED83A-69CB-4C73-BC71-262094F0B84A}" destId="{1DD10882-57BE-493F-B1AC-06C5AA0B76A9}" srcOrd="1" destOrd="0" presId="urn:microsoft.com/office/officeart/2005/8/layout/bList2#1"/>
    <dgm:cxn modelId="{55908A77-E3F8-42C0-8987-0C18A55E59C7}" type="presOf" srcId="{C5EAE122-0DE3-43D5-9DA0-5A47326FC0D3}" destId="{B65BB17B-D211-404D-95BE-E795F3DB5397}" srcOrd="0" destOrd="0" presId="urn:microsoft.com/office/officeart/2005/8/layout/bList2#1"/>
    <dgm:cxn modelId="{1C5B7A34-E61C-41B9-BD4C-CD2545C826E1}" type="presOf" srcId="{D3319696-8EE2-4D9D-A360-EF1B04275980}" destId="{25755EFF-D8DE-4858-A51F-BF0ACE797335}" srcOrd="0" destOrd="0" presId="urn:microsoft.com/office/officeart/2005/8/layout/bList2#1"/>
    <dgm:cxn modelId="{AA5ECEA2-AD94-47CC-A34B-ECFD89BE3BC9}" type="presOf" srcId="{BE3F8C32-C88E-4707-9A63-4C917672593A}" destId="{CA618EF8-E0E2-45DF-9669-A8C35F5DFC7E}" srcOrd="0" destOrd="0" presId="urn:microsoft.com/office/officeart/2005/8/layout/bList2#1"/>
    <dgm:cxn modelId="{5EFFFA70-0BB1-451D-9B35-4BB0EA73BF14}" srcId="{CA3AC4C8-84E5-45F6-AD83-C105E931AAF4}" destId="{898AE06D-D4AE-40D6-8DFC-0D307AC7C0CF}" srcOrd="0" destOrd="0" parTransId="{CD90EE95-7B9C-4474-BE5B-AB0A319676E2}" sibTransId="{5E2F755F-7D7D-4D14-94EE-0BD670E9262A}"/>
    <dgm:cxn modelId="{674C9238-AECF-48C2-94EE-B1395B227BFF}" type="presOf" srcId="{76ED806E-9F46-45A5-A6FB-4EE449566852}" destId="{58C1D008-E3A3-4ED3-826A-D7358655A832}" srcOrd="1" destOrd="0" presId="urn:microsoft.com/office/officeart/2005/8/layout/bList2#1"/>
    <dgm:cxn modelId="{B2165FA0-E0DF-49BE-A99E-CD9FCFE6C7A3}" srcId="{DD989B74-5CEA-4C74-82B8-77AF2C631148}" destId="{4A005E4F-491E-43A0-A786-0D600E3DBB66}" srcOrd="3" destOrd="0" parTransId="{7339B49E-2542-4E42-9073-93F358F68111}" sibTransId="{4D3325F0-4D68-4FC2-8D70-9CEA99A58D8C}"/>
    <dgm:cxn modelId="{C892CA95-53B0-4DC9-8EFB-8105771E00E2}" type="presOf" srcId="{DD989B74-5CEA-4C74-82B8-77AF2C631148}" destId="{B853B198-7970-447E-BCE5-5C89F93B714D}" srcOrd="0" destOrd="0" presId="urn:microsoft.com/office/officeart/2005/8/layout/bList2#1"/>
    <dgm:cxn modelId="{F2A23765-A30B-4EAB-984E-66B40D05648A}" type="presOf" srcId="{4A005E4F-491E-43A0-A786-0D600E3DBB66}" destId="{B3AC9185-FAD3-4908-82B8-F645357D0A9E}" srcOrd="1" destOrd="0" presId="urn:microsoft.com/office/officeart/2005/8/layout/bList2#1"/>
    <dgm:cxn modelId="{E0208350-3266-411C-BB1E-5F4978713BB3}" srcId="{2EDB9840-8F38-486D-9752-7D3AC8043135}" destId="{F98F3C88-E8FB-403F-AE09-1CD510D9E0F1}" srcOrd="0" destOrd="0" parTransId="{A51B24D0-6126-4A95-ADEA-2DCEF544D53D}" sibTransId="{1DE0EF84-E81E-4D67-BA48-38C95B419EE6}"/>
    <dgm:cxn modelId="{E0776CD3-D083-472B-B5A4-1E5BA43CA0DA}" srcId="{20DED83A-69CB-4C73-BC71-262094F0B84A}" destId="{34409C82-C122-4DAE-B7E7-032B3020510A}" srcOrd="0" destOrd="0" parTransId="{7EF91DEB-ACB0-43C3-AE71-5FD95F2472FF}" sibTransId="{52785256-42FF-4770-945D-8A277C9930D2}"/>
    <dgm:cxn modelId="{47D9FDE4-890B-4868-95A1-CB308B35E12D}" srcId="{DD989B74-5CEA-4C74-82B8-77AF2C631148}" destId="{35DCECCD-74A3-4809-9ECC-A43F3982A92D}" srcOrd="0" destOrd="0" parTransId="{6998FFAB-D5F0-427F-84E7-D4B9F06156DE}" sibTransId="{DA84AD6C-932A-4630-87A1-CB1F3CC66015}"/>
    <dgm:cxn modelId="{9B95FA02-4B69-4454-A5BE-E18F0206C991}" srcId="{35DCECCD-74A3-4809-9ECC-A43F3982A92D}" destId="{C5EAE122-0DE3-43D5-9DA0-5A47326FC0D3}" srcOrd="0" destOrd="0" parTransId="{C131BF92-FA23-4FF5-BDBC-247771A4F9E9}" sibTransId="{19E0A2F9-9788-42B9-99DB-52DEC1CF5C21}"/>
    <dgm:cxn modelId="{85958304-C76A-48A9-A716-60F6CC131D5F}" type="presOf" srcId="{76ED806E-9F46-45A5-A6FB-4EE449566852}" destId="{24513909-3A05-4013-B635-20C0760D39F6}" srcOrd="0" destOrd="0" presId="urn:microsoft.com/office/officeart/2005/8/layout/bList2#1"/>
    <dgm:cxn modelId="{1BE64961-D4D4-4C84-8160-1DDCF28C499D}" type="presOf" srcId="{ECB5EF4B-6738-453E-B1E8-2BCF416B67CE}" destId="{3BCE61A6-82EE-48E8-A6FB-9C7975527048}" srcOrd="0" destOrd="0" presId="urn:microsoft.com/office/officeart/2005/8/layout/bList2#1"/>
    <dgm:cxn modelId="{A3962484-7F56-444B-A2E8-15A12FC5CD34}" type="presOf" srcId="{CA3AC4C8-84E5-45F6-AD83-C105E931AAF4}" destId="{7EC93179-7DE2-4F49-BF72-0E73B0ED386A}" srcOrd="1" destOrd="0" presId="urn:microsoft.com/office/officeart/2005/8/layout/bList2#1"/>
    <dgm:cxn modelId="{CDBCFF5E-EA78-42FB-9F7F-4B07B01E0616}" type="presOf" srcId="{CA3AC4C8-84E5-45F6-AD83-C105E931AAF4}" destId="{8793C0D2-8539-420D-824B-72F2FE6BA29C}" srcOrd="0" destOrd="0" presId="urn:microsoft.com/office/officeart/2005/8/layout/bList2#1"/>
    <dgm:cxn modelId="{5BA9E24C-7080-450F-9350-1D87F42A2BA7}" srcId="{DD989B74-5CEA-4C74-82B8-77AF2C631148}" destId="{20DED83A-69CB-4C73-BC71-262094F0B84A}" srcOrd="4" destOrd="0" parTransId="{AA733C92-B1C8-40BA-9F48-B7F41F685775}" sibTransId="{7A45C688-F8A7-4AAB-9C1D-0F30CD1CDC6C}"/>
    <dgm:cxn modelId="{8627BC62-479B-43CB-B41B-352945B09E24}" srcId="{DD989B74-5CEA-4C74-82B8-77AF2C631148}" destId="{CA3AC4C8-84E5-45F6-AD83-C105E931AAF4}" srcOrd="5" destOrd="0" parTransId="{5A6AF401-63DF-4AAB-AA97-31F0DC3457A4}" sibTransId="{9BB716B8-C699-404E-8ABC-73BAD2C125A9}"/>
    <dgm:cxn modelId="{EBA12679-D413-4E8B-8DC2-CD3D7F3D8DEA}" type="presOf" srcId="{34409C82-C122-4DAE-B7E7-032B3020510A}" destId="{811BE2E7-3D15-481B-B1E5-86F95106F011}" srcOrd="0" destOrd="0" presId="urn:microsoft.com/office/officeart/2005/8/layout/bList2#1"/>
    <dgm:cxn modelId="{E4CC96D5-A4A8-4E6A-965E-2C3B8CE2E11C}" type="presOf" srcId="{4D3325F0-4D68-4FC2-8D70-9CEA99A58D8C}" destId="{6A3C8F70-AF79-4A04-9D14-C67F48F614F8}" srcOrd="0" destOrd="0" presId="urn:microsoft.com/office/officeart/2005/8/layout/bList2#1"/>
    <dgm:cxn modelId="{A9CFFDA1-FFCE-4C6A-8884-D9B2A097C9F8}" type="presOf" srcId="{20DED83A-69CB-4C73-BC71-262094F0B84A}" destId="{635043D4-B883-4DB8-94BE-DDBB9BD6EDE0}" srcOrd="0" destOrd="0" presId="urn:microsoft.com/office/officeart/2005/8/layout/bList2#1"/>
    <dgm:cxn modelId="{F15121C4-B505-4682-9303-CA31B5CB2696}" type="presOf" srcId="{4A005E4F-491E-43A0-A786-0D600E3DBB66}" destId="{5DEC1265-98DF-43B8-AFAC-B3A9F10021F0}" srcOrd="0" destOrd="0" presId="urn:microsoft.com/office/officeart/2005/8/layout/bList2#1"/>
    <dgm:cxn modelId="{6896621B-DFB8-4E5C-9E9E-D256664B3E83}" srcId="{4A005E4F-491E-43A0-A786-0D600E3DBB66}" destId="{BE3F8C32-C88E-4707-9A63-4C917672593A}" srcOrd="0" destOrd="0" parTransId="{68071E8E-5740-4846-8944-7B1482F1862B}" sibTransId="{E7112A3D-ACB9-4E85-9B17-6635EA937742}"/>
    <dgm:cxn modelId="{230631DA-39FF-4B42-B48A-F680EC9589E2}" srcId="{DD989B74-5CEA-4C74-82B8-77AF2C631148}" destId="{2EDB9840-8F38-486D-9752-7D3AC8043135}" srcOrd="1" destOrd="0" parTransId="{99F72592-DBE8-4C0D-A5B0-E50D263CD21D}" sibTransId="{552DC078-158F-4710-9113-92EECCC0C901}"/>
    <dgm:cxn modelId="{0C5D4AB9-3C90-4E93-941A-B3ADB4E7B676}" type="presOf" srcId="{35DCECCD-74A3-4809-9ECC-A43F3982A92D}" destId="{B087BDE5-C47F-4F78-80B7-5917630D90C2}" srcOrd="1" destOrd="0" presId="urn:microsoft.com/office/officeart/2005/8/layout/bList2#1"/>
    <dgm:cxn modelId="{F9E5051B-BC1D-4F26-ADD0-8057227467BF}" type="presParOf" srcId="{B853B198-7970-447E-BCE5-5C89F93B714D}" destId="{158E86DE-81B8-418F-A367-3DADBD58A98D}" srcOrd="0" destOrd="0" presId="urn:microsoft.com/office/officeart/2005/8/layout/bList2#1"/>
    <dgm:cxn modelId="{7905AB2F-77FB-444A-8155-009FFF9EA9BD}" type="presParOf" srcId="{158E86DE-81B8-418F-A367-3DADBD58A98D}" destId="{B65BB17B-D211-404D-95BE-E795F3DB5397}" srcOrd="0" destOrd="0" presId="urn:microsoft.com/office/officeart/2005/8/layout/bList2#1"/>
    <dgm:cxn modelId="{B467AF52-82A7-4025-A49A-86765A882E0B}" type="presParOf" srcId="{158E86DE-81B8-418F-A367-3DADBD58A98D}" destId="{F05D0DDB-2D36-4D94-9A4C-9688E39A5D3C}" srcOrd="1" destOrd="0" presId="urn:microsoft.com/office/officeart/2005/8/layout/bList2#1"/>
    <dgm:cxn modelId="{C7886A63-F3EF-4534-A055-652ABA3E0F35}" type="presParOf" srcId="{158E86DE-81B8-418F-A367-3DADBD58A98D}" destId="{B087BDE5-C47F-4F78-80B7-5917630D90C2}" srcOrd="2" destOrd="0" presId="urn:microsoft.com/office/officeart/2005/8/layout/bList2#1"/>
    <dgm:cxn modelId="{45FBB2B9-F70D-4181-967D-17F7D9C2886E}" type="presParOf" srcId="{158E86DE-81B8-418F-A367-3DADBD58A98D}" destId="{49D47BA6-88C6-4DE4-8BDB-F5BE26E2BFD0}" srcOrd="3" destOrd="0" presId="urn:microsoft.com/office/officeart/2005/8/layout/bList2#1"/>
    <dgm:cxn modelId="{4BDADEE3-0097-4FD3-A45E-99932792E82B}" type="presParOf" srcId="{B853B198-7970-447E-BCE5-5C89F93B714D}" destId="{90607782-3356-48F0-8480-B8084A819600}" srcOrd="1" destOrd="0" presId="urn:microsoft.com/office/officeart/2005/8/layout/bList2#1"/>
    <dgm:cxn modelId="{83C13D93-04A5-4AD3-88E6-785F4DB99671}" type="presParOf" srcId="{B853B198-7970-447E-BCE5-5C89F93B714D}" destId="{7E64D75C-D282-40A0-9543-E1BC290406BC}" srcOrd="2" destOrd="0" presId="urn:microsoft.com/office/officeart/2005/8/layout/bList2#1"/>
    <dgm:cxn modelId="{3F2A88FD-FA45-4040-96F3-F7E70F266C9F}" type="presParOf" srcId="{7E64D75C-D282-40A0-9543-E1BC290406BC}" destId="{DFA1C2F7-8B67-44AE-AF11-BEE599701E4E}" srcOrd="0" destOrd="0" presId="urn:microsoft.com/office/officeart/2005/8/layout/bList2#1"/>
    <dgm:cxn modelId="{B1D24DDE-9937-4E07-BD44-1B5CEAD868C0}" type="presParOf" srcId="{7E64D75C-D282-40A0-9543-E1BC290406BC}" destId="{E4C6C350-A446-426A-A18F-E2CB943DB0F2}" srcOrd="1" destOrd="0" presId="urn:microsoft.com/office/officeart/2005/8/layout/bList2#1"/>
    <dgm:cxn modelId="{75019267-0002-41D0-B664-781A2F3FBCD9}" type="presParOf" srcId="{7E64D75C-D282-40A0-9543-E1BC290406BC}" destId="{F63F1868-1134-4A30-97CD-C149AAA6EF5D}" srcOrd="2" destOrd="0" presId="urn:microsoft.com/office/officeart/2005/8/layout/bList2#1"/>
    <dgm:cxn modelId="{0B9DE030-2F61-4980-B305-C755CEA87944}" type="presParOf" srcId="{7E64D75C-D282-40A0-9543-E1BC290406BC}" destId="{236734F6-1312-4C44-A41B-ED63FBC6AF75}" srcOrd="3" destOrd="0" presId="urn:microsoft.com/office/officeart/2005/8/layout/bList2#1"/>
    <dgm:cxn modelId="{AC62683D-279B-4F01-973F-7326DE226BD2}" type="presParOf" srcId="{B853B198-7970-447E-BCE5-5C89F93B714D}" destId="{25D30B49-2782-4BD5-98D8-029FF18B943C}" srcOrd="3" destOrd="0" presId="urn:microsoft.com/office/officeart/2005/8/layout/bList2#1"/>
    <dgm:cxn modelId="{48349192-748F-4650-AEC6-9D8BC03DAD7F}" type="presParOf" srcId="{B853B198-7970-447E-BCE5-5C89F93B714D}" destId="{7B5ADD78-1A0F-4D88-B4BA-22491843F0EA}" srcOrd="4" destOrd="0" presId="urn:microsoft.com/office/officeart/2005/8/layout/bList2#1"/>
    <dgm:cxn modelId="{81106D80-A9E6-4319-B962-E7A2C5DA9254}" type="presParOf" srcId="{7B5ADD78-1A0F-4D88-B4BA-22491843F0EA}" destId="{3BCE61A6-82EE-48E8-A6FB-9C7975527048}" srcOrd="0" destOrd="0" presId="urn:microsoft.com/office/officeart/2005/8/layout/bList2#1"/>
    <dgm:cxn modelId="{8F4811C1-5894-4C63-8F37-29520B434D1F}" type="presParOf" srcId="{7B5ADD78-1A0F-4D88-B4BA-22491843F0EA}" destId="{24513909-3A05-4013-B635-20C0760D39F6}" srcOrd="1" destOrd="0" presId="urn:microsoft.com/office/officeart/2005/8/layout/bList2#1"/>
    <dgm:cxn modelId="{F34DDF6B-9DF2-4C05-93BD-2B8B0DD9ABCD}" type="presParOf" srcId="{7B5ADD78-1A0F-4D88-B4BA-22491843F0EA}" destId="{58C1D008-E3A3-4ED3-826A-D7358655A832}" srcOrd="2" destOrd="0" presId="urn:microsoft.com/office/officeart/2005/8/layout/bList2#1"/>
    <dgm:cxn modelId="{939FECDF-D430-4A3E-8621-E720A2DE07BE}" type="presParOf" srcId="{7B5ADD78-1A0F-4D88-B4BA-22491843F0EA}" destId="{D0AA2D60-2D74-4CAF-A338-9E67BC55BDE4}" srcOrd="3" destOrd="0" presId="urn:microsoft.com/office/officeart/2005/8/layout/bList2#1"/>
    <dgm:cxn modelId="{38EC300B-3DFB-4429-ACE5-38EA89B93060}" type="presParOf" srcId="{B853B198-7970-447E-BCE5-5C89F93B714D}" destId="{25755EFF-D8DE-4858-A51F-BF0ACE797335}" srcOrd="5" destOrd="0" presId="urn:microsoft.com/office/officeart/2005/8/layout/bList2#1"/>
    <dgm:cxn modelId="{E78C4F32-6CA7-4BF2-BCC3-6D4D0A7EB272}" type="presParOf" srcId="{B853B198-7970-447E-BCE5-5C89F93B714D}" destId="{61B8CDC8-29EF-4C1A-89BB-AF8D263519FF}" srcOrd="6" destOrd="0" presId="urn:microsoft.com/office/officeart/2005/8/layout/bList2#1"/>
    <dgm:cxn modelId="{F76D9A5B-B209-4DB3-A0FF-F0DA2D6F0291}" type="presParOf" srcId="{61B8CDC8-29EF-4C1A-89BB-AF8D263519FF}" destId="{CA618EF8-E0E2-45DF-9669-A8C35F5DFC7E}" srcOrd="0" destOrd="0" presId="urn:microsoft.com/office/officeart/2005/8/layout/bList2#1"/>
    <dgm:cxn modelId="{A23551C2-DED1-41D3-896B-CD51FC5E921A}" type="presParOf" srcId="{61B8CDC8-29EF-4C1A-89BB-AF8D263519FF}" destId="{5DEC1265-98DF-43B8-AFAC-B3A9F10021F0}" srcOrd="1" destOrd="0" presId="urn:microsoft.com/office/officeart/2005/8/layout/bList2#1"/>
    <dgm:cxn modelId="{68980E19-A112-463C-ADE2-F2905E759D6D}" type="presParOf" srcId="{61B8CDC8-29EF-4C1A-89BB-AF8D263519FF}" destId="{B3AC9185-FAD3-4908-82B8-F645357D0A9E}" srcOrd="2" destOrd="0" presId="urn:microsoft.com/office/officeart/2005/8/layout/bList2#1"/>
    <dgm:cxn modelId="{46A759C2-1D28-4F27-B7B6-453ECC770C0B}" type="presParOf" srcId="{61B8CDC8-29EF-4C1A-89BB-AF8D263519FF}" destId="{ADBCF322-149B-4C46-B37B-7E47E9F57473}" srcOrd="3" destOrd="0" presId="urn:microsoft.com/office/officeart/2005/8/layout/bList2#1"/>
    <dgm:cxn modelId="{B7DF8857-54CE-4753-AB09-1BE423459713}" type="presParOf" srcId="{B853B198-7970-447E-BCE5-5C89F93B714D}" destId="{6A3C8F70-AF79-4A04-9D14-C67F48F614F8}" srcOrd="7" destOrd="0" presId="urn:microsoft.com/office/officeart/2005/8/layout/bList2#1"/>
    <dgm:cxn modelId="{E66252F7-0BC7-4345-87AF-CD5C7543CAC4}" type="presParOf" srcId="{B853B198-7970-447E-BCE5-5C89F93B714D}" destId="{14DB5BC3-C0CA-4F7D-8FC3-5F8B1232D665}" srcOrd="8" destOrd="0" presId="urn:microsoft.com/office/officeart/2005/8/layout/bList2#1"/>
    <dgm:cxn modelId="{B9346F1C-1B9C-4843-8E32-0487645575D4}" type="presParOf" srcId="{14DB5BC3-C0CA-4F7D-8FC3-5F8B1232D665}" destId="{811BE2E7-3D15-481B-B1E5-86F95106F011}" srcOrd="0" destOrd="0" presId="urn:microsoft.com/office/officeart/2005/8/layout/bList2#1"/>
    <dgm:cxn modelId="{4C012FC6-6585-4074-BC3C-E2AD55E5E56A}" type="presParOf" srcId="{14DB5BC3-C0CA-4F7D-8FC3-5F8B1232D665}" destId="{635043D4-B883-4DB8-94BE-DDBB9BD6EDE0}" srcOrd="1" destOrd="0" presId="urn:microsoft.com/office/officeart/2005/8/layout/bList2#1"/>
    <dgm:cxn modelId="{5142286B-4F63-4DD3-88A8-E38DC626BC1A}" type="presParOf" srcId="{14DB5BC3-C0CA-4F7D-8FC3-5F8B1232D665}" destId="{1DD10882-57BE-493F-B1AC-06C5AA0B76A9}" srcOrd="2" destOrd="0" presId="urn:microsoft.com/office/officeart/2005/8/layout/bList2#1"/>
    <dgm:cxn modelId="{7E69990C-559C-4164-8451-4F341BC53390}" type="presParOf" srcId="{14DB5BC3-C0CA-4F7D-8FC3-5F8B1232D665}" destId="{D769EE6E-5A40-41FF-B194-97D27BFC2F0D}" srcOrd="3" destOrd="0" presId="urn:microsoft.com/office/officeart/2005/8/layout/bList2#1"/>
    <dgm:cxn modelId="{4B9BBD29-D972-4505-97AD-4BAA93E415C8}" type="presParOf" srcId="{B853B198-7970-447E-BCE5-5C89F93B714D}" destId="{6FFE7D48-0397-4C0E-9AB8-35CD12FEE79A}" srcOrd="9" destOrd="0" presId="urn:microsoft.com/office/officeart/2005/8/layout/bList2#1"/>
    <dgm:cxn modelId="{59D272A7-4CDD-42C0-A947-DE3F71315DEA}" type="presParOf" srcId="{B853B198-7970-447E-BCE5-5C89F93B714D}" destId="{02B72FCB-580B-4E95-9CD7-FB91FB1C9BBD}" srcOrd="10" destOrd="0" presId="urn:microsoft.com/office/officeart/2005/8/layout/bList2#1"/>
    <dgm:cxn modelId="{9BDC0757-FE17-446C-94A0-064648B65BF1}" type="presParOf" srcId="{02B72FCB-580B-4E95-9CD7-FB91FB1C9BBD}" destId="{405E1A61-5CEF-4352-9E16-6ECBFC0C2113}" srcOrd="0" destOrd="0" presId="urn:microsoft.com/office/officeart/2005/8/layout/bList2#1"/>
    <dgm:cxn modelId="{861F7952-BDE0-4E29-B189-19E5DD804472}" type="presParOf" srcId="{02B72FCB-580B-4E95-9CD7-FB91FB1C9BBD}" destId="{8793C0D2-8539-420D-824B-72F2FE6BA29C}" srcOrd="1" destOrd="0" presId="urn:microsoft.com/office/officeart/2005/8/layout/bList2#1"/>
    <dgm:cxn modelId="{6752B147-1590-4FBC-8E81-AC740BDFE4E5}" type="presParOf" srcId="{02B72FCB-580B-4E95-9CD7-FB91FB1C9BBD}" destId="{7EC93179-7DE2-4F49-BF72-0E73B0ED386A}" srcOrd="2" destOrd="0" presId="urn:microsoft.com/office/officeart/2005/8/layout/bList2#1"/>
    <dgm:cxn modelId="{E8BC2E50-59DC-4514-94B7-3AA311FCF2A0}" type="presParOf" srcId="{02B72FCB-580B-4E95-9CD7-FB91FB1C9BBD}" destId="{B729B331-D2EB-483A-AD50-C33A2E12317D}" srcOrd="3" destOrd="0" presId="urn:microsoft.com/office/officeart/2005/8/layout/bList2#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BB17B-D211-404D-95BE-E795F3DB5397}">
      <dsp:nvSpPr>
        <dsp:cNvPr id="0" name=""/>
        <dsp:cNvSpPr/>
      </dsp:nvSpPr>
      <dsp:spPr>
        <a:xfrm>
          <a:off x="1095081" y="37996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/>
            <a:t>Строительство школы по ул. Северная</a:t>
          </a:r>
          <a:endParaRPr lang="ru-RU" sz="1400" kern="1200" dirty="0"/>
        </a:p>
      </dsp:txBody>
      <dsp:txXfrm>
        <a:off x="1125854" y="68769"/>
        <a:ext cx="1697847" cy="1282577"/>
      </dsp:txXfrm>
    </dsp:sp>
    <dsp:sp modelId="{B087BDE5-C47F-4F78-80B7-5917630D90C2}">
      <dsp:nvSpPr>
        <dsp:cNvPr id="0" name=""/>
        <dsp:cNvSpPr/>
      </dsp:nvSpPr>
      <dsp:spPr>
        <a:xfrm>
          <a:off x="1095081" y="1351346"/>
          <a:ext cx="1759393" cy="56474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1014,3</a:t>
          </a:r>
          <a:endParaRPr lang="ru-RU" sz="2800" kern="1200" dirty="0"/>
        </a:p>
      </dsp:txBody>
      <dsp:txXfrm>
        <a:off x="1095081" y="1351346"/>
        <a:ext cx="1239009" cy="564740"/>
      </dsp:txXfrm>
    </dsp:sp>
    <dsp:sp modelId="{49D47BA6-88C6-4DE4-8BDB-F5BE26E2BFD0}">
      <dsp:nvSpPr>
        <dsp:cNvPr id="0" name=""/>
        <dsp:cNvSpPr/>
      </dsp:nvSpPr>
      <dsp:spPr>
        <a:xfrm>
          <a:off x="2287900" y="1289692"/>
          <a:ext cx="1008149" cy="87808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1C2F7-8B67-44AE-AF11-BEE599701E4E}">
      <dsp:nvSpPr>
        <dsp:cNvPr id="0" name=""/>
        <dsp:cNvSpPr/>
      </dsp:nvSpPr>
      <dsp:spPr>
        <a:xfrm>
          <a:off x="3348388" y="21192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880000"/>
              <a:satOff val="-10001"/>
              <a:lumOff val="1200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/>
            <a:t>Строительство детских садов</a:t>
          </a:r>
          <a:endParaRPr lang="ru-RU" sz="1400" kern="1200" dirty="0"/>
        </a:p>
      </dsp:txBody>
      <dsp:txXfrm>
        <a:off x="3379161" y="51965"/>
        <a:ext cx="1697847" cy="1282577"/>
      </dsp:txXfrm>
    </dsp:sp>
    <dsp:sp modelId="{F63F1868-1134-4A30-97CD-C149AAA6EF5D}">
      <dsp:nvSpPr>
        <dsp:cNvPr id="0" name=""/>
        <dsp:cNvSpPr/>
      </dsp:nvSpPr>
      <dsp:spPr>
        <a:xfrm>
          <a:off x="3348388" y="1334543"/>
          <a:ext cx="1759393" cy="564740"/>
        </a:xfrm>
        <a:prstGeom prst="rect">
          <a:avLst/>
        </a:prstGeom>
        <a:gradFill rotWithShape="0">
          <a:gsLst>
            <a:gs pos="0">
              <a:schemeClr val="accent2">
                <a:hueOff val="-2880000"/>
                <a:satOff val="-10001"/>
                <a:lumOff val="12000"/>
                <a:alphaOff val="0"/>
                <a:shade val="51000"/>
                <a:satMod val="130000"/>
              </a:schemeClr>
            </a:gs>
            <a:gs pos="80000">
              <a:schemeClr val="accent2">
                <a:hueOff val="-2880000"/>
                <a:satOff val="-10001"/>
                <a:lumOff val="12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2880000"/>
                <a:satOff val="-10001"/>
                <a:lumOff val="12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/>
            <a:t>236,4</a:t>
          </a:r>
          <a:endParaRPr lang="ru-RU" sz="2800" kern="1200" dirty="0"/>
        </a:p>
      </dsp:txBody>
      <dsp:txXfrm>
        <a:off x="3348388" y="1334543"/>
        <a:ext cx="1239009" cy="564740"/>
      </dsp:txXfrm>
    </dsp:sp>
    <dsp:sp modelId="{236734F6-1312-4C44-A41B-ED63FBC6AF75}">
      <dsp:nvSpPr>
        <dsp:cNvPr id="0" name=""/>
        <dsp:cNvSpPr/>
      </dsp:nvSpPr>
      <dsp:spPr>
        <a:xfrm>
          <a:off x="4396524" y="1259493"/>
          <a:ext cx="1097075" cy="94529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9525" cap="flat" cmpd="sng" algn="ctr">
          <a:solidFill>
            <a:schemeClr val="accent2">
              <a:tint val="40000"/>
              <a:alpha val="90000"/>
              <a:hueOff val="-2880000"/>
              <a:satOff val="-3899"/>
              <a:lumOff val="325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E61A6-82EE-48E8-A6FB-9C7975527048}">
      <dsp:nvSpPr>
        <dsp:cNvPr id="0" name=""/>
        <dsp:cNvSpPr/>
      </dsp:nvSpPr>
      <dsp:spPr>
        <a:xfrm>
          <a:off x="5646157" y="2300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5760000"/>
              <a:satOff val="-20001"/>
              <a:lumOff val="2400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Приобретение автобусов</a:t>
          </a:r>
          <a:endParaRPr lang="ru-RU" sz="1400" kern="1200" dirty="0"/>
        </a:p>
      </dsp:txBody>
      <dsp:txXfrm>
        <a:off x="5676930" y="33073"/>
        <a:ext cx="1697847" cy="1282577"/>
      </dsp:txXfrm>
    </dsp:sp>
    <dsp:sp modelId="{58C1D008-E3A3-4ED3-826A-D7358655A832}">
      <dsp:nvSpPr>
        <dsp:cNvPr id="0" name=""/>
        <dsp:cNvSpPr/>
      </dsp:nvSpPr>
      <dsp:spPr>
        <a:xfrm>
          <a:off x="5646157" y="1315650"/>
          <a:ext cx="1759393" cy="564740"/>
        </a:xfrm>
        <a:prstGeom prst="rect">
          <a:avLst/>
        </a:prstGeom>
        <a:gradFill rotWithShape="0">
          <a:gsLst>
            <a:gs pos="0">
              <a:schemeClr val="accent2">
                <a:hueOff val="-5760000"/>
                <a:satOff val="-20001"/>
                <a:lumOff val="24000"/>
                <a:alphaOff val="0"/>
                <a:shade val="51000"/>
                <a:satMod val="130000"/>
              </a:schemeClr>
            </a:gs>
            <a:gs pos="80000">
              <a:schemeClr val="accent2">
                <a:hueOff val="-5760000"/>
                <a:satOff val="-20001"/>
                <a:lumOff val="24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5760000"/>
                <a:satOff val="-20001"/>
                <a:lumOff val="24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54,6</a:t>
          </a:r>
          <a:endParaRPr lang="ru-RU" sz="2800" kern="1200" dirty="0"/>
        </a:p>
      </dsp:txBody>
      <dsp:txXfrm>
        <a:off x="5646157" y="1315650"/>
        <a:ext cx="1239009" cy="564740"/>
      </dsp:txXfrm>
    </dsp:sp>
    <dsp:sp modelId="{D0AA2D60-2D74-4CAF-A338-9E67BC55BDE4}">
      <dsp:nvSpPr>
        <dsp:cNvPr id="0" name=""/>
        <dsp:cNvSpPr/>
      </dsp:nvSpPr>
      <dsp:spPr>
        <a:xfrm>
          <a:off x="6623235" y="1202816"/>
          <a:ext cx="1239193" cy="102086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9525" cap="flat" cmpd="sng" algn="ctr">
          <a:solidFill>
            <a:schemeClr val="accent2">
              <a:tint val="40000"/>
              <a:alpha val="90000"/>
              <a:hueOff val="-5760000"/>
              <a:satOff val="-7798"/>
              <a:lumOff val="651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618EF8-E0E2-45DF-9669-A8C35F5DFC7E}">
      <dsp:nvSpPr>
        <dsp:cNvPr id="0" name=""/>
        <dsp:cNvSpPr/>
      </dsp:nvSpPr>
      <dsp:spPr>
        <a:xfrm>
          <a:off x="1001791" y="2528668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8640000"/>
              <a:satOff val="-30002"/>
              <a:lumOff val="3600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Благоустройство дворовых и общественных территорий</a:t>
          </a:r>
          <a:endParaRPr lang="ru-RU" sz="1400" kern="1200" dirty="0"/>
        </a:p>
      </dsp:txBody>
      <dsp:txXfrm>
        <a:off x="1032564" y="2559441"/>
        <a:ext cx="1697847" cy="1282577"/>
      </dsp:txXfrm>
    </dsp:sp>
    <dsp:sp modelId="{B3AC9185-FAD3-4908-82B8-F645357D0A9E}">
      <dsp:nvSpPr>
        <dsp:cNvPr id="0" name=""/>
        <dsp:cNvSpPr/>
      </dsp:nvSpPr>
      <dsp:spPr>
        <a:xfrm>
          <a:off x="1001791" y="3842018"/>
          <a:ext cx="1759393" cy="564740"/>
        </a:xfrm>
        <a:prstGeom prst="rect">
          <a:avLst/>
        </a:prstGeom>
        <a:gradFill rotWithShape="0">
          <a:gsLst>
            <a:gs pos="0">
              <a:schemeClr val="accent2">
                <a:hueOff val="-8640000"/>
                <a:satOff val="-30002"/>
                <a:lumOff val="36001"/>
                <a:alphaOff val="0"/>
                <a:shade val="51000"/>
                <a:satMod val="130000"/>
              </a:schemeClr>
            </a:gs>
            <a:gs pos="80000">
              <a:schemeClr val="accent2">
                <a:hueOff val="-8640000"/>
                <a:satOff val="-30002"/>
                <a:lumOff val="36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8640000"/>
                <a:satOff val="-30002"/>
                <a:lumOff val="36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279,0</a:t>
          </a:r>
          <a:endParaRPr lang="ru-RU" sz="2800" kern="1200" dirty="0"/>
        </a:p>
      </dsp:txBody>
      <dsp:txXfrm>
        <a:off x="1001791" y="3842018"/>
        <a:ext cx="1239009" cy="564740"/>
      </dsp:txXfrm>
    </dsp:sp>
    <dsp:sp modelId="{ADBCF322-149B-4C46-B37B-7E47E9F57473}">
      <dsp:nvSpPr>
        <dsp:cNvPr id="0" name=""/>
        <dsp:cNvSpPr/>
      </dsp:nvSpPr>
      <dsp:spPr>
        <a:xfrm>
          <a:off x="1978868" y="3729184"/>
          <a:ext cx="1239193" cy="102086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9525" cap="flat" cmpd="sng" algn="ctr">
          <a:solidFill>
            <a:schemeClr val="accent2">
              <a:tint val="40000"/>
              <a:alpha val="90000"/>
              <a:hueOff val="-8640000"/>
              <a:satOff val="-11696"/>
              <a:lumOff val="976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BE2E7-3D15-481B-B1E5-86F95106F011}">
      <dsp:nvSpPr>
        <dsp:cNvPr id="0" name=""/>
        <dsp:cNvSpPr/>
      </dsp:nvSpPr>
      <dsp:spPr>
        <a:xfrm>
          <a:off x="3370619" y="2528668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1520000"/>
              <a:satOff val="-40002"/>
              <a:lumOff val="48001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/>
            <a:t>Берегоукрепление</a:t>
          </a:r>
          <a:r>
            <a:rPr lang="ru-RU" sz="1400" kern="1200" dirty="0" smtClean="0"/>
            <a:t> Благоустройство Набережной </a:t>
          </a:r>
          <a:r>
            <a:rPr lang="en-US" sz="1400" kern="1200" dirty="0" smtClean="0"/>
            <a:t>VI </a:t>
          </a:r>
          <a:r>
            <a:rPr lang="ru-RU" sz="1400" kern="1200" dirty="0" smtClean="0"/>
            <a:t>Армии</a:t>
          </a:r>
          <a:endParaRPr lang="ru-RU" sz="1400" kern="1200" dirty="0"/>
        </a:p>
      </dsp:txBody>
      <dsp:txXfrm>
        <a:off x="3401392" y="2559441"/>
        <a:ext cx="1697847" cy="1282577"/>
      </dsp:txXfrm>
    </dsp:sp>
    <dsp:sp modelId="{1DD10882-57BE-493F-B1AC-06C5AA0B76A9}">
      <dsp:nvSpPr>
        <dsp:cNvPr id="0" name=""/>
        <dsp:cNvSpPr/>
      </dsp:nvSpPr>
      <dsp:spPr>
        <a:xfrm>
          <a:off x="3370619" y="3842018"/>
          <a:ext cx="1759393" cy="564740"/>
        </a:xfrm>
        <a:prstGeom prst="rect">
          <a:avLst/>
        </a:prstGeom>
        <a:gradFill rotWithShape="0">
          <a:gsLst>
            <a:gs pos="0">
              <a:schemeClr val="accent2">
                <a:hueOff val="-11520000"/>
                <a:satOff val="-40002"/>
                <a:lumOff val="48001"/>
                <a:alphaOff val="0"/>
                <a:shade val="51000"/>
                <a:satMod val="130000"/>
              </a:schemeClr>
            </a:gs>
            <a:gs pos="80000">
              <a:schemeClr val="accent2">
                <a:hueOff val="-11520000"/>
                <a:satOff val="-40002"/>
                <a:lumOff val="48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11520000"/>
                <a:satOff val="-40002"/>
                <a:lumOff val="48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63,9</a:t>
          </a:r>
          <a:endParaRPr lang="ru-RU" sz="2800" kern="1200" dirty="0"/>
        </a:p>
      </dsp:txBody>
      <dsp:txXfrm>
        <a:off x="3370619" y="3842018"/>
        <a:ext cx="1239009" cy="564740"/>
      </dsp:txXfrm>
    </dsp:sp>
    <dsp:sp modelId="{D769EE6E-5A40-41FF-B194-97D27BFC2F0D}">
      <dsp:nvSpPr>
        <dsp:cNvPr id="0" name=""/>
        <dsp:cNvSpPr/>
      </dsp:nvSpPr>
      <dsp:spPr>
        <a:xfrm>
          <a:off x="4347697" y="3729184"/>
          <a:ext cx="1239193" cy="102086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9525" cap="flat" cmpd="sng" algn="ctr">
          <a:solidFill>
            <a:schemeClr val="accent2">
              <a:tint val="40000"/>
              <a:alpha val="90000"/>
              <a:hueOff val="-11520000"/>
              <a:satOff val="-15595"/>
              <a:lumOff val="1302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E1A61-5CEF-4352-9E16-6ECBFC0C2113}">
      <dsp:nvSpPr>
        <dsp:cNvPr id="0" name=""/>
        <dsp:cNvSpPr/>
      </dsp:nvSpPr>
      <dsp:spPr>
        <a:xfrm>
          <a:off x="5739447" y="2528668"/>
          <a:ext cx="1759393" cy="13133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FFC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kern="1200" dirty="0" smtClean="0"/>
            <a:t>Капитальный ремонт тракта </a:t>
          </a:r>
          <a:r>
            <a:rPr lang="ru-RU" sz="1400" kern="1200" dirty="0" err="1" smtClean="0"/>
            <a:t>водоподачи</a:t>
          </a:r>
          <a:endParaRPr lang="ru-RU" sz="1400" kern="1200" dirty="0"/>
        </a:p>
      </dsp:txBody>
      <dsp:txXfrm>
        <a:off x="5770220" y="2559441"/>
        <a:ext cx="1697847" cy="1282577"/>
      </dsp:txXfrm>
    </dsp:sp>
    <dsp:sp modelId="{7EC93179-7DE2-4F49-BF72-0E73B0ED386A}">
      <dsp:nvSpPr>
        <dsp:cNvPr id="0" name=""/>
        <dsp:cNvSpPr/>
      </dsp:nvSpPr>
      <dsp:spPr>
        <a:xfrm>
          <a:off x="5739447" y="3842018"/>
          <a:ext cx="1759393" cy="564740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39.3</a:t>
          </a:r>
          <a:endParaRPr lang="ru-RU" sz="2800" kern="1200" dirty="0"/>
        </a:p>
      </dsp:txBody>
      <dsp:txXfrm>
        <a:off x="5739447" y="3842018"/>
        <a:ext cx="1239009" cy="564740"/>
      </dsp:txXfrm>
    </dsp:sp>
    <dsp:sp modelId="{B729B331-D2EB-483A-AD50-C33A2E12317D}">
      <dsp:nvSpPr>
        <dsp:cNvPr id="0" name=""/>
        <dsp:cNvSpPr/>
      </dsp:nvSpPr>
      <dsp:spPr>
        <a:xfrm>
          <a:off x="6716525" y="3729184"/>
          <a:ext cx="1239193" cy="1020865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9525" cap="flat" cmpd="sng" algn="ctr">
          <a:solidFill>
            <a:schemeClr val="accent2">
              <a:tint val="40000"/>
              <a:alpha val="90000"/>
              <a:hueOff val="-14400000"/>
              <a:satOff val="-19494"/>
              <a:lumOff val="1627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0.23768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-27384"/>
          <a:ext cx="3929090" cy="4924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/>
            <a:t>Расходы на обслуживание </a:t>
          </a:r>
          <a:endParaRPr lang="ru-RU" sz="1200" b="1" dirty="0" smtClean="0"/>
        </a:p>
        <a:p xmlns:a="http://schemas.openxmlformats.org/drawingml/2006/main">
          <a:pPr algn="ctr"/>
          <a:r>
            <a:rPr lang="ru-RU" sz="1200" b="1" dirty="0" smtClean="0"/>
            <a:t>муниципального долга, млн. руб.</a:t>
          </a:r>
          <a:endParaRPr lang="ru-RU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0.01724</cdr:x>
      <cdr:y>0</cdr:y>
    </cdr:from>
    <cdr:to>
      <cdr:x>0.98088</cdr:x>
      <cdr:y>0.20205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438" y="0"/>
          <a:ext cx="3992734" cy="418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lvl="0" algn="ctr" rtl="0" eaLnBrk="0" fontAlgn="base" hangingPunct="0">
            <a:spcBef>
              <a:spcPct val="0"/>
            </a:spcBef>
            <a:spcAft>
              <a:spcPct val="0"/>
            </a:spcAft>
            <a:defRPr/>
          </a:pPr>
          <a:r>
            <a:rPr lang="ru-RU" sz="1200" b="1" dirty="0" smtClean="0">
              <a:solidFill>
                <a:schemeClr val="tx2"/>
              </a:solidFill>
              <a:ea typeface="Tahoma" pitchFamily="34" charset="0"/>
              <a:cs typeface="Tahoma" pitchFamily="34" charset="0"/>
            </a:rPr>
            <a:t>Дефицит бюджета города Вологды, </a:t>
          </a:r>
        </a:p>
        <a:p xmlns:a="http://schemas.openxmlformats.org/drawingml/2006/main">
          <a:pPr lvl="0" algn="ctr" rtl="0" eaLnBrk="0" fontAlgn="base" hangingPunct="0">
            <a:spcBef>
              <a:spcPct val="0"/>
            </a:spcBef>
            <a:spcAft>
              <a:spcPct val="0"/>
            </a:spcAft>
            <a:defRPr/>
          </a:pPr>
          <a:r>
            <a:rPr lang="ru-RU" sz="1200" b="1" dirty="0" smtClean="0">
              <a:solidFill>
                <a:schemeClr val="tx2"/>
              </a:solidFill>
              <a:ea typeface="Tahoma" pitchFamily="34" charset="0"/>
              <a:cs typeface="Tahoma" pitchFamily="34" charset="0"/>
            </a:rPr>
            <a:t>млн. руб.</a:t>
          </a:r>
          <a:endParaRPr lang="ru-RU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7"/>
            <a:ext cx="2946400" cy="496888"/>
          </a:xfrm>
          <a:prstGeom prst="rect">
            <a:avLst/>
          </a:prstGeom>
        </p:spPr>
        <p:txBody>
          <a:bodyPr vert="horz" lIns="90905" tIns="45452" rIns="90905" bIns="45452" rtlCol="0"/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1" y="7"/>
            <a:ext cx="2946400" cy="496888"/>
          </a:xfrm>
          <a:prstGeom prst="rect">
            <a:avLst/>
          </a:prstGeom>
        </p:spPr>
        <p:txBody>
          <a:bodyPr vert="horz" lIns="90905" tIns="45452" rIns="90905" bIns="45452" rtlCol="0"/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037F86C4-AFEE-4A37-BEFD-B32068E446EA}" type="datetimeFigureOut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8"/>
            <a:ext cx="2946400" cy="496888"/>
          </a:xfrm>
          <a:prstGeom prst="rect">
            <a:avLst/>
          </a:prstGeom>
        </p:spPr>
        <p:txBody>
          <a:bodyPr vert="horz" lIns="90905" tIns="45452" rIns="90905" bIns="45452" rtlCol="0" anchor="b"/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1" y="9429758"/>
            <a:ext cx="2946400" cy="496888"/>
          </a:xfrm>
          <a:prstGeom prst="rect">
            <a:avLst/>
          </a:prstGeom>
        </p:spPr>
        <p:txBody>
          <a:bodyPr vert="horz" lIns="90905" tIns="45452" rIns="90905" bIns="45452" rtlCol="0" anchor="b"/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56C27AC-272D-4FD1-ABCC-E0BB4DC0C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2646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7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1" y="7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7" y="4716468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8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05" tIns="45452" rIns="90905" bIns="454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8F4F74F4-A9D7-4755-A23D-D19332E7F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941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9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17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19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20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21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2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7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49691" y="9429758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05" tIns="45452" rIns="90905" bIns="45452"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266B952-5EF6-4301-B090-871BBE0FAF56}" type="slidenum">
              <a:rPr lang="ru-RU" sz="1200" b="0"/>
              <a:pPr algn="r" eaLnBrk="1" hangingPunct="1"/>
              <a:t>10</a:t>
            </a:fld>
            <a:endParaRPr lang="ru-RU" sz="1200" b="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49688" y="943022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F6F1B0B8-0751-454C-8270-87038A52A54B}" type="slidenum">
              <a:rPr lang="ru-RU" sz="1200" b="0"/>
              <a:pPr algn="r"/>
              <a:t>12</a:t>
            </a:fld>
            <a:endParaRPr lang="ru-RU" sz="1200" b="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49688" y="943022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1D36181A-255D-46C6-A9FD-625CA0B856A3}" type="slidenum">
              <a:rPr lang="ru-RU" sz="1200" b="0"/>
              <a:pPr algn="r"/>
              <a:t>13</a:t>
            </a:fld>
            <a:endParaRPr lang="ru-RU" sz="1200" b="0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49688" y="943022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1D36181A-255D-46C6-A9FD-625CA0B856A3}" type="slidenum">
              <a:rPr lang="ru-RU" sz="1200" b="0"/>
              <a:pPr algn="r"/>
              <a:t>14</a:t>
            </a:fld>
            <a:endParaRPr lang="ru-RU" sz="1200" b="0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49688" y="943022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D6691BE1-38F0-47E5-AF11-48F6C38D5730}" type="slidenum">
              <a:rPr lang="ru-RU" sz="1200" b="0"/>
              <a:pPr algn="r"/>
              <a:t>15</a:t>
            </a:fld>
            <a:endParaRPr lang="ru-RU" sz="1200" b="0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49688" y="9430220"/>
            <a:ext cx="2946400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05" tIns="45452" rIns="90905" bIns="45452" anchor="b"/>
          <a:lstStyle/>
          <a:p>
            <a:pPr algn="r"/>
            <a:fld id="{0FD2DA8A-AB3F-4C59-8C18-DFC274245EE4}" type="slidenum">
              <a:rPr lang="ru-RU" sz="1200" b="0"/>
              <a:pPr algn="r"/>
              <a:t>16</a:t>
            </a:fld>
            <a:endParaRPr lang="ru-RU" sz="12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FCDEF-2DD7-43D9-848C-C987911CF9B7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A3F89-FD2C-43C9-8C91-5548A25E1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33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1BE8-2F5F-412B-8FE3-A19E9F045ADB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6C140-E73F-4E28-BE31-DD22DC360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29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6498A-B5BE-4C98-8C30-A35A3109DF8C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04696-B9AC-4886-9A84-D4079462C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4796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6E71A-A710-4E99-ABE7-245A784A57FB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85818-6CD0-494D-A76C-74A388779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470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BC0B1-AD91-42E4-8D72-82CA9BD68223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2D314-6CE8-4A87-B2AF-84C3FB1F1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138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03A62-83F7-4D14-B4E0-12EF9A8053CB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F9697-0D52-440D-A16E-E3872D3C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593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49F30-0524-497B-8CCF-D28826646668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CBF8F-3E03-49B2-9681-3DFE4C7F3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2353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8406C-E6F9-4D86-8E37-447C8F6C468B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8220B-E9D2-4384-92A5-278F22F91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9976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C715D-208D-42E2-BF74-C14755BA0765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D1C00-174F-4BA1-B58E-811F19447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501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E3E9A-E4B4-41C8-9BE6-EEAD28BBDC86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8BA36-7884-4E7E-89A1-609BB0349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859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EB92D-27AC-4C0C-BD5B-DEF6D83EAD1F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4759-7D1C-49C0-8B42-EDAB2749F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1975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AB3BF-7164-49D5-A667-15802BFFCB5A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996EB-6E90-41B5-946C-BD076769D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057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0D342-E480-4CB8-90C3-C849FC7362BA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5D4D-F1BB-4C50-B1D4-79F2FBBD7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860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A57B5-D4C7-4852-BFA8-FFE50639F328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CFB80-23EB-4DFE-9800-8903FA5E6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82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0BF45-AC63-4B6D-A876-257855E3DACC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A1246-AC6F-453E-B047-87B132CFA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05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C8B0B-6D50-4580-89DA-F422DD27EF88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6DAE9-E861-45AB-B6CD-932BC189A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501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09682-A0D7-4D84-BC8B-B8994455CC35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C58EC-A29C-4E78-9C04-17ED7343F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26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cs typeface="+mn-cs"/>
              </a:defRPr>
            </a:lvl1pPr>
          </a:lstStyle>
          <a:p>
            <a:pPr>
              <a:defRPr/>
            </a:pPr>
            <a:fld id="{AACC8256-C9FC-45A0-A9DA-C6EDB3D9F90A}" type="datetime1">
              <a:rPr lang="ru-RU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8A1FE9F6-38FF-4A94-AB21-AF5CF377E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chart" Target="../charts/char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chart" Target="../charts/char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9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chart" Target="../charts/chart11.xml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chart" Target="../charts/chart12.xml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03651"/>
            <a:ext cx="548665" cy="71077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2517333" y="1289107"/>
            <a:ext cx="4340683" cy="3539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7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</a:t>
            </a:r>
            <a:r>
              <a:rPr lang="ru-RU" sz="17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7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ологды</a:t>
            </a: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357158" y="1928802"/>
            <a:ext cx="8572560" cy="16158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  <a:b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ВОЛОГДЫ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300" spc="3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3300" spc="3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4282" y="928670"/>
            <a:ext cx="8715435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исполнения расходов Бюджета за 2018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27255288"/>
              </p:ext>
            </p:extLst>
          </p:nvPr>
        </p:nvGraphicFramePr>
        <p:xfrm>
          <a:off x="2285984" y="2500306"/>
          <a:ext cx="4405786" cy="3476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714612" y="1975956"/>
            <a:ext cx="3745011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600" dirty="0" smtClean="0">
                <a:ln>
                  <a:prstDash val="solid"/>
                </a:ln>
                <a:solidFill>
                  <a:srgbClr val="00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+mn-cs"/>
              </a:rPr>
              <a:t>ВСЕГО РАСХОДОВ </a:t>
            </a:r>
          </a:p>
          <a:p>
            <a:pPr algn="ctr" eaLnBrk="1" hangingPunct="1">
              <a:defRPr/>
            </a:pPr>
            <a:r>
              <a:rPr lang="ru-RU" sz="2600" dirty="0" smtClean="0">
                <a:ln>
                  <a:prstDash val="solid"/>
                </a:ln>
                <a:solidFill>
                  <a:srgbClr val="00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  <a:cs typeface="+mn-cs"/>
              </a:rPr>
              <a:t>7 983,8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3357554" y="3786190"/>
            <a:ext cx="1143262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88,7 %</a:t>
            </a:r>
            <a:endParaRPr lang="ru-RU" sz="2400" i="1" dirty="0">
              <a:ln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53068" y="2963946"/>
            <a:ext cx="3104486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ПРОГРАММНЫЕ 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РАСХОДЫ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7 085,6 </a:t>
            </a:r>
          </a:p>
        </p:txBody>
      </p:sp>
      <p:sp>
        <p:nvSpPr>
          <p:cNvPr id="22" name="Text Box 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786446" y="2910298"/>
            <a:ext cx="3000396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НЕПРОГРАММНЫЕ РАСХОДЫ</a:t>
            </a:r>
          </a:p>
          <a:p>
            <a:pPr algn="ctr" eaLnBrk="1" hangingPunct="1">
              <a:defRPr/>
            </a:pPr>
            <a:r>
              <a:rPr lang="ru-RU" sz="2250" dirty="0" smtClean="0">
                <a:ln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898,2 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7024262" y="4094842"/>
            <a:ext cx="476696" cy="97723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42910" y="5143512"/>
          <a:ext cx="2380824" cy="8229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380824"/>
              </a:tblGrid>
              <a:tr h="651512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Финансирование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11 муниципальных программ 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996580" y="5107324"/>
          <a:ext cx="2575948" cy="10363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575948"/>
              </a:tblGrid>
              <a:tr h="651512">
                <a:tc>
                  <a:txBody>
                    <a:bodyPr/>
                    <a:lstStyle/>
                    <a:p>
                      <a:pPr algn="ctr"/>
                      <a:r>
                        <a:rPr lang="ru-RU" sz="1550" b="0" baseline="0" dirty="0" smtClean="0">
                          <a:solidFill>
                            <a:schemeClr val="tx1"/>
                          </a:solidFill>
                        </a:rPr>
                        <a:t>Обеспечение выполнения функций муниципальных органов и казенных учреждений</a:t>
                      </a:r>
                      <a:endParaRPr lang="ru-RU" sz="15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7" name="Стрелка вниз 26"/>
          <p:cNvSpPr/>
          <p:nvPr/>
        </p:nvSpPr>
        <p:spPr>
          <a:xfrm>
            <a:off x="1500166" y="4143380"/>
            <a:ext cx="476696" cy="977232"/>
          </a:xfrm>
          <a:prstGeom prst="downArrow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-5006975" y="36449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-5006975" y="3921125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16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-5006975" y="417195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17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-5006975" y="438785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18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-5006975" y="4652963"/>
            <a:ext cx="300037" cy="214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19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-5006975" y="4894263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20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-5006975" y="5172075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21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-5006975" y="53848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22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-4978400" y="5626100"/>
            <a:ext cx="30003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" i="1" dirty="0">
                <a:solidFill>
                  <a:schemeClr val="bg1">
                    <a:lumMod val="50000"/>
                  </a:schemeClr>
                </a:solidFill>
              </a:rPr>
              <a:t>23</a:t>
            </a:r>
            <a:endParaRPr lang="en-US" sz="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72132" y="585789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2285992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14908" y="2865436"/>
            <a:ext cx="87153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0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14908" y="132555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1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3330577"/>
            <a:ext cx="871538" cy="384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2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3782646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13488" y="4832363"/>
            <a:ext cx="872958" cy="3825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5365766"/>
            <a:ext cx="872958" cy="3492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29190" y="4282712"/>
            <a:ext cx="871538" cy="4321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5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3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227089" y="857232"/>
            <a:ext cx="8689821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города Вологды за 2018 год, млн. рублей</a:t>
            </a:r>
            <a:endParaRPr lang="ru-RU" sz="16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5786" y="1285860"/>
            <a:ext cx="7715304" cy="27699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Расходы программного бюджета составили </a:t>
            </a:r>
            <a:r>
              <a:rPr lang="ru-RU" sz="1200" dirty="0" smtClean="0">
                <a:solidFill>
                  <a:srgbClr val="FF0000"/>
                </a:solidFill>
              </a:rPr>
              <a:t>88,7%</a:t>
            </a:r>
            <a:r>
              <a:rPr lang="ru-RU" sz="1200" dirty="0" smtClean="0"/>
              <a:t> от общих расходов бюджета города Вологды</a:t>
            </a:r>
            <a:endParaRPr lang="ru-RU" sz="1200" dirty="0"/>
          </a:p>
        </p:txBody>
      </p:sp>
      <p:graphicFrame>
        <p:nvGraphicFramePr>
          <p:cNvPr id="60" name="Таблица 5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07921692"/>
              </p:ext>
            </p:extLst>
          </p:nvPr>
        </p:nvGraphicFramePr>
        <p:xfrm>
          <a:off x="857224" y="1714488"/>
          <a:ext cx="7572427" cy="4363040"/>
        </p:xfrm>
        <a:graphic>
          <a:graphicData uri="http://schemas.openxmlformats.org/drawingml/2006/table">
            <a:tbl>
              <a:tblPr/>
              <a:tblGrid>
                <a:gridCol w="4007946"/>
                <a:gridCol w="1187906"/>
                <a:gridCol w="1188669"/>
                <a:gridCol w="1187906"/>
              </a:tblGrid>
              <a:tr h="306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Утверждено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05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образования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5 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120,9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5 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056,4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98,7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05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культуры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203,5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200,7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98,6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физической культуры 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спорта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поддержка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граждан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124,6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123,2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98,9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общественной безопасности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граждан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8,0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8,0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свыше 99,99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Экономическое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развитие города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Вологды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14,5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14,4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градостроительства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smtClean="0">
                          <a:latin typeface="Times New Roman"/>
                          <a:ea typeface="Times New Roman"/>
                          <a:cs typeface="Times New Roman"/>
                        </a:rPr>
                        <a:t>инфраструктуры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191,3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146,3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96,2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59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Создание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условий для развития открытого и активного гражданского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общества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63,9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63,5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59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современной городской среды на территории муниципального образования «Город Вологда»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282,7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279,0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98,7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427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жильем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молодых семей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16,0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99,2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766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адресная программа № 4 по переселению граждан из аварийного жилищного фонда, расположенного на территории муниципального образования «город Вологда», на 2013-2017 годы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77,3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77,3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свыше 99,99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85" marR="517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507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20" y="928670"/>
            <a:ext cx="8715375" cy="40011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образования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(млн. руб.)</a:t>
            </a:r>
          </a:p>
        </p:txBody>
      </p:sp>
      <p:pic>
        <p:nvPicPr>
          <p:cNvPr id="2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Диаграмма 27"/>
          <p:cNvGraphicFramePr/>
          <p:nvPr/>
        </p:nvGraphicFramePr>
        <p:xfrm>
          <a:off x="3929058" y="1357298"/>
          <a:ext cx="3857652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357686" y="2500306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000892" y="264318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72198" y="2588192"/>
            <a:ext cx="57150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dirty="0" smtClean="0"/>
              <a:t>3</a:t>
            </a:r>
            <a:endParaRPr lang="ru-RU" sz="1150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2571744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2</a:t>
            </a:r>
            <a:endParaRPr lang="ru-RU" sz="1200" dirty="0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571472" y="1571612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5 120,7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5 056,4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98,7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6000760" y="1571612"/>
          <a:ext cx="2571768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571768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Финансирование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подпрограмм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571472" y="3000372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71472" y="4714884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714884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572000" y="3000372"/>
            <a:ext cx="4000528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71473" y="4071942"/>
            <a:ext cx="857255" cy="642942"/>
          </a:xfrm>
          <a:prstGeom prst="ellipse">
            <a:avLst/>
          </a:prstGeom>
          <a:blipFill>
            <a:blip r:embed="rId5" cstate="print">
              <a:extLst/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" name="Picture 2" descr="D:\priem\сайт\открытый бюджет\Образование\Obrazovaniya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79462"/>
            <a:ext cx="928694" cy="63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 descr="D:\Ларина Л.А\Рабочий стол\i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715016"/>
            <a:ext cx="1000100" cy="71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571472" y="2955264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1. Развитие дошкольного образования</a:t>
            </a:r>
            <a:endParaRPr lang="ru-RU" sz="15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4572000" y="2955264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2. Развитие общего образования</a:t>
            </a:r>
            <a:endParaRPr lang="ru-RU" sz="1550" dirty="0">
              <a:ln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285720" y="4643446"/>
            <a:ext cx="4572032" cy="5386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50" dirty="0" smtClean="0">
                <a:ln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3. Развитие дополнительного образования, отдыха и занятости детей</a:t>
            </a:r>
            <a:endParaRPr lang="ru-RU" sz="1450" dirty="0">
              <a:ln>
                <a:prstDash val="solid"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4572000" y="4669776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4. Прочие программные мероприятия</a:t>
            </a:r>
            <a:endParaRPr lang="ru-RU" sz="1550" dirty="0">
              <a:ln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285720" y="3214686"/>
            <a:ext cx="4286280" cy="6924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-Предоставлена услуга дошкольного образования и воспитания 22 041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воспитаннику в 84 учреждениях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1285852" y="3857628"/>
            <a:ext cx="3286148" cy="10926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-Начато строительство 4 детских садов по ул.Молодежная,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по </a:t>
            </a:r>
            <a:r>
              <a:rPr lang="ru-RU" sz="1300" dirty="0" err="1" smtClean="0">
                <a:ln>
                  <a:prstDash val="solid"/>
                </a:ln>
                <a:cs typeface="+mn-cs"/>
              </a:rPr>
              <a:t>Осановскому</a:t>
            </a:r>
            <a:r>
              <a:rPr lang="ru-RU" sz="1300" dirty="0" smtClean="0">
                <a:ln>
                  <a:prstDash val="solid"/>
                </a:ln>
                <a:cs typeface="+mn-cs"/>
              </a:rPr>
              <a:t> проезду,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ул. Северной, ул. Возрождения</a:t>
            </a:r>
          </a:p>
          <a:p>
            <a:pPr algn="ctr" eaLnBrk="1" hangingPunct="1">
              <a:defRPr/>
            </a:pP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4429124" y="3222309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-Предоставлена бесплатная образовательная услуга 38 791 учащемуся в 42 учреждениях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3" name="Text Box 24"/>
          <p:cNvSpPr txBox="1">
            <a:spLocks noChangeArrowheads="1"/>
          </p:cNvSpPr>
          <p:nvPr/>
        </p:nvSpPr>
        <p:spPr bwMode="auto">
          <a:xfrm>
            <a:off x="5286380" y="4000505"/>
            <a:ext cx="3286148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-Приобретено мебели о оборудования для школы по ул.Северной на 200,9 млн. рублей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4786314" y="3571876"/>
            <a:ext cx="378621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Закончено строительство школы по ул. Северной на 1200 учащихся</a:t>
            </a:r>
          </a:p>
          <a:p>
            <a:pPr algn="ctr" eaLnBrk="1" hangingPunct="1">
              <a:buFontTx/>
              <a:buChar char="-"/>
              <a:defRPr/>
            </a:pP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5" name="Text Box 24"/>
          <p:cNvSpPr txBox="1">
            <a:spLocks noChangeArrowheads="1"/>
          </p:cNvSpPr>
          <p:nvPr/>
        </p:nvSpPr>
        <p:spPr bwMode="auto">
          <a:xfrm>
            <a:off x="357158" y="5093957"/>
            <a:ext cx="4286280" cy="4924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-Услуга дополнительного образования предоставляется в 20 учреждениях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6" name="Text Box 24"/>
          <p:cNvSpPr txBox="1">
            <a:spLocks noChangeArrowheads="1"/>
          </p:cNvSpPr>
          <p:nvPr/>
        </p:nvSpPr>
        <p:spPr bwMode="auto">
          <a:xfrm>
            <a:off x="866748" y="5572140"/>
            <a:ext cx="3919566" cy="8925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-Организовано пребывание детей в каникулярный период в лагерях и на площадках в рамках проекта </a:t>
            </a:r>
          </a:p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cs typeface="+mn-cs"/>
              </a:rPr>
              <a:t>«Город детства»</a:t>
            </a:r>
            <a:endParaRPr lang="ru-RU" sz="1300" dirty="0">
              <a:ln>
                <a:prstDash val="solid"/>
              </a:ln>
              <a:cs typeface="+mn-cs"/>
            </a:endParaRPr>
          </a:p>
        </p:txBody>
      </p:sp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4652962" y="4925809"/>
            <a:ext cx="3919566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Выполнены ремонтные работы и мероприятия по комплексной безопасности образовательных учреждений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4572000" y="5497313"/>
            <a:ext cx="414340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-Предоставлена методическая, информационная и консультационная поддержка педагогическим работникам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4500562" y="6039169"/>
            <a:ext cx="4143404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-Проведены общегородские воспитательные мероприятия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916528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культуры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(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 руб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 </a:t>
            </a:r>
            <a:endParaRPr lang="ru-RU" dirty="0"/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1285852" y="1571613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203,5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200,7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98,6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1785918" y="3280405"/>
            <a:ext cx="2500330" cy="100027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Информационно-библиотечное обслуживание населения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52,3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4514" name="Picture 2" descr="http://www.yarnews.net/files/1/1000/540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285860"/>
            <a:ext cx="3643338" cy="1857388"/>
          </a:xfrm>
          <a:prstGeom prst="rect">
            <a:avLst/>
          </a:prstGeom>
          <a:noFill/>
        </p:spPr>
      </p:pic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857488" y="2779432"/>
          <a:ext cx="2286016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86016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мероприятия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5643570" y="3143248"/>
            <a:ext cx="3071834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Организация досуга и обеспечение жителей услугами культуры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 4 учреждениях организованы 75 клубных формирований и кружков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105,6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428596" y="4780603"/>
            <a:ext cx="2071702" cy="157735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условий для массового отдыха жителей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113 общегородских мероприятий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35,6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3500430" y="4487157"/>
            <a:ext cx="250033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Развитие местного традиционного народного художественного творчества и промыслов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5,5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6715140" y="5052096"/>
            <a:ext cx="2071702" cy="176202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Сохранение объектов культурного наследия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разработка проектно-сметной документации для реставрации 3-х объектов культурного наследия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1,7</a:t>
            </a:r>
            <a:endParaRPr lang="ru-RU" sz="2000" dirty="0">
              <a:ln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4516" name="Picture 4" descr="https://kvgazeta.ru/images/stories/2017/kisli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357493"/>
            <a:ext cx="1285884" cy="92876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18" name="Picture 6" descr="http://tyumen-ckit.ru/wp-content/uploads/2018/01/fg_v-mikh_mdk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357562"/>
            <a:ext cx="1357322" cy="95366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24" name="Picture 12" descr="http://vologda-poisk.ru/system/Cover/images/000/038/384/medium/pppppppp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5357826"/>
            <a:ext cx="1348860" cy="92869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64526" name="Picture 14" descr="http://newsvo.ru/sites/default/files/styles/news_lenta/public/images/af7e0da634d3c54b619de8e0e9d53d76.jpg?itok=HQSltEN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94" y="5715016"/>
            <a:ext cx="1285884" cy="81213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8" grpId="0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285784" y="925281"/>
            <a:ext cx="9787006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«Развитие 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физической </a:t>
            </a: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 и спорта»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 руб.)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5072066" y="1714488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100,9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100,9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100,0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3571868" y="2928934"/>
          <a:ext cx="2286016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86016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мероприятия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3571868" y="5458770"/>
            <a:ext cx="2500330" cy="11849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Проведение физкультурно-оздоровительных занятий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4 200 занятий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7,5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13666" name="Picture 2" descr="http://sch1231.mskobr.ru/images/cou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673219"/>
            <a:ext cx="4071966" cy="1041401"/>
          </a:xfrm>
          <a:prstGeom prst="rect">
            <a:avLst/>
          </a:prstGeom>
          <a:noFill/>
        </p:spPr>
      </p:pic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85720" y="2714621"/>
            <a:ext cx="3500462" cy="157735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доступа к спортивным объектам, </a:t>
            </a: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и эксплуатация спортивных сооружений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предоставление спортивных сооружений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 учреждениями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58,7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642910" y="5214950"/>
            <a:ext cx="2500330" cy="15850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Организация и проведение физкультурно-оздоровительных и спортивных мероприятий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Проведено 153 мероприятия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5,8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5857884" y="2857497"/>
            <a:ext cx="2857520" cy="17774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Обеспечение участия спортивных сборных команд в мероприятиях различного уровня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сформированы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20 сборных команд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2,0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072198" y="5194972"/>
            <a:ext cx="2714644" cy="1377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Стипендиальная поддержка лучших спортсменов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выплачены стипендии 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15 лучшим спортсменам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1,8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13668" name="Picture 4" descr="http://razumovskiyvestnik.rossia.news/upload/resize_cache/iblock/c10/300_0_1/c10a9600da4ecb63d8fb21aeb654be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3909" y="3571876"/>
            <a:ext cx="1779661" cy="17145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438120" y="4143380"/>
            <a:ext cx="3276624" cy="136191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Содействие субъектам физической культуры и спорта через предоставление субсидий на социально значимые цели</a:t>
            </a: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25,0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6000760" y="4357694"/>
            <a:ext cx="2643206" cy="9925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dirty="0" smtClean="0">
                <a:ln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Спортивная подготовка по олимпийским видам спорта</a:t>
            </a:r>
            <a:endParaRPr lang="ru-RU" sz="1250" dirty="0" smtClean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eaLnBrk="1" hangingPunct="1">
              <a:defRPr/>
            </a:pPr>
            <a:r>
              <a:rPr lang="ru-RU" sz="200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0,1</a:t>
            </a:r>
          </a:p>
          <a:p>
            <a:pPr algn="ctr" eaLnBrk="1" hangingPunct="1">
              <a:defRPr/>
            </a:pPr>
            <a:r>
              <a:rPr lang="ru-RU" sz="125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125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6" grpId="0"/>
      <p:bldP spid="18" grpId="0"/>
      <p:bldP spid="19" grpId="0"/>
      <p:bldP spid="22" grpId="0"/>
      <p:bldP spid="17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3357554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072198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72198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pic>
        <p:nvPicPr>
          <p:cNvPr id="1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86314" y="2000241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124,6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123,2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98,9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6561" name="Picture 1" descr="C:\Users\Katanaeva_MN\Рабочий стол\!!!ОТЧЕТЫ\ОТЧЕТ ОБ ИСПОЛНЕНИИ\2017 год\2017 год\Новая папка\karti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285860"/>
            <a:ext cx="3214710" cy="2194967"/>
          </a:xfrm>
          <a:prstGeom prst="rect">
            <a:avLst/>
          </a:prstGeom>
          <a:noFill/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857488" y="3422374"/>
          <a:ext cx="3429024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429024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Основные меры социальной поддержки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313" y="935025"/>
            <a:ext cx="8715375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поддержка граждан» (млн. руб.)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357554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42910" y="5214950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42910" y="3929066"/>
            <a:ext cx="2428892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714348" y="3967467"/>
            <a:ext cx="2357454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КОМПЕНСАЦИЯ ЧАСТИ</a:t>
            </a:r>
          </a:p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РОДИТЕЛЬСКОЙ ПЛАТЫ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6143636" y="3929066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ГРАЖДАН, СДАВШИХ БЕЗВОЗМЕЗДНО КРОВЬ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786710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786710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72066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57422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072066" y="5857892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7858148" y="460052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5,0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357422" y="4572008"/>
            <a:ext cx="642942" cy="4286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357422" y="457200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87,6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72066" y="457200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21,8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28860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4,8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43504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2,9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Text Box 24"/>
          <p:cNvSpPr txBox="1">
            <a:spLocks noChangeArrowheads="1"/>
          </p:cNvSpPr>
          <p:nvPr/>
        </p:nvSpPr>
        <p:spPr bwMode="auto">
          <a:xfrm>
            <a:off x="3428992" y="3929066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МНОГОДЕТНЫХ И МАЛОИМУЩИХ СЕМЕЙ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714348" y="5214950"/>
            <a:ext cx="2357454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КОМПЕНСАЦИЯ РАСХОДОВ ПО ОПЛАТЕ ЖИЛЬЯ И КОММУНАЛЬНЫХ УСЛУГ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3428992" y="5231327"/>
            <a:ext cx="2357454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1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ПОДДЕРЖКА ВЕТЕРАНОВ И ВЫПЛАТЫ ПЕНСИОНЕРАМ ПО ДОГОВОРАМ ПОЖИЗНЕННОЙ РЕНТЫ</a:t>
            </a:r>
            <a:endParaRPr lang="ru-RU" sz="11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858148" y="5886410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1,1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6072198" y="5214950"/>
            <a:ext cx="250033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ВЫПЛАТЫ СЕМЬЯМ ПРИ РОЖДЕНИИ ОДНОВРЕМЕННО ТРЕХ И БОЛЕЕ ДЕТЕЙ и иные меры</a:t>
            </a:r>
            <a:endParaRPr lang="ru-RU" sz="12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4690" y="4429132"/>
            <a:ext cx="839790" cy="59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6" name="Picture 6" descr="https://timenews.in.ua/wp-content/uploads/2016/02/zhk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079" y="5786454"/>
            <a:ext cx="1058839" cy="535214"/>
          </a:xfrm>
          <a:prstGeom prst="rect">
            <a:avLst/>
          </a:prstGeom>
          <a:noFill/>
        </p:spPr>
      </p:pic>
      <p:pic>
        <p:nvPicPr>
          <p:cNvPr id="66568" name="Picture 8" descr="https://im0-tub-ru.yandex.net/i?id=79ed384237ca9beca32458b787e2adf0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4572009"/>
            <a:ext cx="714380" cy="428628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4572008"/>
            <a:ext cx="714380" cy="45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5" name="Picture 5" descr="https://bck.superrielt.ru/images/upload/5a96ec1da3a5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868" y="5857892"/>
            <a:ext cx="710620" cy="428628"/>
          </a:xfrm>
          <a:prstGeom prst="rect">
            <a:avLst/>
          </a:prstGeom>
          <a:noFill/>
        </p:spPr>
      </p:pic>
      <p:pic>
        <p:nvPicPr>
          <p:cNvPr id="66567" name="Picture 7" descr="https://yarcube.ru/upload/iblock/748/semi_yaroslavskoy_oblasti_s_rozhdeniem_troynyashek_poluchat_million_ruble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77775" y="5786454"/>
            <a:ext cx="694555" cy="500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867194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47" grpId="0"/>
      <p:bldP spid="48" grpId="0"/>
      <p:bldP spid="49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642938" y="2214563"/>
            <a:ext cx="73453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14313" y="785813"/>
            <a:ext cx="8715375" cy="7080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</a:t>
            </a:r>
            <a:endParaRPr lang="ru-RU" sz="2000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градостроительства и инфраструктуры</a:t>
            </a: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(млн. руб.)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571472" y="1714489"/>
          <a:ext cx="3214710" cy="100013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71570"/>
                <a:gridCol w="1187415"/>
                <a:gridCol w="955725"/>
              </a:tblGrid>
              <a:tr h="33553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Общее финансирование программы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План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Факт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%</a:t>
                      </a:r>
                      <a:endParaRPr lang="ru-RU" sz="1300" b="1" dirty="0"/>
                    </a:p>
                  </a:txBody>
                  <a:tcPr/>
                </a:tc>
              </a:tr>
              <a:tr h="33229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</a:t>
                      </a:r>
                      <a:r>
                        <a:rPr lang="ru-RU" sz="1300" b="1" baseline="0" dirty="0" smtClean="0"/>
                        <a:t> 191,3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</a:t>
                      </a:r>
                      <a:r>
                        <a:rPr lang="ru-RU" sz="1300" b="1" baseline="0" dirty="0" smtClean="0"/>
                        <a:t> 146,3</a:t>
                      </a:r>
                      <a:endParaRPr lang="ru-RU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96,2</a:t>
                      </a:r>
                      <a:endParaRPr lang="ru-RU" sz="13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Диаграмма 27"/>
          <p:cNvGraphicFramePr/>
          <p:nvPr/>
        </p:nvGraphicFramePr>
        <p:xfrm>
          <a:off x="3929058" y="1428736"/>
          <a:ext cx="3857652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357686" y="2571744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000892" y="2714620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072198" y="2659630"/>
            <a:ext cx="571504" cy="269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dirty="0" smtClean="0"/>
              <a:t>3</a:t>
            </a:r>
            <a:endParaRPr lang="ru-RU" sz="1150" dirty="0"/>
          </a:p>
        </p:txBody>
      </p:sp>
      <p:sp>
        <p:nvSpPr>
          <p:cNvPr id="32" name="TextBox 31"/>
          <p:cNvSpPr txBox="1"/>
          <p:nvPr/>
        </p:nvSpPr>
        <p:spPr>
          <a:xfrm>
            <a:off x="5214942" y="2643182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2</a:t>
            </a:r>
            <a:endParaRPr lang="ru-RU" sz="1200" dirty="0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6000760" y="1714489"/>
          <a:ext cx="2571768" cy="29237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571768"/>
              </a:tblGrid>
              <a:tr h="2923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Финансирование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мероприятий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571472" y="3000372"/>
            <a:ext cx="4143404" cy="178595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00034" y="4714884"/>
            <a:ext cx="4143404" cy="178595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500562" y="4714884"/>
            <a:ext cx="4143404" cy="1785950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500562" y="3000372"/>
            <a:ext cx="4143404" cy="171451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285720" y="4643446"/>
            <a:ext cx="4572032" cy="53860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50" dirty="0" smtClean="0">
                <a:ln>
                  <a:prstDash val="solid"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3. Освещение улиц, благоустройство и озеленение</a:t>
            </a:r>
            <a:endParaRPr lang="ru-RU" sz="1450" dirty="0">
              <a:ln>
                <a:prstDash val="solid"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0" name="Text Box 24"/>
          <p:cNvSpPr txBox="1">
            <a:spLocks noChangeArrowheads="1"/>
          </p:cNvSpPr>
          <p:nvPr/>
        </p:nvSpPr>
        <p:spPr bwMode="auto">
          <a:xfrm>
            <a:off x="4500562" y="4967599"/>
            <a:ext cx="407196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Осуществление градостроительной деятельности и содержание муниципального имущества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571472" y="2955264"/>
            <a:ext cx="4000528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00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1. Строительство, капитальный ремонт и ремонт автомобильных дорог</a:t>
            </a:r>
            <a:endParaRPr lang="ru-RU" sz="1400" dirty="0">
              <a:ln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3" name="Text Box 24"/>
          <p:cNvSpPr txBox="1">
            <a:spLocks noChangeArrowheads="1"/>
          </p:cNvSpPr>
          <p:nvPr/>
        </p:nvSpPr>
        <p:spPr bwMode="auto">
          <a:xfrm>
            <a:off x="4572000" y="2955264"/>
            <a:ext cx="4000528" cy="807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00" dirty="0" smtClean="0">
                <a:ln>
                  <a:prstDash val="solid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2. Содержание улично-дорожной сети и обеспечение безопасности дорожного движения</a:t>
            </a:r>
            <a:endParaRPr lang="ru-RU" sz="1500" dirty="0">
              <a:ln>
                <a:prstDash val="solid"/>
              </a:ln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4572000" y="4669776"/>
            <a:ext cx="4000528" cy="330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55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4. Прочие программные мероприятия</a:t>
            </a:r>
            <a:endParaRPr lang="ru-RU" sz="1550" dirty="0">
              <a:ln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94" y="4071942"/>
            <a:ext cx="928662" cy="683121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6" y="4071942"/>
            <a:ext cx="857224" cy="602115"/>
          </a:xfrm>
          <a:prstGeom prst="ellipse">
            <a:avLst/>
          </a:prstGeom>
          <a:noFill/>
          <a:ln w="0">
            <a:noFill/>
            <a:round/>
            <a:headEnd/>
            <a:tailEnd/>
          </a:ln>
          <a:effectLst/>
        </p:spPr>
      </p:pic>
      <p:pic>
        <p:nvPicPr>
          <p:cNvPr id="57" name="Рисунок 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5827276"/>
            <a:ext cx="857256" cy="673558"/>
          </a:xfrm>
          <a:prstGeom prst="ellipse">
            <a:avLst/>
          </a:prstGeom>
          <a:noFill/>
          <a:ln w="0">
            <a:noFill/>
            <a:round/>
            <a:headEnd/>
            <a:tailEnd/>
          </a:ln>
        </p:spPr>
      </p:pic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4429124" y="5357826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Строительство систем тепло-, </a:t>
            </a:r>
            <a:r>
              <a:rPr lang="ru-RU" sz="1200" dirty="0" err="1" smtClean="0"/>
              <a:t>газо</a:t>
            </a:r>
            <a:r>
              <a:rPr lang="ru-RU" sz="1200" dirty="0" smtClean="0"/>
              <a:t>-, водоснабжения и водоотведения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59" name="Text Box 24"/>
          <p:cNvSpPr txBox="1">
            <a:spLocks noChangeArrowheads="1"/>
          </p:cNvSpPr>
          <p:nvPr/>
        </p:nvSpPr>
        <p:spPr bwMode="auto">
          <a:xfrm>
            <a:off x="4429124" y="5715016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Организация ритуальных услуг и содержание мест захоронения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0" name="Text Box 24"/>
          <p:cNvSpPr txBox="1">
            <a:spLocks noChangeArrowheads="1"/>
          </p:cNvSpPr>
          <p:nvPr/>
        </p:nvSpPr>
        <p:spPr bwMode="auto">
          <a:xfrm>
            <a:off x="4357686" y="6072206"/>
            <a:ext cx="4286280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/>
              <a:t>Охрана окружающей среды, отлов и содержание безнадзорных животных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1" name="Text Box 24"/>
          <p:cNvSpPr txBox="1">
            <a:spLocks noChangeArrowheads="1"/>
          </p:cNvSpPr>
          <p:nvPr/>
        </p:nvSpPr>
        <p:spPr bwMode="auto">
          <a:xfrm>
            <a:off x="500034" y="3357563"/>
            <a:ext cx="4071966" cy="4462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100" dirty="0" smtClean="0">
                <a:ln>
                  <a:prstDash val="solid"/>
                </a:ln>
                <a:cs typeface="+mn-cs"/>
              </a:rPr>
              <a:t>Осуществлен в</a:t>
            </a:r>
            <a:r>
              <a:rPr lang="ru-RU" sz="1100" dirty="0" smtClean="0"/>
              <a:t>вод в эксплуатацию 0,5 км автомобильных дорог </a:t>
            </a:r>
            <a:endParaRPr lang="ru-RU" sz="1100" dirty="0">
              <a:ln>
                <a:prstDash val="solid"/>
              </a:ln>
              <a:cs typeface="+mn-cs"/>
            </a:endParaRPr>
          </a:p>
        </p:txBody>
      </p:sp>
      <p:sp>
        <p:nvSpPr>
          <p:cNvPr id="63" name="Text Box 24"/>
          <p:cNvSpPr txBox="1">
            <a:spLocks noChangeArrowheads="1"/>
          </p:cNvSpPr>
          <p:nvPr/>
        </p:nvSpPr>
        <p:spPr bwMode="auto">
          <a:xfrm>
            <a:off x="4429124" y="3571876"/>
            <a:ext cx="4214842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200" dirty="0" smtClean="0">
                <a:cs typeface="Arial" pitchFamily="34" charset="0"/>
              </a:rPr>
              <a:t>Содержание улично-дорожной сети 3 031,1 тыс. кв.м. в зимний период и 3 230,6 тыс. кв.м.</a:t>
            </a:r>
          </a:p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 в летний период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>
            <a:off x="5000628" y="4139991"/>
            <a:ext cx="392909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  <a:defRPr/>
            </a:pPr>
            <a:r>
              <a:rPr lang="ru-RU" sz="1200" dirty="0" smtClean="0">
                <a:cs typeface="Arial" pitchFamily="34" charset="0"/>
              </a:rPr>
              <a:t>Содержание, ремонт, замена </a:t>
            </a:r>
          </a:p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дорожных знаков и светофорных объектов, нанесение дорожной разметки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>
            <a:off x="357158" y="5068685"/>
            <a:ext cx="428628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-Организация уличного освещения, обеспечен  процент горения светильников наружного освещения не менее 95,0 %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1071538" y="5669837"/>
            <a:ext cx="35719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Char char="-"/>
              <a:defRPr/>
            </a:pPr>
            <a:r>
              <a:rPr lang="ru-RU" sz="1200" dirty="0" smtClean="0">
                <a:cs typeface="Arial" pitchFamily="34" charset="0"/>
              </a:rPr>
              <a:t>Содержание 16 памятников, дезинсекция </a:t>
            </a:r>
          </a:p>
          <a:p>
            <a:pPr algn="ctr" eaLnBrk="1" hangingPunct="1">
              <a:defRPr/>
            </a:pPr>
            <a:r>
              <a:rPr lang="ru-RU" sz="1200" dirty="0" smtClean="0">
                <a:cs typeface="Arial" pitchFamily="34" charset="0"/>
              </a:rPr>
              <a:t>зеленых насаждений, обустройство        цветников, содержание пляжа и функционирование фонтанов</a:t>
            </a:r>
            <a:endParaRPr lang="ru-RU" sz="1200" dirty="0">
              <a:ln>
                <a:prstDash val="solid"/>
              </a:ln>
              <a:cs typeface="+mn-cs"/>
            </a:endParaRP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857224" y="3714753"/>
            <a:ext cx="4071966" cy="4462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 </a:t>
            </a:r>
            <a:r>
              <a:rPr lang="ru-RU" sz="11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100" dirty="0" smtClean="0"/>
              <a:t>Проведен ремонт автомобильных дорог протяженностью 2,3 км </a:t>
            </a:r>
            <a:endParaRPr lang="ru-RU" sz="1100" dirty="0">
              <a:ln>
                <a:prstDash val="solid"/>
              </a:ln>
              <a:cs typeface="+mn-cs"/>
            </a:endParaRPr>
          </a:p>
        </p:txBody>
      </p:sp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1009624" y="4143380"/>
            <a:ext cx="4071966" cy="61555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200" dirty="0" smtClean="0">
                <a:ln>
                  <a:prstDash val="solid"/>
                </a:ln>
                <a:cs typeface="+mn-cs"/>
              </a:rPr>
              <a:t> </a:t>
            </a:r>
            <a:r>
              <a:rPr lang="ru-RU" sz="1100" dirty="0" smtClean="0">
                <a:ln>
                  <a:prstDash val="solid"/>
                </a:ln>
                <a:cs typeface="+mn-cs"/>
              </a:rPr>
              <a:t>-</a:t>
            </a:r>
            <a:r>
              <a:rPr lang="ru-RU" sz="1100" dirty="0" smtClean="0"/>
              <a:t>Проведен капитальный Каменного моста</a:t>
            </a:r>
          </a:p>
          <a:p>
            <a:pPr algn="ctr" eaLnBrk="1" hangingPunct="1">
              <a:defRPr/>
            </a:pPr>
            <a:r>
              <a:rPr lang="ru-RU" sz="1100" dirty="0" smtClean="0"/>
              <a:t> и Октябрьского моста, ремонт </a:t>
            </a:r>
          </a:p>
          <a:p>
            <a:pPr algn="ctr" eaLnBrk="1" hangingPunct="1">
              <a:defRPr/>
            </a:pPr>
            <a:r>
              <a:rPr lang="ru-RU" sz="1100" dirty="0" smtClean="0"/>
              <a:t>Пешеходного «Красного моста»</a:t>
            </a:r>
            <a:endParaRPr lang="ru-RU" sz="1100" dirty="0">
              <a:ln>
                <a:prstDash val="solid"/>
              </a:ln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52" grpId="0"/>
      <p:bldP spid="53" grpId="0"/>
      <p:bldP spid="54" grpId="0"/>
      <p:bldP spid="58" grpId="0"/>
      <p:bldP spid="59" grpId="0"/>
      <p:bldP spid="60" grpId="0"/>
      <p:bldP spid="61" grpId="0"/>
      <p:bldP spid="63" grpId="0"/>
      <p:bldP spid="65" grpId="0"/>
      <p:bldP spid="66" grpId="0"/>
      <p:bldP spid="67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5720" y="823066"/>
            <a:ext cx="8715435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2014-2018 годы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19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75986063"/>
              </p:ext>
            </p:extLst>
          </p:nvPr>
        </p:nvGraphicFramePr>
        <p:xfrm>
          <a:off x="871970" y="4869160"/>
          <a:ext cx="7786742" cy="1726958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2437587"/>
                <a:gridCol w="1015662"/>
                <a:gridCol w="1083374"/>
                <a:gridCol w="1083373"/>
                <a:gridCol w="1083373"/>
                <a:gridCol w="1083373"/>
              </a:tblGrid>
              <a:tr h="49968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>
                          <a:effectLst/>
                          <a:latin typeface="+mj-lt"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500" b="0" i="1" u="none" strike="noStrike" kern="1200" dirty="0" smtClean="0">
                          <a:effectLst/>
                          <a:latin typeface="+mj-lt"/>
                        </a:rPr>
                        <a:t>На 01.01.2015 года</a:t>
                      </a:r>
                      <a:endParaRPr lang="ru-RU" sz="15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500" b="0" i="1" u="none" strike="noStrike" kern="1200" dirty="0" smtClean="0">
                          <a:effectLst/>
                          <a:latin typeface="+mj-lt"/>
                        </a:rPr>
                        <a:t>На 01.01.2016 года</a:t>
                      </a:r>
                      <a:endParaRPr lang="ru-RU" sz="15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500" b="0" i="1" u="none" strike="noStrike" kern="1200" dirty="0" smtClean="0">
                          <a:effectLst/>
                          <a:latin typeface="+mj-lt"/>
                        </a:rPr>
                        <a:t>На 01.01.2017 года</a:t>
                      </a:r>
                      <a:endParaRPr lang="ru-RU" sz="15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500" b="0" i="1" u="none" strike="noStrike" kern="1200" dirty="0" smtClean="0">
                          <a:effectLst/>
                          <a:latin typeface="+mj-lt"/>
                        </a:rPr>
                        <a:t>На 01.01.2018 года</a:t>
                      </a:r>
                      <a:endParaRPr lang="ru-RU" sz="15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500" b="0" i="1" u="none" strike="noStrike" kern="1200" dirty="0" smtClean="0">
                          <a:effectLst/>
                          <a:latin typeface="+mj-lt"/>
                        </a:rPr>
                        <a:t>На 01.01.2019 года</a:t>
                      </a:r>
                      <a:endParaRPr lang="ru-RU" sz="15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chemeClr val="accent5"/>
                    </a:solidFill>
                  </a:tcPr>
                </a:tc>
              </a:tr>
              <a:tr h="4842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 smtClean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1 235,9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831,2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896,5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420,3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214,4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</a:tr>
              <a:tr h="4509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u="none" strike="noStrike" baseline="0" dirty="0" smtClean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160,9</a:t>
                      </a: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42910" y="1571612"/>
          <a:ext cx="8001056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5197993" y="1399378"/>
            <a:ext cx="3786214" cy="1071570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300" i="1" dirty="0" smtClean="0">
                <a:solidFill>
                  <a:schemeClr val="tx1"/>
                </a:solidFill>
              </a:rPr>
              <a:t>Первое место в рейтинге Департамента финансов Вологодской области по снижению уровня просроченной кредиторской задолженности местных бюджетов</a:t>
            </a:r>
            <a:endParaRPr lang="ru-RU" sz="1300" dirty="0" smtClean="0">
              <a:solidFill>
                <a:schemeClr val="tx1"/>
              </a:solidFill>
            </a:endParaRPr>
          </a:p>
        </p:txBody>
      </p:sp>
      <p:pic>
        <p:nvPicPr>
          <p:cNvPr id="14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29600" y="1090729"/>
            <a:ext cx="650664" cy="617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A3F89-FD2C-43C9-8C91-5548A25E144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85720" y="857232"/>
            <a:ext cx="8501122" cy="778098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0" kern="0" dirty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Муниципальный долг города Вологды  (млн. </a:t>
            </a:r>
            <a:r>
              <a:rPr lang="ru-RU" b="0" kern="0" dirty="0" smtClean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рублей)</a:t>
            </a:r>
            <a:endParaRPr lang="ru-RU" b="0" kern="0" dirty="0">
              <a:solidFill>
                <a:schemeClr val="tx2"/>
              </a:solidFill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="" xmlns:p14="http://schemas.microsoft.com/office/powerpoint/2010/main" val="3214980865"/>
              </p:ext>
            </p:extLst>
          </p:nvPr>
        </p:nvGraphicFramePr>
        <p:xfrm>
          <a:off x="0" y="1643050"/>
          <a:ext cx="9144000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983105215"/>
              </p:ext>
            </p:extLst>
          </p:nvPr>
        </p:nvGraphicFramePr>
        <p:xfrm>
          <a:off x="357158" y="3929066"/>
          <a:ext cx="3929090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714876" y="3929066"/>
          <a:ext cx="4143404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33703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56025" y="923107"/>
            <a:ext cx="8841363" cy="5491100"/>
            <a:chOff x="256025" y="923107"/>
            <a:chExt cx="8841363" cy="5491100"/>
          </a:xfrm>
        </p:grpSpPr>
        <p:sp>
          <p:nvSpPr>
            <p:cNvPr id="8" name="Полилиния 7"/>
            <p:cNvSpPr/>
            <p:nvPr/>
          </p:nvSpPr>
          <p:spPr>
            <a:xfrm>
              <a:off x="3233477" y="1484784"/>
              <a:ext cx="2409339" cy="4248471"/>
            </a:xfrm>
            <a:custGeom>
              <a:avLst/>
              <a:gdLst>
                <a:gd name="connsiteX0" fmla="*/ 0 w 2409339"/>
                <a:gd name="connsiteY0" fmla="*/ 198720 h 1987201"/>
                <a:gd name="connsiteX1" fmla="*/ 198720 w 2409339"/>
                <a:gd name="connsiteY1" fmla="*/ 0 h 1987201"/>
                <a:gd name="connsiteX2" fmla="*/ 2210619 w 2409339"/>
                <a:gd name="connsiteY2" fmla="*/ 0 h 1987201"/>
                <a:gd name="connsiteX3" fmla="*/ 2409339 w 2409339"/>
                <a:gd name="connsiteY3" fmla="*/ 198720 h 1987201"/>
                <a:gd name="connsiteX4" fmla="*/ 2409339 w 2409339"/>
                <a:gd name="connsiteY4" fmla="*/ 1788481 h 1987201"/>
                <a:gd name="connsiteX5" fmla="*/ 2210619 w 2409339"/>
                <a:gd name="connsiteY5" fmla="*/ 1987201 h 1987201"/>
                <a:gd name="connsiteX6" fmla="*/ 198720 w 2409339"/>
                <a:gd name="connsiteY6" fmla="*/ 1987201 h 1987201"/>
                <a:gd name="connsiteX7" fmla="*/ 0 w 2409339"/>
                <a:gd name="connsiteY7" fmla="*/ 1788481 h 1987201"/>
                <a:gd name="connsiteX8" fmla="*/ 0 w 2409339"/>
                <a:gd name="connsiteY8" fmla="*/ 198720 h 198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339" h="1987201">
                  <a:moveTo>
                    <a:pt x="0" y="198720"/>
                  </a:moveTo>
                  <a:cubicBezTo>
                    <a:pt x="0" y="88970"/>
                    <a:pt x="88970" y="0"/>
                    <a:pt x="198720" y="0"/>
                  </a:cubicBezTo>
                  <a:lnTo>
                    <a:pt x="2210619" y="0"/>
                  </a:lnTo>
                  <a:cubicBezTo>
                    <a:pt x="2320369" y="0"/>
                    <a:pt x="2409339" y="88970"/>
                    <a:pt x="2409339" y="198720"/>
                  </a:cubicBezTo>
                  <a:lnTo>
                    <a:pt x="2409339" y="1788481"/>
                  </a:lnTo>
                  <a:cubicBezTo>
                    <a:pt x="2409339" y="1898231"/>
                    <a:pt x="2320369" y="1987201"/>
                    <a:pt x="2210619" y="1987201"/>
                  </a:cubicBezTo>
                  <a:lnTo>
                    <a:pt x="198720" y="1987201"/>
                  </a:lnTo>
                  <a:cubicBezTo>
                    <a:pt x="88970" y="1987201"/>
                    <a:pt x="0" y="1898231"/>
                    <a:pt x="0" y="1788481"/>
                  </a:cubicBezTo>
                  <a:lnTo>
                    <a:pt x="0" y="198720"/>
                  </a:lnTo>
                  <a:close/>
                </a:path>
              </a:pathLst>
            </a:custGeom>
            <a:solidFill>
              <a:srgbClr val="92D050">
                <a:alpha val="17000"/>
              </a:srgbClr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-7200000"/>
                <a:satOff val="-25001"/>
                <a:lumOff val="30001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066" tIns="484895" rIns="59066" bIns="59066" numCol="1" spcCol="1270" anchor="t" anchorCtr="0">
              <a:noAutofit/>
            </a:bodyPr>
            <a:lstStyle/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300" kern="1200" dirty="0" smtClean="0">
                  <a:solidFill>
                    <a:schemeClr val="tx1"/>
                  </a:solidFill>
                </a:rPr>
                <a:t>Снижение кредиторской задолженности к началу 2018 года на </a:t>
              </a:r>
              <a:r>
                <a:rPr lang="ru-RU" sz="1300" kern="1200" dirty="0" smtClean="0">
                  <a:solidFill>
                    <a:srgbClr val="FF0000"/>
                  </a:solidFill>
                </a:rPr>
                <a:t>49,0%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, просроченной кредиторской задолженности на </a:t>
              </a:r>
              <a:r>
                <a:rPr lang="ru-RU" sz="1300" kern="1200" dirty="0" smtClean="0">
                  <a:solidFill>
                    <a:srgbClr val="FF0000"/>
                  </a:solidFill>
                </a:rPr>
                <a:t>100,0%</a:t>
              </a:r>
              <a:endParaRPr lang="ru-RU" sz="1300" kern="1200" dirty="0" smtClean="0">
                <a:solidFill>
                  <a:schemeClr val="tx1"/>
                </a:solidFill>
              </a:endParaRP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300" kern="1200" dirty="0" smtClean="0">
                  <a:solidFill>
                    <a:schemeClr val="tx1"/>
                  </a:solidFill>
                </a:rPr>
                <a:t>Социальная направленность бюджета. </a:t>
              </a:r>
              <a:r>
                <a:rPr lang="ru-RU" sz="1300" kern="1200" dirty="0" smtClean="0">
                  <a:solidFill>
                    <a:srgbClr val="FF0000"/>
                  </a:solidFill>
                </a:rPr>
                <a:t>71,2% - 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расходы на социальную сферу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300" kern="1200" dirty="0" smtClean="0">
                  <a:solidFill>
                    <a:schemeClr val="tx1"/>
                  </a:solidFill>
                </a:rPr>
                <a:t>Программный бюджет.  </a:t>
              </a:r>
              <a:r>
                <a:rPr lang="ru-RU" sz="1300" kern="1200" dirty="0" smtClean="0">
                  <a:solidFill>
                    <a:srgbClr val="FF0000"/>
                  </a:solidFill>
                </a:rPr>
                <a:t>88,7% 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-  расходы на муниципальные программы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300" kern="1200" dirty="0" smtClean="0">
                  <a:solidFill>
                    <a:schemeClr val="tx1"/>
                  </a:solidFill>
                </a:rPr>
                <a:t>Проведение мероприятий по оптимизации расходов. Экономия от проведения конкурентных процедур – </a:t>
              </a:r>
              <a:r>
                <a:rPr lang="ru-RU" sz="1300" kern="1200" dirty="0" smtClean="0">
                  <a:solidFill>
                    <a:srgbClr val="FF0000"/>
                  </a:solidFill>
                </a:rPr>
                <a:t>129,7 млн. руб.</a:t>
              </a:r>
              <a:endParaRPr lang="ru-RU" sz="1300" kern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210930" y="1484784"/>
              <a:ext cx="2409339" cy="4248471"/>
            </a:xfrm>
            <a:custGeom>
              <a:avLst/>
              <a:gdLst>
                <a:gd name="connsiteX0" fmla="*/ 0 w 2409339"/>
                <a:gd name="connsiteY0" fmla="*/ 198720 h 1987201"/>
                <a:gd name="connsiteX1" fmla="*/ 198720 w 2409339"/>
                <a:gd name="connsiteY1" fmla="*/ 0 h 1987201"/>
                <a:gd name="connsiteX2" fmla="*/ 2210619 w 2409339"/>
                <a:gd name="connsiteY2" fmla="*/ 0 h 1987201"/>
                <a:gd name="connsiteX3" fmla="*/ 2409339 w 2409339"/>
                <a:gd name="connsiteY3" fmla="*/ 198720 h 1987201"/>
                <a:gd name="connsiteX4" fmla="*/ 2409339 w 2409339"/>
                <a:gd name="connsiteY4" fmla="*/ 1788481 h 1987201"/>
                <a:gd name="connsiteX5" fmla="*/ 2210619 w 2409339"/>
                <a:gd name="connsiteY5" fmla="*/ 1987201 h 1987201"/>
                <a:gd name="connsiteX6" fmla="*/ 198720 w 2409339"/>
                <a:gd name="connsiteY6" fmla="*/ 1987201 h 1987201"/>
                <a:gd name="connsiteX7" fmla="*/ 0 w 2409339"/>
                <a:gd name="connsiteY7" fmla="*/ 1788481 h 1987201"/>
                <a:gd name="connsiteX8" fmla="*/ 0 w 2409339"/>
                <a:gd name="connsiteY8" fmla="*/ 198720 h 198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339" h="1987201">
                  <a:moveTo>
                    <a:pt x="0" y="198720"/>
                  </a:moveTo>
                  <a:cubicBezTo>
                    <a:pt x="0" y="88970"/>
                    <a:pt x="88970" y="0"/>
                    <a:pt x="198720" y="0"/>
                  </a:cubicBezTo>
                  <a:lnTo>
                    <a:pt x="2210619" y="0"/>
                  </a:lnTo>
                  <a:cubicBezTo>
                    <a:pt x="2320369" y="0"/>
                    <a:pt x="2409339" y="88970"/>
                    <a:pt x="2409339" y="198720"/>
                  </a:cubicBezTo>
                  <a:lnTo>
                    <a:pt x="2409339" y="1788481"/>
                  </a:lnTo>
                  <a:cubicBezTo>
                    <a:pt x="2409339" y="1898231"/>
                    <a:pt x="2320369" y="1987201"/>
                    <a:pt x="2210619" y="1987201"/>
                  </a:cubicBezTo>
                  <a:lnTo>
                    <a:pt x="198720" y="1987201"/>
                  </a:lnTo>
                  <a:cubicBezTo>
                    <a:pt x="88970" y="1987201"/>
                    <a:pt x="0" y="1898231"/>
                    <a:pt x="0" y="1788481"/>
                  </a:cubicBezTo>
                  <a:lnTo>
                    <a:pt x="0" y="198720"/>
                  </a:ln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-14400000"/>
                <a:satOff val="-50003"/>
                <a:lumOff val="60001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066" tIns="59066" rIns="59066" bIns="484895" numCol="1" spcCol="1270" anchor="t" anchorCtr="0">
              <a:noAutofit/>
            </a:bodyPr>
            <a:lstStyle/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200" kern="1200" dirty="0" smtClean="0">
                  <a:solidFill>
                    <a:schemeClr val="tx1"/>
                  </a:solidFill>
                </a:rPr>
                <a:t>Снижение доли </a:t>
              </a:r>
              <a:r>
                <a:rPr lang="ru-RU" sz="1200" kern="1200" dirty="0" err="1" smtClean="0">
                  <a:solidFill>
                    <a:schemeClr val="tx1"/>
                  </a:solidFill>
                </a:rPr>
                <a:t>мун</a:t>
              </a:r>
              <a:r>
                <a:rPr lang="ru-RU" sz="1200" kern="1200" dirty="0" smtClean="0">
                  <a:solidFill>
                    <a:schemeClr val="tx1"/>
                  </a:solidFill>
                </a:rPr>
                <a:t>. долга в объеме собственных доходов</a:t>
              </a:r>
              <a:r>
                <a:rPr lang="en-US" sz="1200" kern="1200" dirty="0" smtClean="0">
                  <a:solidFill>
                    <a:schemeClr val="tx1"/>
                  </a:solidFill>
                </a:rPr>
                <a:t>:</a:t>
              </a:r>
              <a:endParaRPr lang="ru-RU" sz="12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rgbClr val="FF0000"/>
                  </a:solidFill>
                </a:rPr>
                <a:t>66</a:t>
              </a:r>
              <a:r>
                <a:rPr lang="ru-RU" sz="1200" kern="1200" dirty="0" smtClean="0">
                  <a:solidFill>
                    <a:srgbClr val="FF0000"/>
                  </a:solidFill>
                </a:rPr>
                <a:t>,3 % </a:t>
              </a:r>
              <a:r>
                <a:rPr lang="ru-RU" sz="1200" kern="1200" dirty="0" smtClean="0">
                  <a:solidFill>
                    <a:schemeClr val="tx1"/>
                  </a:solidFill>
                </a:rPr>
                <a:t>от объема  собственных доходов (без доп. нормативов) ( в 2017 году – 80,3%)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200" kern="1200" dirty="0" smtClean="0">
                  <a:solidFill>
                    <a:schemeClr val="tx1"/>
                  </a:solidFill>
                </a:rPr>
                <a:t>Сокращение расходов на обслуживание </a:t>
              </a:r>
              <a:r>
                <a:rPr lang="ru-RU" sz="1200" kern="1200" dirty="0" err="1" smtClean="0">
                  <a:solidFill>
                    <a:schemeClr val="tx1"/>
                  </a:solidFill>
                </a:rPr>
                <a:t>мун</a:t>
              </a:r>
              <a:r>
                <a:rPr lang="ru-RU" sz="1200" kern="1200" dirty="0" smtClean="0">
                  <a:solidFill>
                    <a:schemeClr val="tx1"/>
                  </a:solidFill>
                </a:rPr>
                <a:t>. долга в 2018 году на </a:t>
              </a:r>
              <a:r>
                <a:rPr lang="ru-RU" sz="1200" kern="1200" dirty="0" smtClean="0">
                  <a:solidFill>
                    <a:srgbClr val="FF0000"/>
                  </a:solidFill>
                </a:rPr>
                <a:t>26,9 млн. руб</a:t>
              </a:r>
              <a:r>
                <a:rPr lang="ru-RU" sz="1200" kern="1200" dirty="0" smtClean="0">
                  <a:solidFill>
                    <a:schemeClr val="tx1"/>
                  </a:solidFill>
                </a:rPr>
                <a:t>. (17,7%) по сравнению с 2017 годом:</a:t>
              </a:r>
              <a:endParaRPr lang="ru-RU" sz="12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200" kern="1200" dirty="0" smtClean="0">
                  <a:solidFill>
                    <a:schemeClr val="tx1"/>
                  </a:solidFill>
                </a:rPr>
                <a:t>Привлечение кредитных ресурсов по более низким процентным ставкам</a:t>
              </a:r>
              <a:r>
                <a:rPr lang="en-US" sz="1200" kern="1200" dirty="0" smtClean="0">
                  <a:solidFill>
                    <a:schemeClr val="tx1"/>
                  </a:solidFill>
                </a:rPr>
                <a:t>: </a:t>
              </a:r>
              <a:r>
                <a:rPr lang="ru-RU" sz="1200" kern="1200" dirty="0" smtClean="0">
                  <a:solidFill>
                    <a:schemeClr val="tx1"/>
                  </a:solidFill>
                </a:rPr>
                <a:t>средневзвешенная ставка в 2018 году - 7,9% (2017 год – 9,51%)</a:t>
              </a:r>
              <a:endParaRPr lang="ru-RU" sz="12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200" kern="1200" dirty="0" smtClean="0">
                  <a:solidFill>
                    <a:schemeClr val="tx1"/>
                  </a:solidFill>
                </a:rPr>
                <a:t>Привлечение бюджетных кредитов с целью временного замещения коммерческих кредитов в объеме 344,6 млн. руб.</a:t>
              </a:r>
              <a:endParaRPr lang="ru-RU" sz="12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955753" y="5470146"/>
              <a:ext cx="2141635" cy="851657"/>
            </a:xfrm>
            <a:custGeom>
              <a:avLst/>
              <a:gdLst>
                <a:gd name="connsiteX0" fmla="*/ 0 w 2141635"/>
                <a:gd name="connsiteY0" fmla="*/ 85166 h 851657"/>
                <a:gd name="connsiteX1" fmla="*/ 85166 w 2141635"/>
                <a:gd name="connsiteY1" fmla="*/ 0 h 851657"/>
                <a:gd name="connsiteX2" fmla="*/ 2056469 w 2141635"/>
                <a:gd name="connsiteY2" fmla="*/ 0 h 851657"/>
                <a:gd name="connsiteX3" fmla="*/ 2141635 w 2141635"/>
                <a:gd name="connsiteY3" fmla="*/ 85166 h 851657"/>
                <a:gd name="connsiteX4" fmla="*/ 2141635 w 2141635"/>
                <a:gd name="connsiteY4" fmla="*/ 766491 h 851657"/>
                <a:gd name="connsiteX5" fmla="*/ 2056469 w 2141635"/>
                <a:gd name="connsiteY5" fmla="*/ 851657 h 851657"/>
                <a:gd name="connsiteX6" fmla="*/ 85166 w 2141635"/>
                <a:gd name="connsiteY6" fmla="*/ 851657 h 851657"/>
                <a:gd name="connsiteX7" fmla="*/ 0 w 2141635"/>
                <a:gd name="connsiteY7" fmla="*/ 766491 h 851657"/>
                <a:gd name="connsiteX8" fmla="*/ 0 w 2141635"/>
                <a:gd name="connsiteY8" fmla="*/ 85166 h 85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1635" h="851657">
                  <a:moveTo>
                    <a:pt x="0" y="85166"/>
                  </a:moveTo>
                  <a:cubicBezTo>
                    <a:pt x="0" y="38130"/>
                    <a:pt x="38130" y="0"/>
                    <a:pt x="85166" y="0"/>
                  </a:cubicBezTo>
                  <a:lnTo>
                    <a:pt x="2056469" y="0"/>
                  </a:lnTo>
                  <a:cubicBezTo>
                    <a:pt x="2103505" y="0"/>
                    <a:pt x="2141635" y="38130"/>
                    <a:pt x="2141635" y="85166"/>
                  </a:cubicBezTo>
                  <a:lnTo>
                    <a:pt x="2141635" y="766491"/>
                  </a:lnTo>
                  <a:cubicBezTo>
                    <a:pt x="2141635" y="813527"/>
                    <a:pt x="2103505" y="851657"/>
                    <a:pt x="2056469" y="851657"/>
                  </a:cubicBezTo>
                  <a:lnTo>
                    <a:pt x="85166" y="851657"/>
                  </a:lnTo>
                  <a:cubicBezTo>
                    <a:pt x="38130" y="851657"/>
                    <a:pt x="0" y="813527"/>
                    <a:pt x="0" y="766491"/>
                  </a:cubicBezTo>
                  <a:lnTo>
                    <a:pt x="0" y="851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4400000"/>
                <a:satOff val="-50003"/>
                <a:lumOff val="60001"/>
                <a:alphaOff val="0"/>
              </a:schemeClr>
            </a:fillRef>
            <a:effectRef idx="2">
              <a:schemeClr val="accent2">
                <a:hueOff val="-14400000"/>
                <a:satOff val="-50003"/>
                <a:lumOff val="6000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424" tIns="45264" rIns="55424" bIns="4526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bg1"/>
                  </a:solidFill>
                </a:rPr>
                <a:t>Долговая политика</a:t>
              </a:r>
              <a:endParaRPr lang="ru-RU" sz="1600" kern="1200" dirty="0">
                <a:solidFill>
                  <a:schemeClr val="bg1"/>
                </a:solidFill>
              </a:endParaRPr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256025" y="1484784"/>
              <a:ext cx="2409339" cy="4248471"/>
            </a:xfrm>
            <a:custGeom>
              <a:avLst/>
              <a:gdLst>
                <a:gd name="connsiteX0" fmla="*/ 0 w 2409339"/>
                <a:gd name="connsiteY0" fmla="*/ 198720 h 1987201"/>
                <a:gd name="connsiteX1" fmla="*/ 198720 w 2409339"/>
                <a:gd name="connsiteY1" fmla="*/ 0 h 1987201"/>
                <a:gd name="connsiteX2" fmla="*/ 2210619 w 2409339"/>
                <a:gd name="connsiteY2" fmla="*/ 0 h 1987201"/>
                <a:gd name="connsiteX3" fmla="*/ 2409339 w 2409339"/>
                <a:gd name="connsiteY3" fmla="*/ 198720 h 1987201"/>
                <a:gd name="connsiteX4" fmla="*/ 2409339 w 2409339"/>
                <a:gd name="connsiteY4" fmla="*/ 1788481 h 1987201"/>
                <a:gd name="connsiteX5" fmla="*/ 2210619 w 2409339"/>
                <a:gd name="connsiteY5" fmla="*/ 1987201 h 1987201"/>
                <a:gd name="connsiteX6" fmla="*/ 198720 w 2409339"/>
                <a:gd name="connsiteY6" fmla="*/ 1987201 h 1987201"/>
                <a:gd name="connsiteX7" fmla="*/ 0 w 2409339"/>
                <a:gd name="connsiteY7" fmla="*/ 1788481 h 1987201"/>
                <a:gd name="connsiteX8" fmla="*/ 0 w 2409339"/>
                <a:gd name="connsiteY8" fmla="*/ 198720 h 198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9339" h="1987201">
                  <a:moveTo>
                    <a:pt x="0" y="198720"/>
                  </a:moveTo>
                  <a:cubicBezTo>
                    <a:pt x="0" y="88970"/>
                    <a:pt x="88970" y="0"/>
                    <a:pt x="198720" y="0"/>
                  </a:cubicBezTo>
                  <a:lnTo>
                    <a:pt x="2210619" y="0"/>
                  </a:lnTo>
                  <a:cubicBezTo>
                    <a:pt x="2320369" y="0"/>
                    <a:pt x="2409339" y="88970"/>
                    <a:pt x="2409339" y="198720"/>
                  </a:cubicBezTo>
                  <a:lnTo>
                    <a:pt x="2409339" y="1788481"/>
                  </a:lnTo>
                  <a:cubicBezTo>
                    <a:pt x="2409339" y="1898231"/>
                    <a:pt x="2320369" y="1987201"/>
                    <a:pt x="2210619" y="1987201"/>
                  </a:cubicBezTo>
                  <a:lnTo>
                    <a:pt x="198720" y="1987201"/>
                  </a:lnTo>
                  <a:cubicBezTo>
                    <a:pt x="88970" y="1987201"/>
                    <a:pt x="0" y="1898231"/>
                    <a:pt x="0" y="1788481"/>
                  </a:cubicBezTo>
                  <a:lnTo>
                    <a:pt x="0" y="198720"/>
                  </a:ln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>
              <a:solidFill>
                <a:srgbClr val="0070C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066" tIns="59066" rIns="59066" bIns="484895" numCol="1" spcCol="1270" anchor="t" anchorCtr="0">
              <a:noAutofit/>
            </a:bodyPr>
            <a:lstStyle/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Задание Губернатора в 2018 году выполнено по трем из четырех ключевых показателей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Исполнение плана по налоговым доходам на уровне </a:t>
              </a:r>
              <a:r>
                <a:rPr lang="ru-RU" sz="1400" kern="1200" dirty="0" smtClean="0">
                  <a:solidFill>
                    <a:srgbClr val="FF0000"/>
                  </a:solidFill>
                </a:rPr>
                <a:t>105,0 %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План поступления задолженности по налоговым и неналоговым доходам исполнен на </a:t>
              </a:r>
              <a:r>
                <a:rPr lang="ru-RU" sz="1400" kern="1200" dirty="0" smtClean="0">
                  <a:solidFill>
                    <a:srgbClr val="FF0000"/>
                  </a:solidFill>
                </a:rPr>
                <a:t>128,4%</a:t>
              </a: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/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400" kern="1200" dirty="0" smtClean="0">
                  <a:solidFill>
                    <a:schemeClr val="tx1"/>
                  </a:solidFill>
                </a:rPr>
                <a:t>Темп роста собственных доходов </a:t>
              </a:r>
              <a:r>
                <a:rPr lang="ru-RU" sz="1400" kern="1200" dirty="0" smtClean="0">
                  <a:solidFill>
                    <a:srgbClr val="FF0000"/>
                  </a:solidFill>
                </a:rPr>
                <a:t>108,7%</a:t>
              </a:r>
              <a:endParaRPr lang="ru-RU" sz="1400" kern="1200" dirty="0"/>
            </a:p>
          </p:txBody>
        </p:sp>
        <p:sp>
          <p:nvSpPr>
            <p:cNvPr id="5" name="Shape 4"/>
            <p:cNvSpPr/>
            <p:nvPr/>
          </p:nvSpPr>
          <p:spPr>
            <a:xfrm>
              <a:off x="1683750" y="3915569"/>
              <a:ext cx="2498638" cy="2498638"/>
            </a:xfrm>
            <a:prstGeom prst="leftCircularArrow">
              <a:avLst>
                <a:gd name="adj1" fmla="val 2525"/>
                <a:gd name="adj2" fmla="val 306165"/>
                <a:gd name="adj3" fmla="val 2081676"/>
                <a:gd name="adj4" fmla="val 9024489"/>
                <a:gd name="adj5" fmla="val 2946"/>
              </a:avLst>
            </a:prstGeom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785716" y="5044318"/>
              <a:ext cx="2141635" cy="851657"/>
            </a:xfrm>
            <a:custGeom>
              <a:avLst/>
              <a:gdLst>
                <a:gd name="connsiteX0" fmla="*/ 0 w 2141635"/>
                <a:gd name="connsiteY0" fmla="*/ 85166 h 851657"/>
                <a:gd name="connsiteX1" fmla="*/ 85166 w 2141635"/>
                <a:gd name="connsiteY1" fmla="*/ 0 h 851657"/>
                <a:gd name="connsiteX2" fmla="*/ 2056469 w 2141635"/>
                <a:gd name="connsiteY2" fmla="*/ 0 h 851657"/>
                <a:gd name="connsiteX3" fmla="*/ 2141635 w 2141635"/>
                <a:gd name="connsiteY3" fmla="*/ 85166 h 851657"/>
                <a:gd name="connsiteX4" fmla="*/ 2141635 w 2141635"/>
                <a:gd name="connsiteY4" fmla="*/ 766491 h 851657"/>
                <a:gd name="connsiteX5" fmla="*/ 2056469 w 2141635"/>
                <a:gd name="connsiteY5" fmla="*/ 851657 h 851657"/>
                <a:gd name="connsiteX6" fmla="*/ 85166 w 2141635"/>
                <a:gd name="connsiteY6" fmla="*/ 851657 h 851657"/>
                <a:gd name="connsiteX7" fmla="*/ 0 w 2141635"/>
                <a:gd name="connsiteY7" fmla="*/ 766491 h 851657"/>
                <a:gd name="connsiteX8" fmla="*/ 0 w 2141635"/>
                <a:gd name="connsiteY8" fmla="*/ 85166 h 85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1635" h="851657">
                  <a:moveTo>
                    <a:pt x="0" y="85166"/>
                  </a:moveTo>
                  <a:cubicBezTo>
                    <a:pt x="0" y="38130"/>
                    <a:pt x="38130" y="0"/>
                    <a:pt x="85166" y="0"/>
                  </a:cubicBezTo>
                  <a:lnTo>
                    <a:pt x="2056469" y="0"/>
                  </a:lnTo>
                  <a:cubicBezTo>
                    <a:pt x="2103505" y="0"/>
                    <a:pt x="2141635" y="38130"/>
                    <a:pt x="2141635" y="85166"/>
                  </a:cubicBezTo>
                  <a:lnTo>
                    <a:pt x="2141635" y="766491"/>
                  </a:lnTo>
                  <a:cubicBezTo>
                    <a:pt x="2141635" y="813527"/>
                    <a:pt x="2103505" y="851657"/>
                    <a:pt x="2056469" y="851657"/>
                  </a:cubicBezTo>
                  <a:lnTo>
                    <a:pt x="85166" y="851657"/>
                  </a:lnTo>
                  <a:cubicBezTo>
                    <a:pt x="38130" y="851657"/>
                    <a:pt x="0" y="813527"/>
                    <a:pt x="0" y="766491"/>
                  </a:cubicBezTo>
                  <a:lnTo>
                    <a:pt x="0" y="85166"/>
                  </a:lnTo>
                  <a:close/>
                </a:path>
              </a:pathLst>
            </a:custGeom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424" tIns="45264" rIns="55424" bIns="4526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bg1"/>
                  </a:solidFill>
                </a:rPr>
                <a:t>Укрепление доходного потенциала</a:t>
              </a:r>
              <a:endParaRPr lang="ru-RU" sz="1600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Круговая стрелка 8"/>
            <p:cNvSpPr/>
            <p:nvPr/>
          </p:nvSpPr>
          <p:spPr>
            <a:xfrm>
              <a:off x="5423101" y="923107"/>
              <a:ext cx="2806499" cy="2628291"/>
            </a:xfrm>
            <a:prstGeom prst="circularArrow">
              <a:avLst>
                <a:gd name="adj1" fmla="val 2248"/>
                <a:gd name="adj2" fmla="val 270842"/>
                <a:gd name="adj3" fmla="val 19553648"/>
                <a:gd name="adj4" fmla="val 13214784"/>
                <a:gd name="adj5" fmla="val 2225"/>
              </a:avLst>
            </a:pr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4400000"/>
                <a:satOff val="-50003"/>
                <a:lumOff val="60001"/>
                <a:alphaOff val="0"/>
              </a:schemeClr>
            </a:fillRef>
            <a:effectRef idx="0">
              <a:schemeClr val="accent2">
                <a:hueOff val="-14400000"/>
                <a:satOff val="-50003"/>
                <a:lumOff val="6000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олилиния 9"/>
            <p:cNvSpPr/>
            <p:nvPr/>
          </p:nvSpPr>
          <p:spPr>
            <a:xfrm>
              <a:off x="3768885" y="1078704"/>
              <a:ext cx="2141635" cy="851657"/>
            </a:xfrm>
            <a:custGeom>
              <a:avLst/>
              <a:gdLst>
                <a:gd name="connsiteX0" fmla="*/ 0 w 2141635"/>
                <a:gd name="connsiteY0" fmla="*/ 85166 h 851657"/>
                <a:gd name="connsiteX1" fmla="*/ 85166 w 2141635"/>
                <a:gd name="connsiteY1" fmla="*/ 0 h 851657"/>
                <a:gd name="connsiteX2" fmla="*/ 2056469 w 2141635"/>
                <a:gd name="connsiteY2" fmla="*/ 0 h 851657"/>
                <a:gd name="connsiteX3" fmla="*/ 2141635 w 2141635"/>
                <a:gd name="connsiteY3" fmla="*/ 85166 h 851657"/>
                <a:gd name="connsiteX4" fmla="*/ 2141635 w 2141635"/>
                <a:gd name="connsiteY4" fmla="*/ 766491 h 851657"/>
                <a:gd name="connsiteX5" fmla="*/ 2056469 w 2141635"/>
                <a:gd name="connsiteY5" fmla="*/ 851657 h 851657"/>
                <a:gd name="connsiteX6" fmla="*/ 85166 w 2141635"/>
                <a:gd name="connsiteY6" fmla="*/ 851657 h 851657"/>
                <a:gd name="connsiteX7" fmla="*/ 0 w 2141635"/>
                <a:gd name="connsiteY7" fmla="*/ 766491 h 851657"/>
                <a:gd name="connsiteX8" fmla="*/ 0 w 2141635"/>
                <a:gd name="connsiteY8" fmla="*/ 85166 h 851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1635" h="851657">
                  <a:moveTo>
                    <a:pt x="0" y="85166"/>
                  </a:moveTo>
                  <a:cubicBezTo>
                    <a:pt x="0" y="38130"/>
                    <a:pt x="38130" y="0"/>
                    <a:pt x="85166" y="0"/>
                  </a:cubicBezTo>
                  <a:lnTo>
                    <a:pt x="2056469" y="0"/>
                  </a:lnTo>
                  <a:cubicBezTo>
                    <a:pt x="2103505" y="0"/>
                    <a:pt x="2141635" y="38130"/>
                    <a:pt x="2141635" y="85166"/>
                  </a:cubicBezTo>
                  <a:lnTo>
                    <a:pt x="2141635" y="766491"/>
                  </a:lnTo>
                  <a:cubicBezTo>
                    <a:pt x="2141635" y="813527"/>
                    <a:pt x="2103505" y="851657"/>
                    <a:pt x="2056469" y="851657"/>
                  </a:cubicBezTo>
                  <a:lnTo>
                    <a:pt x="85166" y="851657"/>
                  </a:lnTo>
                  <a:cubicBezTo>
                    <a:pt x="38130" y="851657"/>
                    <a:pt x="0" y="813527"/>
                    <a:pt x="0" y="766491"/>
                  </a:cubicBezTo>
                  <a:lnTo>
                    <a:pt x="0" y="85166"/>
                  </a:lnTo>
                  <a:close/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7200000"/>
                <a:satOff val="-25001"/>
                <a:lumOff val="30001"/>
                <a:alphaOff val="0"/>
              </a:schemeClr>
            </a:fillRef>
            <a:effectRef idx="2">
              <a:schemeClr val="accent2"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424" tIns="45264" rIns="55424" bIns="4526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</a:rPr>
                <a:t>Повышение эффективности бюджетных расходов</a:t>
              </a:r>
            </a:p>
          </p:txBody>
        </p:sp>
      </p:grp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-900608" y="644806"/>
            <a:ext cx="8715375" cy="40011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итоги исполнения Бюджета за 2018 год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978" y="113697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730503" y="112537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801941" y="541165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1078040"/>
            <a:ext cx="8072438" cy="7078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Параметры исполнения Бюджета за 2018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рублей)</a:t>
            </a:r>
            <a:endParaRPr lang="ru-RU" sz="2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2000240"/>
          <a:ext cx="8286808" cy="4357717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786214"/>
                <a:gridCol w="1714512"/>
                <a:gridCol w="1573378"/>
                <a:gridCol w="1212704"/>
              </a:tblGrid>
              <a:tr h="7878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b="0" i="1" u="none" strike="noStrike" kern="1200" dirty="0">
                          <a:effectLst/>
                          <a:latin typeface="+mj-lt"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6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Уточненный план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1" u="none" strike="noStrike" kern="1200" dirty="0" smtClean="0">
                          <a:effectLst/>
                          <a:latin typeface="+mj-lt"/>
                        </a:rPr>
                        <a:t>Исполнено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200" b="0" i="1" u="none" strike="noStrike" kern="1200" dirty="0" smtClean="0">
                          <a:effectLst/>
                          <a:latin typeface="+mj-lt"/>
                        </a:rPr>
                        <a:t>% исполнения к уточненному плану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2" marB="0" anchor="ctr">
                    <a:solidFill>
                      <a:srgbClr val="92D050"/>
                    </a:solidFill>
                  </a:tcPr>
                </a:tc>
              </a:tr>
              <a:tr h="40889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7 909,2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7 901,8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158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3 212,0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3 372,3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221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4 697,2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4 529,5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40909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8 124,0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7 983,8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668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</a:rPr>
                        <a:t>за </a:t>
                      </a:r>
                      <a:r>
                        <a:rPr lang="ru-RU" sz="1600" u="none" strike="noStrike" dirty="0">
                          <a:effectLst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3 533,0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</a:rPr>
                        <a:t>3 462,6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6248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>
                          <a:effectLst/>
                        </a:rPr>
                        <a:t>за счет </a:t>
                      </a:r>
                      <a:r>
                        <a:rPr lang="ru-RU" sz="1600" u="none" strike="noStrike" dirty="0" smtClean="0">
                          <a:effectLst/>
                        </a:rPr>
                        <a:t>межбюджетных трансфертов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4 591,0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4 521,2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52211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effectLst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effectLst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effectLst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effectLst/>
                        </a:rPr>
                        <a:t> </a:t>
                      </a:r>
                      <a:r>
                        <a:rPr lang="ru-RU" sz="1600" b="1" u="none" strike="noStrike" dirty="0">
                          <a:effectLst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-321,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effectLst/>
                        </a:rPr>
                        <a:t>-82,0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405" y="1136358"/>
            <a:ext cx="3404096" cy="22212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357158" y="785794"/>
            <a:ext cx="8443914" cy="42862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Результаты работы </a:t>
            </a:r>
          </a:p>
        </p:txBody>
      </p:sp>
      <p:pic>
        <p:nvPicPr>
          <p:cNvPr id="8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0034" y="3357562"/>
            <a:ext cx="2571768" cy="642941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cs typeface="Arial" pitchFamily="34" charset="0"/>
              </a:rPr>
              <a:t>Привлечение бюджетных кредитов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  <a:cs typeface="Arial" pitchFamily="34" charset="0"/>
              </a:rPr>
              <a:t> в размере</a:t>
            </a:r>
            <a:r>
              <a:rPr lang="ru-RU" sz="1150" dirty="0" smtClean="0">
                <a:solidFill>
                  <a:srgbClr val="C00000"/>
                </a:solidFill>
                <a:cs typeface="Arial" pitchFamily="34" charset="0"/>
              </a:rPr>
              <a:t> 344,6 млн. рублей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00034" y="4071942"/>
            <a:ext cx="2571768" cy="1285884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</a:rPr>
              <a:t>Получение из областного бюджета дотации на поддержку мер по обеспечению сбалансированности местных бюджетов 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</a:rPr>
              <a:t>в размере </a:t>
            </a:r>
            <a:r>
              <a:rPr lang="ru-RU" sz="1150" dirty="0" smtClean="0">
                <a:solidFill>
                  <a:srgbClr val="C00000"/>
                </a:solidFill>
              </a:rPr>
              <a:t>292,1 млн. рублей</a:t>
            </a:r>
            <a:endParaRPr lang="ru-RU" sz="115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00034" y="5471197"/>
            <a:ext cx="2571768" cy="984742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150" dirty="0" smtClean="0">
                <a:solidFill>
                  <a:schemeClr val="tx1"/>
                </a:solidFill>
              </a:rPr>
              <a:t>Иной </a:t>
            </a:r>
            <a:r>
              <a:rPr lang="ru-RU" sz="1150" dirty="0">
                <a:solidFill>
                  <a:schemeClr val="tx1"/>
                </a:solidFill>
              </a:rPr>
              <a:t>межбюджетный трансферт </a:t>
            </a:r>
            <a:r>
              <a:rPr lang="ru-RU" sz="1150" dirty="0" smtClean="0">
                <a:solidFill>
                  <a:schemeClr val="tx1"/>
                </a:solidFill>
              </a:rPr>
              <a:t>за </a:t>
            </a:r>
            <a:r>
              <a:rPr lang="ru-RU" sz="1150" dirty="0">
                <a:solidFill>
                  <a:schemeClr val="tx1"/>
                </a:solidFill>
              </a:rPr>
              <a:t>достижение наилучших результатов по социально-экономическому развитию </a:t>
            </a:r>
            <a:r>
              <a:rPr lang="ru-RU" sz="1150" dirty="0" smtClean="0">
                <a:solidFill>
                  <a:srgbClr val="FF0000"/>
                </a:solidFill>
              </a:rPr>
              <a:t>5,7</a:t>
            </a:r>
            <a:r>
              <a:rPr lang="ru-RU" sz="1150" dirty="0" smtClean="0">
                <a:solidFill>
                  <a:schemeClr val="tx1"/>
                </a:solidFill>
              </a:rPr>
              <a:t> </a:t>
            </a:r>
            <a:r>
              <a:rPr lang="ru-RU" sz="11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млн. рублей</a:t>
            </a:r>
          </a:p>
        </p:txBody>
      </p:sp>
      <p:pic>
        <p:nvPicPr>
          <p:cNvPr id="1035" name="Picture 11" descr="http://ksi.lenobl.ru/Pictures/picnewslent/big/1465887582ukaz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145" y="845071"/>
            <a:ext cx="2428891" cy="608485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0" y="2930882"/>
            <a:ext cx="378618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200" dirty="0" smtClean="0">
                <a:solidFill>
                  <a:srgbClr val="00B050"/>
                </a:solidFill>
              </a:rPr>
              <a:t>Дополнительная финансовая помощь из</a:t>
            </a:r>
          </a:p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200" dirty="0" smtClean="0">
                <a:solidFill>
                  <a:srgbClr val="00B050"/>
                </a:solidFill>
              </a:rPr>
              <a:t> областного и федерального бюджетов:</a:t>
            </a:r>
          </a:p>
        </p:txBody>
      </p:sp>
      <p:sp>
        <p:nvSpPr>
          <p:cNvPr id="30" name="Стрелка вправо 29"/>
          <p:cNvSpPr/>
          <p:nvPr/>
        </p:nvSpPr>
        <p:spPr>
          <a:xfrm>
            <a:off x="3143240" y="3357561"/>
            <a:ext cx="21431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28992" y="3378993"/>
            <a:ext cx="257176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Условия соглашения выполнены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3134389" y="4357693"/>
            <a:ext cx="21431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28992" y="4000503"/>
            <a:ext cx="257176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Обеспечено достижение показателей, характеризующих уровень управления муниципальными финансами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29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500570"/>
            <a:ext cx="451798" cy="428628"/>
          </a:xfrm>
          <a:prstGeom prst="rect">
            <a:avLst/>
          </a:prstGeom>
          <a:noFill/>
        </p:spPr>
      </p:pic>
      <p:pic>
        <p:nvPicPr>
          <p:cNvPr id="41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143248"/>
            <a:ext cx="451798" cy="428628"/>
          </a:xfrm>
          <a:prstGeom prst="rect">
            <a:avLst/>
          </a:prstGeom>
          <a:noFill/>
        </p:spPr>
      </p:pic>
      <p:sp>
        <p:nvSpPr>
          <p:cNvPr id="21" name="Скругленный прямоугольник 20"/>
          <p:cNvSpPr/>
          <p:nvPr/>
        </p:nvSpPr>
        <p:spPr>
          <a:xfrm>
            <a:off x="5935372" y="1285860"/>
            <a:ext cx="3000396" cy="71438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250" dirty="0" smtClean="0">
                <a:solidFill>
                  <a:srgbClr val="002060"/>
                </a:solidFill>
              </a:rPr>
              <a:t>Полное и своевременное размещение бюджетных данных на официальном сайте Администрации города Вологды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14678" y="5286388"/>
            <a:ext cx="55007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1300" i="1" dirty="0" smtClean="0"/>
          </a:p>
          <a:p>
            <a:pPr>
              <a:buFont typeface="Wingdings" pitchFamily="2" charset="2"/>
              <a:buChar char="Ø"/>
            </a:pPr>
            <a:r>
              <a:rPr lang="ru-RU" sz="1300" i="1" dirty="0" smtClean="0"/>
              <a:t>Выполнение Указов Президента</a:t>
            </a:r>
          </a:p>
          <a:p>
            <a:pPr>
              <a:buFont typeface="Wingdings" pitchFamily="2" charset="2"/>
              <a:buChar char="Ø"/>
            </a:pPr>
            <a:r>
              <a:rPr lang="ru-RU" sz="1300" i="1" dirty="0" smtClean="0"/>
              <a:t>Сокращение просроченной кредиторской задолженности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1300" i="1" dirty="0" smtClean="0"/>
              <a:t>Сокращение задолженности по налоговым доходам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36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86758" y="1136358"/>
            <a:ext cx="428628" cy="406647"/>
          </a:xfrm>
          <a:prstGeom prst="rect">
            <a:avLst/>
          </a:prstGeom>
          <a:noFill/>
        </p:spPr>
      </p:pic>
      <p:cxnSp>
        <p:nvCxnSpPr>
          <p:cNvPr id="27" name="Прямая соединительная линия 26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30426" y="1528164"/>
            <a:ext cx="2500330" cy="1402718"/>
          </a:xfrm>
          <a:prstGeom prst="roundRect">
            <a:avLst/>
          </a:prstGeom>
          <a:noFill/>
          <a:ln>
            <a:solidFill>
              <a:srgbClr val="4478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endParaRPr lang="ru-RU" sz="1150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372" y="1453556"/>
            <a:ext cx="241823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</a:rPr>
              <a:t>Увеличение 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</a:rPr>
              <a:t>средней заработной платы педагогам дополнительного образования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FF0000"/>
                </a:solidFill>
              </a:rPr>
              <a:t> (32 251,16 рублей)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</a:rPr>
              <a:t> и работникам учреждений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</a:rPr>
              <a:t> культуры</a:t>
            </a:r>
            <a:endParaRPr lang="ru-RU" sz="1100" dirty="0">
              <a:ln>
                <a:prstDash val="solid"/>
              </a:ln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FF0000"/>
                </a:solidFill>
              </a:rPr>
              <a:t> (32 702,86 рублей</a:t>
            </a:r>
            <a:r>
              <a:rPr lang="ru-RU" sz="1150" dirty="0">
                <a:ln>
                  <a:prstDash val="solid"/>
                </a:ln>
                <a:solidFill>
                  <a:srgbClr val="FF0000"/>
                </a:solidFill>
              </a:rPr>
              <a:t>) </a:t>
            </a:r>
          </a:p>
        </p:txBody>
      </p:sp>
      <p:pic>
        <p:nvPicPr>
          <p:cNvPr id="32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69983" y="1008871"/>
            <a:ext cx="451798" cy="428628"/>
          </a:xfrm>
          <a:prstGeom prst="rect">
            <a:avLst/>
          </a:prstGeom>
          <a:noFill/>
        </p:spPr>
      </p:pic>
      <p:sp>
        <p:nvSpPr>
          <p:cNvPr id="34" name="Стрелка вправо 33"/>
          <p:cNvSpPr/>
          <p:nvPr/>
        </p:nvSpPr>
        <p:spPr>
          <a:xfrm rot="5400000">
            <a:off x="4679156" y="5107791"/>
            <a:ext cx="214314" cy="577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81" y="3357562"/>
            <a:ext cx="2764788" cy="20861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965041" y="2222092"/>
            <a:ext cx="3032316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2880" algn="ctr">
              <a:lnSpc>
                <a:spcPct val="90000"/>
              </a:lnSpc>
              <a:buClr>
                <a:schemeClr val="tx1"/>
              </a:buClr>
            </a:pPr>
            <a:r>
              <a:rPr lang="ru-RU" sz="1300" dirty="0" smtClean="0">
                <a:solidFill>
                  <a:srgbClr val="00B050"/>
                </a:solidFill>
              </a:rPr>
              <a:t>Введен новый информационный ресурс «Интерактивный бюджет для граждан»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5367" y="2817912"/>
            <a:ext cx="28404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solidFill>
                  <a:srgbClr val="00B050"/>
                </a:solidFill>
              </a:rPr>
              <a:t>http://vologda.interactive-budget.ru/</a:t>
            </a:r>
            <a:endParaRPr lang="ru-RU" sz="11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C:\Users\Katanaeva_MN\Рабочий стол\Новая папка\vologda.jpg"/>
          <p:cNvPicPr>
            <a:picLocks noChangeAspect="1" noChangeArrowheads="1"/>
          </p:cNvPicPr>
          <p:nvPr/>
        </p:nvPicPr>
        <p:blipFill>
          <a:blip r:embed="rId3" cstate="print">
            <a:lum bright="58000" contrast="-73000"/>
          </a:blip>
          <a:srcRect/>
          <a:stretch>
            <a:fillRect/>
          </a:stretch>
        </p:blipFill>
        <p:spPr bwMode="auto">
          <a:xfrm>
            <a:off x="500034" y="428604"/>
            <a:ext cx="8143932" cy="609604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85720" y="2649676"/>
            <a:ext cx="8643997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92604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A3F89-FD2C-43C9-8C91-5548A25E144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168566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864327" y="167406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42802" y="819164"/>
            <a:ext cx="8415478" cy="3238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Tahoma" pitchFamily="34" charset="0"/>
                <a:cs typeface="Tahoma" pitchFamily="34" charset="0"/>
              </a:rPr>
              <a:t>Показатели социально-экономического развития муниципального образования «Город Вологда»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22288861"/>
              </p:ext>
            </p:extLst>
          </p:nvPr>
        </p:nvGraphicFramePr>
        <p:xfrm>
          <a:off x="571472" y="1203592"/>
          <a:ext cx="3357586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2846" y="1303548"/>
            <a:ext cx="3400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dirty="0" smtClean="0">
                <a:latin typeface="+mn-lt"/>
                <a:cs typeface="Times New Roman" pitchFamily="18" charset="0"/>
              </a:rPr>
              <a:t>Объем отгруженной продукции</a:t>
            </a:r>
            <a:br>
              <a:rPr lang="ru-RU" sz="1000" dirty="0" smtClean="0">
                <a:latin typeface="+mn-lt"/>
                <a:cs typeface="Times New Roman" pitchFamily="18" charset="0"/>
              </a:rPr>
            </a:br>
            <a:r>
              <a:rPr lang="ru-RU" sz="1000" dirty="0" smtClean="0">
                <a:latin typeface="+mn-lt"/>
                <a:cs typeface="Times New Roman" pitchFamily="18" charset="0"/>
              </a:rPr>
              <a:t>крупными и средними организациями, млрд. руб.</a:t>
            </a:r>
          </a:p>
        </p:txBody>
      </p:sp>
      <p:graphicFrame>
        <p:nvGraphicFramePr>
          <p:cNvPr id="10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56474685"/>
              </p:ext>
            </p:extLst>
          </p:nvPr>
        </p:nvGraphicFramePr>
        <p:xfrm>
          <a:off x="571472" y="2714621"/>
          <a:ext cx="3357586" cy="1428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92888" y="2714621"/>
            <a:ext cx="3336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dirty="0" smtClean="0">
                <a:latin typeface="+mn-lt"/>
                <a:cs typeface="Times New Roman" pitchFamily="18" charset="0"/>
              </a:rPr>
              <a:t>Основные показатели потребительского рынка,  </a:t>
            </a:r>
          </a:p>
          <a:p>
            <a:pPr algn="ctr"/>
            <a:r>
              <a:rPr lang="ru-RU" sz="1000" dirty="0" smtClean="0">
                <a:latin typeface="+mn-lt"/>
                <a:cs typeface="Times New Roman" pitchFamily="18" charset="0"/>
              </a:rPr>
              <a:t>млрд. руб.</a:t>
            </a:r>
          </a:p>
        </p:txBody>
      </p:sp>
      <p:graphicFrame>
        <p:nvGraphicFramePr>
          <p:cNvPr id="12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9456210"/>
              </p:ext>
            </p:extLst>
          </p:nvPr>
        </p:nvGraphicFramePr>
        <p:xfrm>
          <a:off x="571472" y="4275426"/>
          <a:ext cx="3357586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94809" y="4270954"/>
            <a:ext cx="955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dirty="0" smtClean="0">
                <a:latin typeface="+mn-lt"/>
                <a:cs typeface="Times New Roman" pitchFamily="18" charset="0"/>
              </a:rPr>
              <a:t>Рынок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труда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45065364"/>
              </p:ext>
            </p:extLst>
          </p:nvPr>
        </p:nvGraphicFramePr>
        <p:xfrm>
          <a:off x="3857620" y="1428736"/>
          <a:ext cx="4572032" cy="100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00628" y="1142984"/>
            <a:ext cx="3348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Количество хозяйствующих субъектов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1159514"/>
            <a:ext cx="3929090" cy="134079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24238716"/>
              </p:ext>
            </p:extLst>
          </p:nvPr>
        </p:nvGraphicFramePr>
        <p:xfrm>
          <a:off x="4643438" y="2571744"/>
          <a:ext cx="3929090" cy="1143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72066" y="2643182"/>
            <a:ext cx="3147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Инвестиции в основной капитал, млрд. руб.</a:t>
            </a:r>
          </a:p>
        </p:txBody>
      </p:sp>
      <p:graphicFrame>
        <p:nvGraphicFramePr>
          <p:cNvPr id="20" name="Диаграмма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50697157"/>
              </p:ext>
            </p:extLst>
          </p:nvPr>
        </p:nvGraphicFramePr>
        <p:xfrm>
          <a:off x="4429124" y="4214818"/>
          <a:ext cx="4143404" cy="1500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572132" y="3857628"/>
            <a:ext cx="2214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Структура численности работающих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643438" y="3786190"/>
            <a:ext cx="3929090" cy="192882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075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A3F89-FD2C-43C9-8C91-5548A25E144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graphicFrame>
        <p:nvGraphicFramePr>
          <p:cNvPr id="7" name="Объект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00852119"/>
              </p:ext>
            </p:extLst>
          </p:nvPr>
        </p:nvGraphicFramePr>
        <p:xfrm>
          <a:off x="476969" y="980728"/>
          <a:ext cx="8964488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2802" y="857232"/>
            <a:ext cx="852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kern="0" dirty="0" smtClean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Доходы бюджета города Вологды за 2018 год (млн. рублей)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5008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A3F89-FD2C-43C9-8C91-5548A25E144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10431691"/>
              </p:ext>
            </p:extLst>
          </p:nvPr>
        </p:nvGraphicFramePr>
        <p:xfrm>
          <a:off x="395419" y="2483732"/>
          <a:ext cx="8353165" cy="3393542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216217"/>
                <a:gridCol w="1534237"/>
                <a:gridCol w="1534237"/>
                <a:gridCol w="1534237"/>
                <a:gridCol w="1534237"/>
              </a:tblGrid>
              <a:tr h="565590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1 422,7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1 467,9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45,2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+3,2%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243,6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+2,3%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ЕНВД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233,3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+2,8%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26,0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+32,4%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349,7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39,8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+12,8%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226,3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-50,0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-18,1%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85,1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+12,9%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3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2 568,9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2 631,9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63,0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+2,5%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395415" y="2471373"/>
            <a:ext cx="8353169" cy="3405899"/>
          </a:xfrm>
          <a:prstGeom prst="roundRect">
            <a:avLst>
              <a:gd name="adj" fmla="val 3252"/>
            </a:avLst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802" y="857232"/>
            <a:ext cx="852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kern="0" dirty="0" smtClean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Исполнение налоговых и неналоговых доходов (млн. рублей) </a:t>
            </a:r>
            <a:endParaRPr lang="ru-RU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="" xmlns:p14="http://schemas.microsoft.com/office/powerpoint/2010/main" val="111138306"/>
              </p:ext>
            </p:extLst>
          </p:nvPr>
        </p:nvGraphicFramePr>
        <p:xfrm>
          <a:off x="395415" y="1162397"/>
          <a:ext cx="8353169" cy="127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16416" y="1340768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1100" b="0" dirty="0" smtClean="0"/>
              <a:t>Всего</a:t>
            </a:r>
          </a:p>
          <a:p>
            <a:pPr>
              <a:lnSpc>
                <a:spcPct val="200000"/>
              </a:lnSpc>
            </a:pPr>
            <a:r>
              <a:rPr lang="ru-RU" sz="1100" b="0" dirty="0" smtClean="0"/>
              <a:t>Налоговые</a:t>
            </a:r>
            <a:endParaRPr lang="ru-RU" sz="1100" b="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8028384" y="1628800"/>
            <a:ext cx="288032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028384" y="1916832"/>
            <a:ext cx="28803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72568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A3F89-FD2C-43C9-8C91-5548A25E144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415" y="2471373"/>
            <a:ext cx="8353169" cy="3405899"/>
          </a:xfrm>
          <a:prstGeom prst="roundRect">
            <a:avLst>
              <a:gd name="adj" fmla="val 3252"/>
            </a:avLst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802" y="857232"/>
            <a:ext cx="852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kern="0" dirty="0" smtClean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Исполнение неналоговых доходов (млн. рублей) 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65147638"/>
              </p:ext>
            </p:extLst>
          </p:nvPr>
        </p:nvGraphicFramePr>
        <p:xfrm>
          <a:off x="395419" y="2483732"/>
          <a:ext cx="8353163" cy="3393538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2376983"/>
                <a:gridCol w="1494045"/>
                <a:gridCol w="1494045"/>
                <a:gridCol w="1494045"/>
                <a:gridCol w="1494045"/>
              </a:tblGrid>
              <a:tr h="542966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54296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233,9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268,1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34,2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+14,6%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6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31,3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33,8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+8,0%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6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259,7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307,0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47,3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+18,2%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6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69,2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80,9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11,7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+16,8%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5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48,9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50,6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+3,4%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35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0" marR="81280" anchor="ctr"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643,0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740,4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97,4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+15,1%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="" xmlns:p14="http://schemas.microsoft.com/office/powerpoint/2010/main" val="650143894"/>
              </p:ext>
            </p:extLst>
          </p:nvPr>
        </p:nvGraphicFramePr>
        <p:xfrm>
          <a:off x="395415" y="1162397"/>
          <a:ext cx="8353169" cy="127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68896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884238" y="1935163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42910" y="862596"/>
            <a:ext cx="8001056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за счет собственных средств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межбюджетных трансфертов за 2018 год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Диаграмма 33"/>
          <p:cNvGraphicFramePr/>
          <p:nvPr/>
        </p:nvGraphicFramePr>
        <p:xfrm>
          <a:off x="357158" y="3643314"/>
          <a:ext cx="457203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14744" y="4429132"/>
            <a:ext cx="3143272" cy="2000264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900" dirty="0" smtClean="0">
                <a:cs typeface="+mn-cs"/>
              </a:rPr>
              <a:t>Дотации на повышение оплаты труда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работникам  бюджетной сферы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  <a:cs typeface="+mn-cs"/>
              </a:rPr>
              <a:t>92,1 млн. рублей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Гранты в области науки, культуры, искусства и СМИ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  <a:cs typeface="+mn-cs"/>
              </a:rPr>
              <a:t>0,2 млн. рублей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Дотации на приобретение  оборудования для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 школы на  ул. Северной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  <a:cs typeface="+mn-cs"/>
              </a:rPr>
              <a:t>200,0 млн. рублей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Стимулирование органов местного</a:t>
            </a:r>
          </a:p>
          <a:p>
            <a:pPr algn="ctr">
              <a:defRPr/>
            </a:pPr>
            <a:r>
              <a:rPr lang="ru-RU" sz="900" dirty="0" smtClean="0">
                <a:cs typeface="+mn-cs"/>
              </a:rPr>
              <a:t> самоуправления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  <a:cs typeface="+mn-cs"/>
              </a:rPr>
              <a:t>5 ,7 млн. рублей</a:t>
            </a:r>
          </a:p>
          <a:p>
            <a:pPr algn="ctr">
              <a:defRPr/>
            </a:pPr>
            <a:endParaRPr lang="ru-RU" sz="900" dirty="0">
              <a:solidFill>
                <a:srgbClr val="FF0000"/>
              </a:solidFill>
              <a:cs typeface="+mn-cs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428860" y="5786454"/>
            <a:ext cx="121444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142978" y="4000501"/>
            <a:ext cx="357190" cy="714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74" y="3286124"/>
            <a:ext cx="2571768" cy="2000265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Обеспечение общеобразовательного 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процесса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 и др. полномочий в сфере образования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2 612,1 млн. рублей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Выполнение функций административного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 центра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109,6 млн. рублей</a:t>
            </a:r>
          </a:p>
          <a:p>
            <a:pPr algn="ctr">
              <a:defRPr/>
            </a:pPr>
            <a:r>
              <a:rPr lang="ru-RU" sz="900" dirty="0" smtClean="0"/>
              <a:t>Социальная защита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19,2 млн. рублей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Прочие субвенции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50,0 млн. рублей</a:t>
            </a:r>
          </a:p>
        </p:txBody>
      </p:sp>
      <p:sp>
        <p:nvSpPr>
          <p:cNvPr id="3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4282" y="1714488"/>
            <a:ext cx="3357586" cy="2214578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Благоустройство Набережной </a:t>
            </a:r>
            <a:r>
              <a:rPr lang="en-US" sz="900" dirty="0" smtClean="0">
                <a:solidFill>
                  <a:schemeClr val="tx1"/>
                </a:solidFill>
              </a:rPr>
              <a:t>VI</a:t>
            </a:r>
            <a:r>
              <a:rPr lang="ru-RU" sz="900" dirty="0" smtClean="0"/>
              <a:t> Армии</a:t>
            </a:r>
            <a:endParaRPr lang="ru-RU" sz="9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63,9 млн. рублей</a:t>
            </a:r>
          </a:p>
          <a:p>
            <a:pPr algn="ctr">
              <a:defRPr/>
            </a:pPr>
            <a:r>
              <a:rPr lang="ru-RU" sz="900" dirty="0" smtClean="0"/>
              <a:t>Благоустройство дворовых и общественных</a:t>
            </a:r>
          </a:p>
          <a:p>
            <a:pPr algn="ctr">
              <a:defRPr/>
            </a:pPr>
            <a:r>
              <a:rPr lang="ru-RU" sz="900" dirty="0" smtClean="0"/>
              <a:t>территорий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145,1 млн. рублей</a:t>
            </a:r>
          </a:p>
          <a:p>
            <a:pPr algn="ctr">
              <a:defRPr/>
            </a:pPr>
            <a:r>
              <a:rPr lang="ru-RU" sz="900" dirty="0" smtClean="0"/>
              <a:t>Строительство, ремонт автомобильных дорог </a:t>
            </a:r>
          </a:p>
          <a:p>
            <a:pPr algn="ctr">
              <a:defRPr/>
            </a:pPr>
            <a:r>
              <a:rPr lang="ru-RU" sz="900" dirty="0" smtClean="0"/>
              <a:t>и содержание улично-дорожной сети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416,4 млн. рублей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Строительство и реконструкция </a:t>
            </a:r>
          </a:p>
          <a:p>
            <a:pPr algn="ctr"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МДОУ и школ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751,2 млн. рублей</a:t>
            </a:r>
          </a:p>
          <a:p>
            <a:pPr algn="ctr">
              <a:defRPr/>
            </a:pPr>
            <a:r>
              <a:rPr lang="ru-RU" sz="900" dirty="0" smtClean="0"/>
              <a:t>Капитальный ремонт</a:t>
            </a:r>
          </a:p>
          <a:p>
            <a:pPr algn="ctr">
              <a:defRPr/>
            </a:pPr>
            <a:r>
              <a:rPr lang="ru-RU" sz="900" dirty="0" smtClean="0"/>
              <a:t>тракта </a:t>
            </a:r>
            <a:r>
              <a:rPr lang="ru-RU" sz="900" dirty="0" err="1" smtClean="0"/>
              <a:t>водоподачи</a:t>
            </a:r>
            <a:endParaRPr lang="ru-RU" sz="900" dirty="0" smtClean="0"/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35,3 млн. рублей</a:t>
            </a:r>
          </a:p>
          <a:p>
            <a:pPr algn="ctr">
              <a:defRPr/>
            </a:pPr>
            <a:r>
              <a:rPr lang="ru-RU" sz="900" dirty="0" smtClean="0"/>
              <a:t>Прочие субсидии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20,3 млн. рублей</a:t>
            </a:r>
            <a:endParaRPr lang="ru-RU" sz="900" dirty="0">
              <a:solidFill>
                <a:srgbClr val="FF0000"/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2714612" y="3857628"/>
            <a:ext cx="3429024" cy="1143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3857620" y="2000241"/>
          <a:ext cx="4786346" cy="121444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2428892"/>
                <a:gridCol w="857256"/>
                <a:gridCol w="857256"/>
                <a:gridCol w="642942"/>
              </a:tblGrid>
              <a:tr h="348539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План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Факт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17367">
                <a:tc>
                  <a:txBody>
                    <a:bodyPr/>
                    <a:lstStyle/>
                    <a:p>
                      <a:pPr algn="l"/>
                      <a:r>
                        <a:rPr lang="ru-RU" sz="1150" b="1" dirty="0" smtClean="0">
                          <a:solidFill>
                            <a:srgbClr val="002060"/>
                          </a:solidFill>
                        </a:rPr>
                        <a:t>Переданные государственные полномочия</a:t>
                      </a:r>
                      <a:endParaRPr lang="ru-RU" sz="11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2 796,4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2 790,9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rgbClr val="002060"/>
                          </a:solidFill>
                        </a:rPr>
                        <a:t>99,8</a:t>
                      </a:r>
                      <a:endParaRPr lang="ru-RU" sz="13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3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Вопросы местного значения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5 327,6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5 192,9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97,5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-32" y="6278755"/>
            <a:ext cx="35718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" dirty="0" smtClean="0"/>
              <a:t>Собственные средства бюджета</a:t>
            </a:r>
          </a:p>
          <a:p>
            <a:pPr algn="ctr">
              <a:defRPr/>
            </a:pPr>
            <a:r>
              <a:rPr lang="ru-RU" sz="900" dirty="0" smtClean="0"/>
              <a:t> на решение вопросов местного значения</a:t>
            </a:r>
          </a:p>
          <a:p>
            <a:pPr algn="ctr">
              <a:defRPr/>
            </a:pPr>
            <a:r>
              <a:rPr lang="ru-RU" sz="900" dirty="0" smtClean="0">
                <a:solidFill>
                  <a:srgbClr val="FF0000"/>
                </a:solidFill>
              </a:rPr>
              <a:t>3 462,7 млн. рублей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1035819" y="6107925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65358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51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935765" y="738910"/>
            <a:ext cx="457203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006227" y="1272629"/>
            <a:ext cx="734536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2052" name="AutoShape 6"/>
          <p:cNvSpPr>
            <a:spLocks/>
          </p:cNvSpPr>
          <p:nvPr/>
        </p:nvSpPr>
        <p:spPr bwMode="auto">
          <a:xfrm>
            <a:off x="2661989" y="2280691"/>
            <a:ext cx="215900" cy="2808288"/>
          </a:xfrm>
          <a:prstGeom prst="leftBrace">
            <a:avLst>
              <a:gd name="adj1" fmla="val 108395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2085727" y="4369841"/>
            <a:ext cx="3889375" cy="10080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0" y="894504"/>
            <a:ext cx="9144000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Отраслевая структура исполнения расходов Бюджета за 2018 год </a:t>
            </a: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9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  <a:endParaRPr lang="ru-RU" sz="19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="" xmlns:p14="http://schemas.microsoft.com/office/powerpoint/2010/main" val="2263371583"/>
              </p:ext>
            </p:extLst>
          </p:nvPr>
        </p:nvGraphicFramePr>
        <p:xfrm>
          <a:off x="1000100" y="1710024"/>
          <a:ext cx="7272000" cy="51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D:\Рабочий стол\картинки к слайдам\образ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235" y="1643050"/>
            <a:ext cx="1030035" cy="571504"/>
          </a:xfrm>
          <a:prstGeom prst="rect">
            <a:avLst/>
          </a:prstGeom>
          <a:noFill/>
        </p:spPr>
      </p:pic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1857356" y="1714488"/>
            <a:ext cx="1571636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Образование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714480" y="2335405"/>
            <a:ext cx="2500330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Дорожное хозяйство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1428728" y="2962959"/>
            <a:ext cx="1500198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ЖКХ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785918" y="3621289"/>
            <a:ext cx="3429024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Общегосударственные вопросы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1785918" y="4264231"/>
            <a:ext cx="2428892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Социальная политика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785918" y="4857760"/>
            <a:ext cx="3071834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Физическая культура и спорт</a:t>
            </a:r>
            <a:endParaRPr lang="ru-RU" sz="1500" dirty="0">
              <a:solidFill>
                <a:srgbClr val="C00000"/>
              </a:solidFill>
            </a:endParaRP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1643042" y="5500702"/>
            <a:ext cx="3143272" cy="3231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1500" dirty="0" smtClean="0">
                <a:solidFill>
                  <a:srgbClr val="C00000"/>
                </a:solidFill>
              </a:rPr>
              <a:t>Культура, кинематография</a:t>
            </a:r>
            <a:endParaRPr lang="ru-RU" sz="1500" dirty="0">
              <a:solidFill>
                <a:srgbClr val="C00000"/>
              </a:solidFill>
            </a:endParaRPr>
          </a:p>
        </p:txBody>
      </p:sp>
      <p:pic>
        <p:nvPicPr>
          <p:cNvPr id="1027" name="Picture 3" descr="D:\Рабочий стол\картинки к слайдам\дорож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3235" y="2214554"/>
            <a:ext cx="1082683" cy="642942"/>
          </a:xfrm>
          <a:prstGeom prst="rect">
            <a:avLst/>
          </a:prstGeom>
          <a:noFill/>
        </p:spPr>
      </p:pic>
      <p:pic>
        <p:nvPicPr>
          <p:cNvPr id="1028" name="Picture 4" descr="D:\Рабочий стол\картинки к слайдам\жкх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3000372"/>
            <a:ext cx="857256" cy="571504"/>
          </a:xfrm>
          <a:prstGeom prst="rect">
            <a:avLst/>
          </a:prstGeom>
          <a:noFill/>
        </p:spPr>
      </p:pic>
      <p:pic>
        <p:nvPicPr>
          <p:cNvPr id="1029" name="Picture 5" descr="D:\Рабочий стол\картинки к слайдам\учр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673" y="3643338"/>
            <a:ext cx="857256" cy="714356"/>
          </a:xfrm>
          <a:prstGeom prst="rect">
            <a:avLst/>
          </a:prstGeom>
          <a:noFill/>
        </p:spPr>
      </p:pic>
      <p:pic>
        <p:nvPicPr>
          <p:cNvPr id="1030" name="Picture 6" descr="D:\Рабочий стол\картинки к слайдам\соц обесп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rgbClr val="FF66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74673" y="4357694"/>
            <a:ext cx="857256" cy="631492"/>
          </a:xfrm>
          <a:prstGeom prst="rect">
            <a:avLst/>
          </a:prstGeom>
          <a:noFill/>
        </p:spPr>
      </p:pic>
      <p:pic>
        <p:nvPicPr>
          <p:cNvPr id="1031" name="Picture 7" descr="D:\Рабочий стол\картинки к слайдам\физкул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4976850"/>
            <a:ext cx="857216" cy="666728"/>
          </a:xfrm>
          <a:prstGeom prst="rect">
            <a:avLst/>
          </a:prstGeom>
          <a:noFill/>
        </p:spPr>
      </p:pic>
      <p:pic>
        <p:nvPicPr>
          <p:cNvPr id="1032" name="Picture 8" descr="D:\Рабочий стол\картинки к слайдам\культ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673" y="5667399"/>
            <a:ext cx="914396" cy="690559"/>
          </a:xfrm>
          <a:prstGeom prst="rect">
            <a:avLst/>
          </a:prstGeom>
          <a:noFill/>
        </p:spPr>
      </p:pic>
      <p:graphicFrame>
        <p:nvGraphicFramePr>
          <p:cNvPr id="35" name="Диаграмма 34"/>
          <p:cNvGraphicFramePr/>
          <p:nvPr/>
        </p:nvGraphicFramePr>
        <p:xfrm>
          <a:off x="5000628" y="3500438"/>
          <a:ext cx="400049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43800" y="199577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98,8 %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4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74" y="4572008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 smtClean="0">
                <a:cs typeface="+mn-cs"/>
              </a:rPr>
              <a:t>71,2 %</a:t>
            </a:r>
            <a:endParaRPr lang="ru-RU" sz="1200" dirty="0">
              <a:cs typeface="+mn-cs"/>
            </a:endParaRPr>
          </a:p>
        </p:txBody>
      </p:sp>
      <p:sp>
        <p:nvSpPr>
          <p:cNvPr id="4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8" y="4572008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200" dirty="0" smtClean="0">
                <a:cs typeface="+mn-cs"/>
              </a:rPr>
              <a:t>19,9 %</a:t>
            </a:r>
            <a:endParaRPr lang="ru-RU" sz="1200" dirty="0">
              <a:cs typeface="+mn-cs"/>
            </a:endParaRPr>
          </a:p>
        </p:txBody>
      </p:sp>
      <p:sp>
        <p:nvSpPr>
          <p:cNvPr id="4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72132" y="4000504"/>
            <a:ext cx="657224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100" dirty="0" smtClean="0">
                <a:cs typeface="+mn-cs"/>
              </a:rPr>
              <a:t>8,9 %</a:t>
            </a:r>
            <a:endParaRPr lang="ru-RU" sz="1100" dirty="0"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643438" y="5929330"/>
            <a:ext cx="3929090" cy="428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500" dirty="0" smtClean="0">
                <a:solidFill>
                  <a:schemeClr val="tx1"/>
                </a:solidFill>
              </a:rPr>
              <a:t>Социально-направленный бюджет</a:t>
            </a:r>
            <a:endParaRPr lang="ru-RU" sz="1500" dirty="0">
              <a:solidFill>
                <a:schemeClr val="tx1"/>
              </a:solidFill>
            </a:endParaRPr>
          </a:p>
        </p:txBody>
      </p:sp>
      <p:pic>
        <p:nvPicPr>
          <p:cNvPr id="1033" name="Picture 9" descr="D:\Рабочий стол\картинки к слайдам\галочка.pn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2350" y="5581572"/>
            <a:ext cx="743054" cy="704948"/>
          </a:xfrm>
          <a:prstGeom prst="rect">
            <a:avLst/>
          </a:prstGeom>
          <a:noFill/>
        </p:spPr>
      </p:pic>
      <p:sp>
        <p:nvSpPr>
          <p:cNvPr id="49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6705" y="3377431"/>
            <a:ext cx="1857388" cy="53181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1600" dirty="0" smtClean="0">
                <a:cs typeface="+mn-cs"/>
              </a:rPr>
              <a:t>Структура</a:t>
            </a:r>
          </a:p>
          <a:p>
            <a:pPr algn="ctr">
              <a:defRPr/>
            </a:pPr>
            <a:r>
              <a:rPr lang="ru-RU" sz="1600" dirty="0" smtClean="0">
                <a:cs typeface="+mn-cs"/>
              </a:rPr>
              <a:t>расходов</a:t>
            </a:r>
            <a:endParaRPr lang="ru-RU" sz="1600" dirty="0">
              <a:cs typeface="+mn-cs"/>
            </a:endParaRPr>
          </a:p>
        </p:txBody>
      </p:sp>
      <p:sp>
        <p:nvSpPr>
          <p:cNvPr id="53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29090" y="3254376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97,7 %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4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14810" y="264318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96,7 %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5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14678" y="3897318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96,1 %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6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488" y="4540260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98,4 %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7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0" y="5143512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99,98 %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58" name="Rectangle 7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68" y="5786454"/>
            <a:ext cx="871538" cy="317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 anchor="ctr"/>
          <a:lstStyle/>
          <a:p>
            <a:pPr>
              <a:defRPr/>
            </a:pPr>
            <a:r>
              <a:rPr lang="ru-RU" sz="1700" dirty="0" smtClean="0">
                <a:solidFill>
                  <a:srgbClr val="006600"/>
                </a:solidFill>
                <a:cs typeface="+mn-cs"/>
              </a:rPr>
              <a:t>98,7 %</a:t>
            </a:r>
            <a:endParaRPr lang="ru-RU" sz="1700" dirty="0">
              <a:solidFill>
                <a:srgbClr val="006600"/>
              </a:solidFill>
              <a:cs typeface="+mn-cs"/>
            </a:endParaRPr>
          </a:p>
        </p:txBody>
      </p:sp>
      <p:sp>
        <p:nvSpPr>
          <p:cNvPr id="2" name="Прямоугольная выноска 1"/>
          <p:cNvSpPr/>
          <p:nvPr/>
        </p:nvSpPr>
        <p:spPr>
          <a:xfrm>
            <a:off x="6607983" y="2449918"/>
            <a:ext cx="2284497" cy="1332953"/>
          </a:xfrm>
          <a:prstGeom prst="wedgeRectCallout">
            <a:avLst>
              <a:gd name="adj1" fmla="val -54496"/>
              <a:gd name="adj2" fmla="val 835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 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средней заработной платы педагогам дополнительного образования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1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(32 251,16 рублей)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работникам учреждений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культуры</a:t>
            </a:r>
          </a:p>
          <a:p>
            <a:pPr algn="ctr" eaLnBrk="1" hangingPunct="1">
              <a:defRPr/>
            </a:pPr>
            <a:r>
              <a:rPr lang="ru-RU" sz="1100" dirty="0">
                <a:ln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100" dirty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(32 702,86 рублей) </a:t>
            </a:r>
          </a:p>
        </p:txBody>
      </p:sp>
    </p:spTree>
    <p:extLst>
      <p:ext uri="{BB962C8B-B14F-4D97-AF65-F5344CB8AC3E}">
        <p14:creationId xmlns="" xmlns:p14="http://schemas.microsoft.com/office/powerpoint/2010/main" val="15913717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Work\Новая папка (3)\200px-Coat_of_Arms_of_Vologda_(Vologda_oblast)_(178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02" y="311442"/>
            <a:ext cx="421525" cy="5457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864327" y="310282"/>
            <a:ext cx="8208267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 eaLnBrk="1" hangingPunct="1">
              <a:defRPr/>
            </a:pPr>
            <a:r>
              <a:rPr lang="ru-RU" sz="120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города Вологды за 2018 год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92867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города Вологды – бюджет развития</a:t>
            </a:r>
            <a:endParaRPr lang="ru-RU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99530093"/>
              </p:ext>
            </p:extLst>
          </p:nvPr>
        </p:nvGraphicFramePr>
        <p:xfrm>
          <a:off x="115084" y="1484784"/>
          <a:ext cx="8957510" cy="4752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459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31575</TotalTime>
  <Words>2205</Words>
  <Application>Microsoft Office PowerPoint</Application>
  <PresentationFormat>Экран (4:3)</PresentationFormat>
  <Paragraphs>657</Paragraphs>
  <Slides>21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Администрация г.Вологды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проекта Постановления Администрации города Вологды от 25.03.2010 № 557-р «О подготовке к реализации проекта федерального закона «О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учреждений»</dc:title>
  <dc:creator>Litvin_IA</dc:creator>
  <cp:lastModifiedBy>Lavrenteva_VV</cp:lastModifiedBy>
  <cp:revision>2080</cp:revision>
  <cp:lastPrinted>2015-04-03T13:50:51Z</cp:lastPrinted>
  <dcterms:created xsi:type="dcterms:W3CDTF">2010-04-27T12:03:05Z</dcterms:created>
  <dcterms:modified xsi:type="dcterms:W3CDTF">2019-05-16T06:02:35Z</dcterms:modified>
</cp:coreProperties>
</file>