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667" r:id="rId2"/>
    <p:sldId id="649" r:id="rId3"/>
    <p:sldId id="639" r:id="rId4"/>
    <p:sldId id="640" r:id="rId5"/>
    <p:sldId id="678" r:id="rId6"/>
    <p:sldId id="679" r:id="rId7"/>
    <p:sldId id="669" r:id="rId8"/>
    <p:sldId id="647" r:id="rId9"/>
    <p:sldId id="670" r:id="rId10"/>
    <p:sldId id="642" r:id="rId11"/>
    <p:sldId id="671" r:id="rId12"/>
    <p:sldId id="652" r:id="rId13"/>
    <p:sldId id="655" r:id="rId14"/>
    <p:sldId id="676" r:id="rId15"/>
    <p:sldId id="665" r:id="rId16"/>
    <p:sldId id="674" r:id="rId17"/>
    <p:sldId id="677" r:id="rId18"/>
    <p:sldId id="673" r:id="rId19"/>
    <p:sldId id="680" r:id="rId20"/>
    <p:sldId id="682" r:id="rId21"/>
    <p:sldId id="683" r:id="rId22"/>
    <p:sldId id="638" r:id="rId23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459"/>
    <a:srgbClr val="CC66FF"/>
    <a:srgbClr val="A0FF21"/>
    <a:srgbClr val="6BE7E1"/>
    <a:srgbClr val="FF4343"/>
    <a:srgbClr val="FF9966"/>
    <a:srgbClr val="69E010"/>
    <a:srgbClr val="8BEF31"/>
    <a:srgbClr val="66C9EC"/>
    <a:srgbClr val="53B5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21" autoAdjust="0"/>
    <p:restoredTop sz="96069" autoAdjust="0"/>
  </p:normalViewPr>
  <p:slideViewPr>
    <p:cSldViewPr>
      <p:cViewPr>
        <p:scale>
          <a:sx n="80" d="100"/>
          <a:sy n="80" d="100"/>
        </p:scale>
        <p:origin x="-906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0"/>
      <c:rotY val="30"/>
      <c:depthPercent val="80"/>
      <c:rAngAx val="1"/>
    </c:view3D>
    <c:floor>
      <c:spPr>
        <a:ln w="9525"/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за 2016 год</c:v>
                </c:pt>
              </c:strCache>
            </c:strRef>
          </c:tx>
          <c:spPr>
            <a:solidFill>
              <a:srgbClr val="0066FF"/>
            </a:solidFill>
          </c:spPr>
          <c:dLbls>
            <c:dLbl>
              <c:idx val="0"/>
              <c:layout>
                <c:manualLayout>
                  <c:x val="-8.8888266748790006E-3"/>
                  <c:y val="-2.0960715987249908E-2"/>
                </c:manualLayout>
              </c:layout>
              <c:showVal val="1"/>
            </c:dLbl>
            <c:dLbl>
              <c:idx val="1"/>
              <c:layout>
                <c:manualLayout>
                  <c:x val="-8.8888266748790076E-3"/>
                  <c:y val="-1.3973810658166613E-2"/>
                </c:manualLayout>
              </c:layout>
              <c:showVal val="1"/>
            </c:dLbl>
            <c:dLbl>
              <c:idx val="2"/>
              <c:layout>
                <c:manualLayout>
                  <c:x val="7.4073555623991377E-3"/>
                  <c:y val="0.2058050337355469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6102</c:v>
                </c:pt>
                <c:pt idx="1">
                  <c:v>6329</c:v>
                </c:pt>
                <c:pt idx="2">
                  <c:v>-227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2017 год</c:v>
                </c:pt>
              </c:strCache>
            </c:strRef>
          </c:tx>
          <c:spPr>
            <a:solidFill>
              <a:srgbClr val="CC0000"/>
            </a:solidFill>
          </c:spPr>
          <c:dLbls>
            <c:dLbl>
              <c:idx val="0"/>
              <c:layout>
                <c:manualLayout>
                  <c:x val="1.6296182237278144E-2"/>
                  <c:y val="-4.1921431974499483E-2"/>
                </c:manualLayout>
              </c:layout>
              <c:showVal val="1"/>
            </c:dLbl>
            <c:dLbl>
              <c:idx val="1"/>
              <c:layout>
                <c:manualLayout>
                  <c:x val="1.4814711124798197E-2"/>
                  <c:y val="-2.794762131633298E-2"/>
                </c:manualLayout>
              </c:layout>
              <c:showVal val="1"/>
            </c:dLbl>
            <c:dLbl>
              <c:idx val="2"/>
              <c:layout>
                <c:manualLayout>
                  <c:x val="1.4814711124798197E-2"/>
                  <c:y val="0.21172998497531759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6494.6</c:v>
                </c:pt>
                <c:pt idx="1">
                  <c:v>6749.9</c:v>
                </c:pt>
                <c:pt idx="2">
                  <c:v>-255.3</c:v>
                </c:pt>
              </c:numCache>
            </c:numRef>
          </c:val>
        </c:ser>
        <c:gapWidth val="100"/>
        <c:shape val="cylinder"/>
        <c:axId val="74230400"/>
        <c:axId val="38339328"/>
        <c:axId val="0"/>
      </c:bar3DChart>
      <c:catAx>
        <c:axId val="74230400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8339328"/>
        <c:crosses val="autoZero"/>
        <c:auto val="1"/>
        <c:lblAlgn val="ctr"/>
        <c:lblOffset val="100"/>
      </c:catAx>
      <c:valAx>
        <c:axId val="38339328"/>
        <c:scaling>
          <c:orientation val="minMax"/>
        </c:scaling>
        <c:delete val="1"/>
        <c:axPos val="l"/>
        <c:numFmt formatCode="#,##0.0" sourceLinked="1"/>
        <c:tickLblPos val="nextTo"/>
        <c:crossAx val="74230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16092275819991"/>
          <c:y val="0.29439420663139126"/>
          <c:w val="0.20992142370540529"/>
          <c:h val="0.25365669913389632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3577564252747313E-3"/>
          <c:y val="0.16889460732028438"/>
          <c:w val="0.57970339143303262"/>
          <c:h val="0.77543769856181965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spPr>
            <a:ln>
              <a:solidFill>
                <a:srgbClr val="00C459"/>
              </a:solidFill>
            </a:ln>
          </c:spPr>
          <c:dPt>
            <c:idx val="0"/>
            <c:spPr>
              <a:solidFill>
                <a:srgbClr val="FF9900"/>
              </a:solidFill>
              <a:ln>
                <a:solidFill>
                  <a:srgbClr val="C00000"/>
                </a:solidFill>
              </a:ln>
            </c:spPr>
          </c:dPt>
          <c:dPt>
            <c:idx val="1"/>
            <c:spPr>
              <a:solidFill>
                <a:srgbClr val="006600"/>
              </a:solidFill>
              <a:ln>
                <a:solidFill>
                  <a:srgbClr val="00C459"/>
                </a:solidFill>
              </a:ln>
            </c:spPr>
          </c:dPt>
          <c:dPt>
            <c:idx val="2"/>
            <c:spPr>
              <a:solidFill>
                <a:srgbClr val="CC66FF"/>
              </a:solidFill>
              <a:ln>
                <a:solidFill>
                  <a:srgbClr val="7030A0"/>
                </a:solidFill>
              </a:ln>
            </c:spPr>
          </c:dPt>
          <c:dPt>
            <c:idx val="3"/>
            <c:spPr>
              <a:solidFill>
                <a:srgbClr val="92D050"/>
              </a:solidFill>
              <a:ln>
                <a:solidFill>
                  <a:srgbClr val="006600"/>
                </a:solidFill>
              </a:ln>
            </c:spPr>
          </c:dPt>
          <c:dPt>
            <c:idx val="4"/>
            <c:spPr>
              <a:solidFill>
                <a:srgbClr val="00C459"/>
              </a:solidFill>
              <a:ln>
                <a:solidFill>
                  <a:srgbClr val="0066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500" smtClean="0"/>
                      <a:t>2</a:t>
                    </a:r>
                    <a:r>
                      <a:rPr lang="ru-RU" sz="1500" smtClean="0"/>
                      <a:t> </a:t>
                    </a:r>
                    <a:r>
                      <a:rPr lang="en-US" sz="1500" smtClean="0"/>
                      <a:t>398,6</a:t>
                    </a:r>
                    <a:endParaRPr lang="en-US" sz="1500"/>
                  </a:p>
                </c:rich>
              </c:tx>
              <c:showVal val="1"/>
            </c:dLbl>
            <c:dLbl>
              <c:idx val="2"/>
              <c:layout>
                <c:manualLayout>
                  <c:x val="8.6028837175949141E-2"/>
                  <c:y val="9.893046230573657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009,7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6.0525063323220302E-2"/>
                  <c:y val="-0.1051852704738752"/>
                </c:manualLayout>
              </c:layout>
              <c:tx>
                <c:rich>
                  <a:bodyPr/>
                  <a:lstStyle/>
                  <a:p>
                    <a:r>
                      <a:rPr lang="en-US" sz="1500" dirty="0" smtClean="0"/>
                      <a:t>1</a:t>
                    </a:r>
                    <a:r>
                      <a:rPr lang="ru-RU" sz="1500" dirty="0" smtClean="0"/>
                      <a:t> </a:t>
                    </a:r>
                    <a:r>
                      <a:rPr lang="en-US" sz="1500" dirty="0" smtClean="0"/>
                      <a:t>341,6</a:t>
                    </a:r>
                    <a:endParaRPr lang="en-US" sz="1500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500" smtClean="0"/>
                      <a:t>4</a:t>
                    </a:r>
                    <a:r>
                      <a:rPr lang="ru-RU" sz="1500" smtClean="0"/>
                      <a:t> </a:t>
                    </a:r>
                    <a:r>
                      <a:rPr lang="en-US" sz="1500" smtClean="0"/>
                      <a:t>351,3</a:t>
                    </a:r>
                    <a:endParaRPr lang="en-US" sz="15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Переданные гос. полномочия</c:v>
                </c:pt>
                <c:pt idx="1">
                  <c:v>Вопросы местного значения, из них:</c:v>
                </c:pt>
                <c:pt idx="2">
                  <c:v>собственные средства</c:v>
                </c:pt>
                <c:pt idx="3">
                  <c:v>субсидии, дотации, 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2398.6</c:v>
                </c:pt>
                <c:pt idx="2">
                  <c:v>3009.7</c:v>
                </c:pt>
                <c:pt idx="3">
                  <c:v>1341.6</c:v>
                </c:pt>
              </c:numCache>
            </c:numRef>
          </c:val>
        </c:ser>
        <c:gapWidth val="100"/>
        <c:secondPieSize val="75"/>
        <c:serLines>
          <c:spPr>
            <a:ln>
              <a:solidFill>
                <a:srgbClr val="00B050"/>
              </a:solidFill>
            </a:ln>
          </c:spPr>
        </c:serLines>
      </c:ofPieChart>
    </c:plotArea>
    <c:legend>
      <c:legendPos val="r"/>
      <c:layout>
        <c:manualLayout>
          <c:xMode val="edge"/>
          <c:yMode val="edge"/>
          <c:x val="0"/>
          <c:y val="0.75968248247569481"/>
          <c:w val="0.57808451740510725"/>
          <c:h val="0.24031751752430677"/>
        </c:manualLayout>
      </c:layout>
      <c:txPr>
        <a:bodyPr/>
        <a:lstStyle/>
        <a:p>
          <a:pPr>
            <a:defRPr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3547639810211701"/>
          <c:y val="3.2058063417596212E-2"/>
          <c:w val="0.71962542997182011"/>
          <c:h val="0.85428152992001749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dLbls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Культура, кинематография</c:v>
                </c:pt>
                <c:pt idx="1">
                  <c:v>Физическая культура и спорт</c:v>
                </c:pt>
                <c:pt idx="2">
                  <c:v>Социальная политика</c:v>
                </c:pt>
                <c:pt idx="3">
                  <c:v>Общегосударственные вопросы</c:v>
                </c:pt>
                <c:pt idx="4">
                  <c:v>ЖКХ</c:v>
                </c:pt>
                <c:pt idx="5">
                  <c:v>Дорожное хозяйство</c:v>
                </c:pt>
                <c:pt idx="6">
                  <c:v>Образование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170.9</c:v>
                </c:pt>
                <c:pt idx="1">
                  <c:v>108.4</c:v>
                </c:pt>
                <c:pt idx="2">
                  <c:v>199.2</c:v>
                </c:pt>
                <c:pt idx="3">
                  <c:v>478.3</c:v>
                </c:pt>
                <c:pt idx="4">
                  <c:v>1023.4</c:v>
                </c:pt>
                <c:pt idx="5">
                  <c:v>952.7</c:v>
                </c:pt>
                <c:pt idx="6">
                  <c:v>3490.8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0099"/>
            </a:solidFill>
            <a:ln>
              <a:solidFill>
                <a:schemeClr val="tx2"/>
              </a:solidFill>
            </a:ln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c:spPr>
          <c:dLbls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Культура, кинематография</c:v>
                </c:pt>
                <c:pt idx="1">
                  <c:v>Физическая культура и спорт</c:v>
                </c:pt>
                <c:pt idx="2">
                  <c:v>Социальная политика</c:v>
                </c:pt>
                <c:pt idx="3">
                  <c:v>Общегосударственные вопросы</c:v>
                </c:pt>
                <c:pt idx="4">
                  <c:v>ЖКХ</c:v>
                </c:pt>
                <c:pt idx="5">
                  <c:v>Дорожное хозяйство</c:v>
                </c:pt>
                <c:pt idx="6">
                  <c:v>Образование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172.4</c:v>
                </c:pt>
                <c:pt idx="1">
                  <c:v>108.4</c:v>
                </c:pt>
                <c:pt idx="2">
                  <c:v>201.1</c:v>
                </c:pt>
                <c:pt idx="3">
                  <c:v>490.2</c:v>
                </c:pt>
                <c:pt idx="4">
                  <c:v>1035.7</c:v>
                </c:pt>
                <c:pt idx="5">
                  <c:v>1069.7</c:v>
                </c:pt>
                <c:pt idx="6">
                  <c:v>3491.2</c:v>
                </c:pt>
              </c:numCache>
            </c:numRef>
          </c:val>
        </c:ser>
        <c:axId val="76089600"/>
        <c:axId val="76107776"/>
      </c:barChart>
      <c:catAx>
        <c:axId val="76089600"/>
        <c:scaling>
          <c:orientation val="minMax"/>
        </c:scaling>
        <c:delete val="1"/>
        <c:axPos val="l"/>
        <c:numFmt formatCode="General" sourceLinked="1"/>
        <c:tickLblPos val="nextTo"/>
        <c:crossAx val="76107776"/>
        <c:crosses val="autoZero"/>
        <c:auto val="1"/>
        <c:lblAlgn val="ctr"/>
        <c:lblOffset val="100"/>
      </c:catAx>
      <c:valAx>
        <c:axId val="76107776"/>
        <c:scaling>
          <c:orientation val="minMax"/>
        </c:scaling>
        <c:delete val="1"/>
        <c:axPos val="b"/>
        <c:numFmt formatCode="#,##0.0" sourceLinked="1"/>
        <c:tickLblPos val="nextTo"/>
        <c:crossAx val="7608960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9.5247387238723849E-2"/>
          <c:y val="0.87326379176379176"/>
          <c:w val="0.2923788078347121"/>
          <c:h val="6.9995726495726523E-2"/>
        </c:manualLayout>
      </c:layout>
      <c:txPr>
        <a:bodyPr/>
        <a:lstStyle/>
        <a:p>
          <a:pPr>
            <a:defRPr sz="15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6098957935399832E-2"/>
          <c:y val="0.16955482203070535"/>
          <c:w val="0.42862824720627274"/>
          <c:h val="0.624802828994197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66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Лист1!$A$2:$A$4</c:f>
              <c:strCache>
                <c:ptCount val="3"/>
                <c:pt idx="0">
                  <c:v>Социальная сфера</c:v>
                </c:pt>
                <c:pt idx="1">
                  <c:v>Национальная экономика и ЖКХ</c:v>
                </c:pt>
                <c:pt idx="2">
                  <c:v>Другие отрасли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3971.2</c:v>
                </c:pt>
                <c:pt idx="1">
                  <c:v>2055.9</c:v>
                </c:pt>
                <c:pt idx="2">
                  <c:v>722.8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2018129789089074"/>
          <c:y val="0.19511181778042141"/>
          <c:w val="0.33441003315589179"/>
          <c:h val="0.67892438198158156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rotY val="40"/>
      <c:perspective val="0"/>
    </c:view3D>
    <c:plotArea>
      <c:layout>
        <c:manualLayout>
          <c:layoutTarget val="inner"/>
          <c:xMode val="edge"/>
          <c:yMode val="edge"/>
          <c:x val="8.3710407239819068E-2"/>
          <c:y val="0.20977011494252873"/>
          <c:w val="0.83710407239820483"/>
          <c:h val="0.5862068965517240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8481">
              <a:solidFill>
                <a:schemeClr val="tx1"/>
              </a:solidFill>
              <a:prstDash val="solid"/>
            </a:ln>
          </c:spPr>
          <c:dPt>
            <c:idx val="0"/>
            <c:explosion val="16"/>
            <c:spPr>
              <a:solidFill>
                <a:schemeClr val="bg2">
                  <a:lumMod val="75000"/>
                </a:schemeClr>
              </a:solidFill>
              <a:ln w="16965">
                <a:solidFill>
                  <a:schemeClr val="tx2">
                    <a:lumMod val="75000"/>
                    <a:lumOff val="25000"/>
                  </a:schemeClr>
                </a:solidFill>
              </a:ln>
            </c:spPr>
          </c:dPt>
          <c:dPt>
            <c:idx val="1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Sheet1!$B$1:$C$1</c:f>
              <c:strCache>
                <c:ptCount val="1"/>
                <c:pt idx="0">
                  <c:v>1 кв</c:v>
                </c:pt>
              </c:strCache>
            </c:strRef>
          </c:cat>
          <c:val>
            <c:numRef>
              <c:f>Sheet1!$B$2:$C$2</c:f>
              <c:numCache>
                <c:formatCode>#,##0.0</c:formatCode>
                <c:ptCount val="2"/>
                <c:pt idx="0">
                  <c:v>891.5</c:v>
                </c:pt>
                <c:pt idx="1">
                  <c:v>5858.4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8481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chemeClr val="accent1"/>
              </a:solidFill>
              <a:ln w="848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Sheet1!$B$1:$C$1</c:f>
              <c:strCache>
                <c:ptCount val="1"/>
                <c:pt idx="0">
                  <c:v>1 кв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</c:pie3DChart>
      <c:spPr>
        <a:noFill/>
        <a:ln w="2540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5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>
        <c:manualLayout>
          <c:layoutTarget val="inner"/>
          <c:xMode val="edge"/>
          <c:yMode val="edge"/>
          <c:x val="0.53823529411764659"/>
          <c:y val="6.6225165562913656E-3"/>
          <c:w val="0.44264705882352534"/>
          <c:h val="0.95364238410595958"/>
        </c:manualLayout>
      </c:layout>
      <c:barChart>
        <c:barDir val="bar"/>
        <c:grouping val="percentStacked"/>
        <c:ser>
          <c:idx val="0"/>
          <c:order val="0"/>
          <c:spPr>
            <a:gradFill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</c:spPr>
          <c:cat>
            <c:strRef>
              <c:f>Лист2!$B$3:$B$12</c:f>
              <c:strCache>
                <c:ptCount val="10"/>
                <c:pt idx="0">
                  <c:v>Развитие градостр и инфрастр</c:v>
                </c:pt>
                <c:pt idx="1">
                  <c:v>Экон развитие г.Вологды</c:v>
                </c:pt>
                <c:pt idx="2">
                  <c:v>Создание условий для развития откр и актив гражд общества</c:v>
                </c:pt>
                <c:pt idx="3">
                  <c:v>Соц поддержка граждан</c:v>
                </c:pt>
                <c:pt idx="4">
                  <c:v>Развитие культуры</c:v>
                </c:pt>
                <c:pt idx="5">
                  <c:v>Муниципальная адресная программа № 4</c:v>
                </c:pt>
                <c:pt idx="6">
                  <c:v>Формирование соврем.гор.среды</c:v>
                </c:pt>
                <c:pt idx="7">
                  <c:v>Обеспечение обществ безопасности</c:v>
                </c:pt>
                <c:pt idx="8">
                  <c:v>Развитие физ культуры и спорта</c:v>
                </c:pt>
                <c:pt idx="9">
                  <c:v>Развитие образования</c:v>
                </c:pt>
              </c:strCache>
            </c:strRef>
          </c:cat>
          <c:val>
            <c:numRef>
              <c:f>Лист2!$C$3:$C$12</c:f>
              <c:numCache>
                <c:formatCode>#,##0.0</c:formatCode>
                <c:ptCount val="10"/>
                <c:pt idx="0">
                  <c:v>1085.7</c:v>
                </c:pt>
                <c:pt idx="1">
                  <c:v>12</c:v>
                </c:pt>
                <c:pt idx="2">
                  <c:v>51.8</c:v>
                </c:pt>
                <c:pt idx="3">
                  <c:v>106.6</c:v>
                </c:pt>
                <c:pt idx="4">
                  <c:v>164.7</c:v>
                </c:pt>
                <c:pt idx="5">
                  <c:v>700.4</c:v>
                </c:pt>
                <c:pt idx="6">
                  <c:v>208</c:v>
                </c:pt>
                <c:pt idx="7">
                  <c:v>8.9</c:v>
                </c:pt>
                <c:pt idx="8">
                  <c:v>101.3</c:v>
                </c:pt>
                <c:pt idx="9">
                  <c:v>3418.8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66FF"/>
                </a:gs>
                <a:gs pos="50000">
                  <a:srgbClr val="00B0F0"/>
                </a:gs>
                <a:gs pos="100000">
                  <a:srgbClr val="00B0F0"/>
                </a:gs>
              </a:gsLst>
              <a:lin ang="0" scaled="1"/>
            </a:gradFill>
          </c:spPr>
          <c:cat>
            <c:strRef>
              <c:f>Лист2!$B$3:$B$12</c:f>
              <c:strCache>
                <c:ptCount val="10"/>
                <c:pt idx="0">
                  <c:v>Развитие градостр и инфрастр</c:v>
                </c:pt>
                <c:pt idx="1">
                  <c:v>Экон развитие г.Вологды</c:v>
                </c:pt>
                <c:pt idx="2">
                  <c:v>Создание условий для развития откр и актив гражд общества</c:v>
                </c:pt>
                <c:pt idx="3">
                  <c:v>Соц поддержка граждан</c:v>
                </c:pt>
                <c:pt idx="4">
                  <c:v>Развитие культуры</c:v>
                </c:pt>
                <c:pt idx="5">
                  <c:v>Муниципальная адресная программа № 4</c:v>
                </c:pt>
                <c:pt idx="6">
                  <c:v>Формирование соврем.гор.среды</c:v>
                </c:pt>
                <c:pt idx="7">
                  <c:v>Обеспечение обществ безопасности</c:v>
                </c:pt>
                <c:pt idx="8">
                  <c:v>Развитие физ культуры и спорта</c:v>
                </c:pt>
                <c:pt idx="9">
                  <c:v>Развитие образования</c:v>
                </c:pt>
              </c:strCache>
            </c:strRef>
          </c:cat>
          <c:val>
            <c:numRef>
              <c:f>Лист2!$D$3:$D$12</c:f>
              <c:numCache>
                <c:formatCode>#,##0.0</c:formatCode>
                <c:ptCount val="10"/>
                <c:pt idx="0">
                  <c:v>129.39999999999986</c:v>
                </c:pt>
                <c:pt idx="1">
                  <c:v>1.0999999999999921</c:v>
                </c:pt>
                <c:pt idx="2">
                  <c:v>1.2000000000000028</c:v>
                </c:pt>
                <c:pt idx="3">
                  <c:v>0.90000000000000568</c:v>
                </c:pt>
                <c:pt idx="4">
                  <c:v>1.6000000000000227</c:v>
                </c:pt>
                <c:pt idx="5">
                  <c:v>2.6000000000000232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0.19999999999981821</c:v>
                </c:pt>
              </c:numCache>
            </c:numRef>
          </c:val>
        </c:ser>
        <c:gapWidth val="90"/>
        <c:overlap val="100"/>
        <c:axId val="90440064"/>
        <c:axId val="90441600"/>
      </c:barChart>
      <c:catAx>
        <c:axId val="90440064"/>
        <c:scaling>
          <c:orientation val="minMax"/>
        </c:scaling>
        <c:delete val="1"/>
        <c:axPos val="l"/>
        <c:tickLblPos val="none"/>
        <c:crossAx val="90441600"/>
        <c:crosses val="autoZero"/>
        <c:auto val="1"/>
        <c:lblAlgn val="ctr"/>
        <c:lblOffset val="100"/>
      </c:catAx>
      <c:valAx>
        <c:axId val="90441600"/>
        <c:scaling>
          <c:orientation val="minMax"/>
          <c:min val="0"/>
        </c:scaling>
        <c:delete val="1"/>
        <c:axPos val="b"/>
        <c:numFmt formatCode="0%" sourceLinked="1"/>
        <c:tickLblPos val="none"/>
        <c:crossAx val="90440064"/>
        <c:crosses val="autoZero"/>
        <c:crossBetween val="between"/>
      </c:valAx>
      <c:spPr>
        <a:noFill/>
        <a:ln w="25384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10"/>
      <c:perspective val="30"/>
    </c:view3D>
    <c:plotArea>
      <c:layout>
        <c:manualLayout>
          <c:layoutTarget val="inner"/>
          <c:xMode val="edge"/>
          <c:yMode val="edge"/>
          <c:x val="6.1648619139030494E-4"/>
          <c:y val="1.923848616085287E-4"/>
          <c:w val="0.98633458761821757"/>
          <c:h val="0.9638617958839685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dPt>
            <c:idx val="0"/>
            <c:spPr>
              <a:solidFill>
                <a:srgbClr val="0066FF"/>
              </a:solidFill>
            </c:spPr>
          </c:dPt>
          <c:dPt>
            <c:idx val="1"/>
            <c:spPr>
              <a:solidFill>
                <a:srgbClr val="00C459"/>
              </a:solidFill>
            </c:spPr>
          </c:dPt>
          <c:dPt>
            <c:idx val="2"/>
            <c:spPr>
              <a:solidFill>
                <a:srgbClr val="CC000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7.2069746052780504E-3"/>
                  <c:y val="1.7199809625129483E-2"/>
                </c:manualLayout>
              </c:layout>
              <c:showVal val="1"/>
            </c:dLbl>
            <c:dLbl>
              <c:idx val="1"/>
              <c:layout>
                <c:manualLayout>
                  <c:x val="3.1142000367062658E-2"/>
                  <c:y val="2.0618718329180552E-2"/>
                </c:manualLayout>
              </c:layout>
              <c:showVal val="1"/>
            </c:dLbl>
            <c:dLbl>
              <c:idx val="2"/>
              <c:layout>
                <c:manualLayout>
                  <c:x val="9.5983256136115639E-3"/>
                  <c:y val="-4.5130042834346101E-3"/>
                </c:manualLayout>
              </c:layout>
              <c:showVal val="1"/>
            </c:dLbl>
            <c:dLbl>
              <c:idx val="3"/>
              <c:layout>
                <c:manualLayout>
                  <c:x val="-6.2291777485371934E-4"/>
                  <c:y val="1.4586074638148489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1556.8</c:v>
                </c:pt>
                <c:pt idx="1">
                  <c:v>1478.9</c:v>
                </c:pt>
                <c:pt idx="2">
                  <c:v>312.7</c:v>
                </c:pt>
                <c:pt idx="3">
                  <c:v>70.400000000000006</c:v>
                </c:pt>
              </c:numCache>
            </c:numRef>
          </c:val>
        </c:ser>
        <c:shape val="box"/>
        <c:axId val="91022848"/>
        <c:axId val="91024384"/>
        <c:axId val="91017664"/>
      </c:bar3DChart>
      <c:catAx>
        <c:axId val="91022848"/>
        <c:scaling>
          <c:orientation val="minMax"/>
        </c:scaling>
        <c:delete val="1"/>
        <c:axPos val="b"/>
        <c:numFmt formatCode="General" sourceLinked="1"/>
        <c:tickLblPos val="nextTo"/>
        <c:crossAx val="91024384"/>
        <c:crosses val="autoZero"/>
        <c:auto val="1"/>
        <c:lblAlgn val="ctr"/>
        <c:lblOffset val="100"/>
      </c:catAx>
      <c:valAx>
        <c:axId val="91024384"/>
        <c:scaling>
          <c:orientation val="minMax"/>
        </c:scaling>
        <c:delete val="1"/>
        <c:axPos val="l"/>
        <c:numFmt formatCode="#,##0.0" sourceLinked="1"/>
        <c:tickLblPos val="nextTo"/>
        <c:crossAx val="91022848"/>
        <c:crosses val="autoZero"/>
        <c:crossBetween val="between"/>
      </c:valAx>
      <c:serAx>
        <c:axId val="91017664"/>
        <c:scaling>
          <c:orientation val="minMax"/>
        </c:scaling>
        <c:delete val="1"/>
        <c:axPos val="b"/>
        <c:tickLblPos val="nextTo"/>
        <c:crossAx val="91024384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10"/>
      <c:perspective val="30"/>
    </c:view3D>
    <c:plotArea>
      <c:layout>
        <c:manualLayout>
          <c:layoutTarget val="inner"/>
          <c:xMode val="edge"/>
          <c:yMode val="edge"/>
          <c:x val="6.1648619139030494E-4"/>
          <c:y val="1.9238486160852878E-4"/>
          <c:w val="0.98633458761821757"/>
          <c:h val="0.9638617958839685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dPt>
            <c:idx val="0"/>
            <c:spPr>
              <a:solidFill>
                <a:srgbClr val="0066FF"/>
              </a:solidFill>
            </c:spPr>
          </c:dPt>
          <c:dPt>
            <c:idx val="1"/>
            <c:spPr>
              <a:solidFill>
                <a:srgbClr val="00C459"/>
              </a:solidFill>
            </c:spPr>
          </c:dPt>
          <c:dPt>
            <c:idx val="2"/>
            <c:spPr>
              <a:solidFill>
                <a:srgbClr val="CC000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7.2069746052780504E-3"/>
                  <c:y val="1.7199809625129483E-2"/>
                </c:manualLayout>
              </c:layout>
              <c:showVal val="1"/>
            </c:dLbl>
            <c:dLbl>
              <c:idx val="1"/>
              <c:layout>
                <c:manualLayout>
                  <c:x val="3.1142000367062658E-2"/>
                  <c:y val="2.0618718329180552E-2"/>
                </c:manualLayout>
              </c:layout>
              <c:showVal val="1"/>
            </c:dLbl>
            <c:dLbl>
              <c:idx val="2"/>
              <c:layout>
                <c:manualLayout>
                  <c:x val="9.5983256136115639E-3"/>
                  <c:y val="-4.5130042834346119E-3"/>
                </c:manualLayout>
              </c:layout>
              <c:showVal val="1"/>
            </c:dLbl>
            <c:dLbl>
              <c:idx val="3"/>
              <c:layout>
                <c:manualLayout>
                  <c:x val="-6.2291777485371934E-4"/>
                  <c:y val="1.4586074638148496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494.7</c:v>
                </c:pt>
                <c:pt idx="1">
                  <c:v>282.3</c:v>
                </c:pt>
                <c:pt idx="2">
                  <c:v>234.6</c:v>
                </c:pt>
                <c:pt idx="3">
                  <c:v>74.099999999999994</c:v>
                </c:pt>
              </c:numCache>
            </c:numRef>
          </c:val>
        </c:ser>
        <c:shape val="box"/>
        <c:axId val="144536704"/>
        <c:axId val="144538240"/>
        <c:axId val="108334144"/>
      </c:bar3DChart>
      <c:catAx>
        <c:axId val="144536704"/>
        <c:scaling>
          <c:orientation val="minMax"/>
        </c:scaling>
        <c:delete val="1"/>
        <c:axPos val="b"/>
        <c:numFmt formatCode="General" sourceLinked="1"/>
        <c:tickLblPos val="nextTo"/>
        <c:crossAx val="144538240"/>
        <c:crosses val="autoZero"/>
        <c:auto val="1"/>
        <c:lblAlgn val="ctr"/>
        <c:lblOffset val="100"/>
      </c:catAx>
      <c:valAx>
        <c:axId val="144538240"/>
        <c:scaling>
          <c:orientation val="minMax"/>
        </c:scaling>
        <c:delete val="1"/>
        <c:axPos val="l"/>
        <c:numFmt formatCode="#,##0.0" sourceLinked="1"/>
        <c:tickLblPos val="nextTo"/>
        <c:crossAx val="144536704"/>
        <c:crosses val="autoZero"/>
        <c:crossBetween val="between"/>
      </c:valAx>
      <c:serAx>
        <c:axId val="108334144"/>
        <c:scaling>
          <c:orientation val="minMax"/>
        </c:scaling>
        <c:delete val="1"/>
        <c:axPos val="b"/>
        <c:tickLblPos val="nextTo"/>
        <c:crossAx val="144538240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CC1740-F656-44A0-9C12-92E6D846133A}" type="doc">
      <dgm:prSet loTypeId="urn:microsoft.com/office/officeart/2008/layout/VerticalCurvedList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2A068F4-3378-4A37-8D03-634DFBCD19D0}">
      <dgm:prSet phldrT="[Текст]" custT="1"/>
      <dgm:spPr>
        <a:solidFill>
          <a:srgbClr val="E7A3CA"/>
        </a:solidFill>
      </dgm:spPr>
      <dgm:t>
        <a:bodyPr/>
        <a:lstStyle/>
        <a:p>
          <a:r>
            <a:rPr lang="ru-RU" altLang="ru-RU" sz="1800" b="1" dirty="0" smtClean="0">
              <a:latin typeface="Arial" charset="0"/>
            </a:rPr>
            <a:t>Обеспечение сбалансированности бюджета</a:t>
          </a:r>
          <a:endParaRPr lang="ru-RU" sz="1800" dirty="0"/>
        </a:p>
      </dgm:t>
    </dgm:pt>
    <dgm:pt modelId="{54FB4DBE-3B2E-4F51-85D7-89824CF4B90E}" type="parTrans" cxnId="{4EA88BC7-DBEB-4DAD-A439-1C67521664F2}">
      <dgm:prSet/>
      <dgm:spPr/>
      <dgm:t>
        <a:bodyPr/>
        <a:lstStyle/>
        <a:p>
          <a:endParaRPr lang="ru-RU"/>
        </a:p>
      </dgm:t>
    </dgm:pt>
    <dgm:pt modelId="{E15A3051-4018-4BC5-BC64-A14E7A1D1CDA}" type="sibTrans" cxnId="{4EA88BC7-DBEB-4DAD-A439-1C67521664F2}">
      <dgm:prSet/>
      <dgm:spPr/>
      <dgm:t>
        <a:bodyPr/>
        <a:lstStyle/>
        <a:p>
          <a:endParaRPr lang="ru-RU"/>
        </a:p>
      </dgm:t>
    </dgm:pt>
    <dgm:pt modelId="{9FBCE0DE-5795-4C60-B3D0-81E1AA9E9676}">
      <dgm:prSet phldrT="[Текст]"/>
      <dgm:spPr>
        <a:solidFill>
          <a:srgbClr val="92D050"/>
        </a:solidFill>
      </dgm:spPr>
      <dgm:t>
        <a:bodyPr/>
        <a:lstStyle/>
        <a:p>
          <a:r>
            <a:rPr lang="ru-RU" altLang="ru-RU" b="1" dirty="0" smtClean="0">
              <a:latin typeface="Arial" charset="0"/>
            </a:rPr>
            <a:t>Укрепление доходной базы бюджета</a:t>
          </a:r>
          <a:endParaRPr lang="ru-RU" dirty="0"/>
        </a:p>
      </dgm:t>
    </dgm:pt>
    <dgm:pt modelId="{156E2B66-CA2C-4FD4-999B-EAAFB6F83499}" type="parTrans" cxnId="{F838F496-A1BA-4965-9D03-F1E7348A650F}">
      <dgm:prSet/>
      <dgm:spPr/>
      <dgm:t>
        <a:bodyPr/>
        <a:lstStyle/>
        <a:p>
          <a:endParaRPr lang="ru-RU"/>
        </a:p>
      </dgm:t>
    </dgm:pt>
    <dgm:pt modelId="{416CDEC7-33EB-4E6C-9446-3ABE3AA76FB8}" type="sibTrans" cxnId="{F838F496-A1BA-4965-9D03-F1E7348A650F}">
      <dgm:prSet/>
      <dgm:spPr/>
      <dgm:t>
        <a:bodyPr/>
        <a:lstStyle/>
        <a:p>
          <a:endParaRPr lang="ru-RU"/>
        </a:p>
      </dgm:t>
    </dgm:pt>
    <dgm:pt modelId="{4AE71C3C-7BFD-491E-8E24-43EBD3CD22FC}">
      <dgm:prSet phldrT="[Текст]"/>
      <dgm:spPr>
        <a:solidFill>
          <a:srgbClr val="9148C8"/>
        </a:solidFill>
      </dgm:spPr>
      <dgm:t>
        <a:bodyPr/>
        <a:lstStyle/>
        <a:p>
          <a:r>
            <a:rPr lang="ru-RU" altLang="ru-RU" b="1" dirty="0" smtClean="0">
              <a:latin typeface="Arial" charset="0"/>
            </a:rPr>
            <a:t>Сохранение социальной направленности бюджета</a:t>
          </a:r>
          <a:endParaRPr lang="ru-RU" dirty="0"/>
        </a:p>
      </dgm:t>
    </dgm:pt>
    <dgm:pt modelId="{A499C8BF-F2D4-4F1D-B3C7-D1F546C5E2CF}" type="parTrans" cxnId="{7FCBC9DF-3D7C-4B72-B62D-5449647171DF}">
      <dgm:prSet/>
      <dgm:spPr/>
      <dgm:t>
        <a:bodyPr/>
        <a:lstStyle/>
        <a:p>
          <a:endParaRPr lang="ru-RU"/>
        </a:p>
      </dgm:t>
    </dgm:pt>
    <dgm:pt modelId="{D07FD440-77A2-4FD3-9112-D5C50C23EB97}" type="sibTrans" cxnId="{7FCBC9DF-3D7C-4B72-B62D-5449647171DF}">
      <dgm:prSet/>
      <dgm:spPr/>
      <dgm:t>
        <a:bodyPr/>
        <a:lstStyle/>
        <a:p>
          <a:endParaRPr lang="ru-RU"/>
        </a:p>
      </dgm:t>
    </dgm:pt>
    <dgm:pt modelId="{DC61159C-E5B9-4941-9F18-A0BF93125F3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altLang="ru-RU" b="1" dirty="0" smtClean="0">
              <a:latin typeface="Arial" charset="0"/>
            </a:rPr>
            <a:t>Реализация указов Президента РФ</a:t>
          </a:r>
          <a:endParaRPr lang="ru-RU" dirty="0"/>
        </a:p>
      </dgm:t>
    </dgm:pt>
    <dgm:pt modelId="{7CF872B3-0242-4516-AF86-917F7ABECEFF}" type="parTrans" cxnId="{7875BCB5-A478-4BC5-833D-B9B51D06CBD0}">
      <dgm:prSet/>
      <dgm:spPr/>
      <dgm:t>
        <a:bodyPr/>
        <a:lstStyle/>
        <a:p>
          <a:endParaRPr lang="ru-RU"/>
        </a:p>
      </dgm:t>
    </dgm:pt>
    <dgm:pt modelId="{C4BBD17F-CC52-4227-9585-8DD3312F0B2B}" type="sibTrans" cxnId="{7875BCB5-A478-4BC5-833D-B9B51D06CBD0}">
      <dgm:prSet/>
      <dgm:spPr/>
      <dgm:t>
        <a:bodyPr/>
        <a:lstStyle/>
        <a:p>
          <a:endParaRPr lang="ru-RU"/>
        </a:p>
      </dgm:t>
    </dgm:pt>
    <dgm:pt modelId="{BDBD538B-3631-4295-BABA-8727D4AD18EC}">
      <dgm:prSet/>
      <dgm:spPr>
        <a:solidFill>
          <a:srgbClr val="FF7171"/>
        </a:solidFill>
      </dgm:spPr>
      <dgm:t>
        <a:bodyPr/>
        <a:lstStyle/>
        <a:p>
          <a:r>
            <a:rPr lang="ru-RU" altLang="ru-RU" b="1" dirty="0" smtClean="0">
              <a:latin typeface="Arial" charset="0"/>
            </a:rPr>
            <a:t>Безусловное исполнение принятых расходных обязательств</a:t>
          </a:r>
          <a:endParaRPr lang="ru-RU" dirty="0"/>
        </a:p>
      </dgm:t>
    </dgm:pt>
    <dgm:pt modelId="{0556FF7D-252F-401B-8344-2BB2B8C4E958}" type="parTrans" cxnId="{766A2565-B1C0-4271-BD41-532E3EA5AA52}">
      <dgm:prSet/>
      <dgm:spPr/>
      <dgm:t>
        <a:bodyPr/>
        <a:lstStyle/>
        <a:p>
          <a:endParaRPr lang="ru-RU"/>
        </a:p>
      </dgm:t>
    </dgm:pt>
    <dgm:pt modelId="{CE8FA77B-E08F-4523-9AF8-4DF1094A992C}" type="sibTrans" cxnId="{766A2565-B1C0-4271-BD41-532E3EA5AA52}">
      <dgm:prSet/>
      <dgm:spPr/>
      <dgm:t>
        <a:bodyPr/>
        <a:lstStyle/>
        <a:p>
          <a:endParaRPr lang="ru-RU"/>
        </a:p>
      </dgm:t>
    </dgm:pt>
    <dgm:pt modelId="{6D93D8EA-46B4-462E-8A33-19CD21F0124E}">
      <dgm:prSet/>
      <dgm:spPr/>
      <dgm:t>
        <a:bodyPr/>
        <a:lstStyle/>
        <a:p>
          <a:r>
            <a:rPr lang="ru-RU" altLang="ru-RU" b="1" dirty="0" smtClean="0">
              <a:latin typeface="Arial" charset="0"/>
            </a:rPr>
            <a:t>Повышение эффективности бюджетных расходов </a:t>
          </a:r>
          <a:endParaRPr lang="ru-RU" dirty="0"/>
        </a:p>
      </dgm:t>
    </dgm:pt>
    <dgm:pt modelId="{91B3F0EA-DCBF-4191-9913-23BA52797CF6}" type="parTrans" cxnId="{628CF3BA-C599-4D85-8945-0C3225D67889}">
      <dgm:prSet/>
      <dgm:spPr/>
      <dgm:t>
        <a:bodyPr/>
        <a:lstStyle/>
        <a:p>
          <a:endParaRPr lang="ru-RU"/>
        </a:p>
      </dgm:t>
    </dgm:pt>
    <dgm:pt modelId="{73180EFE-BB9D-4FDB-88BF-500E8EEEDBF1}" type="sibTrans" cxnId="{628CF3BA-C599-4D85-8945-0C3225D67889}">
      <dgm:prSet/>
      <dgm:spPr/>
      <dgm:t>
        <a:bodyPr/>
        <a:lstStyle/>
        <a:p>
          <a:endParaRPr lang="ru-RU"/>
        </a:p>
      </dgm:t>
    </dgm:pt>
    <dgm:pt modelId="{3445ADBE-690A-4775-B562-EFA311C3753B}">
      <dgm:prSet/>
      <dgm:spPr>
        <a:solidFill>
          <a:srgbClr val="92D050"/>
        </a:solidFill>
      </dgm:spPr>
      <dgm:t>
        <a:bodyPr/>
        <a:lstStyle/>
        <a:p>
          <a:r>
            <a:rPr lang="ru-RU" altLang="ru-RU" b="1" dirty="0" smtClean="0">
              <a:latin typeface="Arial" charset="0"/>
            </a:rPr>
            <a:t>Сокращение объема муниципального долга</a:t>
          </a:r>
          <a:endParaRPr lang="ru-RU" dirty="0"/>
        </a:p>
      </dgm:t>
    </dgm:pt>
    <dgm:pt modelId="{DA59B03C-0AC6-4A3B-B421-484C1B6F6E04}" type="parTrans" cxnId="{E7DA36E7-F34D-4A08-87F0-B396E70D18D5}">
      <dgm:prSet/>
      <dgm:spPr/>
      <dgm:t>
        <a:bodyPr/>
        <a:lstStyle/>
        <a:p>
          <a:endParaRPr lang="ru-RU"/>
        </a:p>
      </dgm:t>
    </dgm:pt>
    <dgm:pt modelId="{E4094714-8812-4D49-A1DF-997557963830}" type="sibTrans" cxnId="{E7DA36E7-F34D-4A08-87F0-B396E70D18D5}">
      <dgm:prSet/>
      <dgm:spPr/>
      <dgm:t>
        <a:bodyPr/>
        <a:lstStyle/>
        <a:p>
          <a:endParaRPr lang="ru-RU"/>
        </a:p>
      </dgm:t>
    </dgm:pt>
    <dgm:pt modelId="{BAE595C0-4BEA-4DF6-9D7C-C9562C38FADD}">
      <dgm:prSet/>
      <dgm:spPr/>
      <dgm:t>
        <a:bodyPr/>
        <a:lstStyle/>
        <a:p>
          <a:endParaRPr lang="ru-RU" dirty="0"/>
        </a:p>
      </dgm:t>
    </dgm:pt>
    <dgm:pt modelId="{6A06A223-38FF-4922-8DEF-77B1F3AEFF39}" type="parTrans" cxnId="{EF05F41C-C080-485F-9B1C-FBFB3E1CF962}">
      <dgm:prSet/>
      <dgm:spPr/>
      <dgm:t>
        <a:bodyPr/>
        <a:lstStyle/>
        <a:p>
          <a:endParaRPr lang="ru-RU"/>
        </a:p>
      </dgm:t>
    </dgm:pt>
    <dgm:pt modelId="{37E9F8E3-AA84-44C3-8C72-39A526D08B89}" type="sibTrans" cxnId="{EF05F41C-C080-485F-9B1C-FBFB3E1CF962}">
      <dgm:prSet/>
      <dgm:spPr/>
      <dgm:t>
        <a:bodyPr/>
        <a:lstStyle/>
        <a:p>
          <a:endParaRPr lang="ru-RU"/>
        </a:p>
      </dgm:t>
    </dgm:pt>
    <dgm:pt modelId="{FC77EDA3-57FE-4A3F-865B-311627520049}" type="pres">
      <dgm:prSet presAssocID="{FCCC1740-F656-44A0-9C12-92E6D84613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EC48A8E-D719-4E1F-8478-86076D2F23C9}" type="pres">
      <dgm:prSet presAssocID="{FCCC1740-F656-44A0-9C12-92E6D846133A}" presName="Name1" presStyleCnt="0"/>
      <dgm:spPr/>
    </dgm:pt>
    <dgm:pt modelId="{317E703D-E438-4168-8B54-E285EDF689F7}" type="pres">
      <dgm:prSet presAssocID="{FCCC1740-F656-44A0-9C12-92E6D846133A}" presName="cycle" presStyleCnt="0"/>
      <dgm:spPr/>
    </dgm:pt>
    <dgm:pt modelId="{0C732EA3-C116-403E-99B4-785C56D3F122}" type="pres">
      <dgm:prSet presAssocID="{FCCC1740-F656-44A0-9C12-92E6D846133A}" presName="srcNode" presStyleLbl="node1" presStyleIdx="0" presStyleCnt="7"/>
      <dgm:spPr/>
    </dgm:pt>
    <dgm:pt modelId="{49DE52C5-FE42-4C27-9863-1D1E5182D67C}" type="pres">
      <dgm:prSet presAssocID="{FCCC1740-F656-44A0-9C12-92E6D846133A}" presName="conn" presStyleLbl="parChTrans1D2" presStyleIdx="0" presStyleCnt="1"/>
      <dgm:spPr/>
      <dgm:t>
        <a:bodyPr/>
        <a:lstStyle/>
        <a:p>
          <a:endParaRPr lang="ru-RU"/>
        </a:p>
      </dgm:t>
    </dgm:pt>
    <dgm:pt modelId="{C21A9DC8-DA29-4C16-86C0-A8C9A5E3FDA8}" type="pres">
      <dgm:prSet presAssocID="{FCCC1740-F656-44A0-9C12-92E6D846133A}" presName="extraNode" presStyleLbl="node1" presStyleIdx="0" presStyleCnt="7"/>
      <dgm:spPr/>
    </dgm:pt>
    <dgm:pt modelId="{A2C1BED6-F7EC-4504-B7E6-34F7E3906E5E}" type="pres">
      <dgm:prSet presAssocID="{FCCC1740-F656-44A0-9C12-92E6D846133A}" presName="dstNode" presStyleLbl="node1" presStyleIdx="0" presStyleCnt="7"/>
      <dgm:spPr/>
    </dgm:pt>
    <dgm:pt modelId="{D24E4ACE-87E4-4E7B-9140-1A4C9638C932}" type="pres">
      <dgm:prSet presAssocID="{C2A068F4-3378-4A37-8D03-634DFBCD19D0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1CE0FF-3E5B-4D52-B6CA-104F280DBD03}" type="pres">
      <dgm:prSet presAssocID="{C2A068F4-3378-4A37-8D03-634DFBCD19D0}" presName="accent_1" presStyleCnt="0"/>
      <dgm:spPr/>
    </dgm:pt>
    <dgm:pt modelId="{EF310412-EC9A-45B2-AC63-C6BAF46B87F3}" type="pres">
      <dgm:prSet presAssocID="{C2A068F4-3378-4A37-8D03-634DFBCD19D0}" presName="accentRepeatNode" presStyleLbl="solidFgAcc1" presStyleIdx="0" presStyleCnt="7"/>
      <dgm:spPr>
        <a:gradFill rotWithShape="0">
          <a:gsLst>
            <a:gs pos="0">
              <a:srgbClr val="FF0000"/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848E932A-C139-49F8-BBD0-2C38679D930C}" type="pres">
      <dgm:prSet presAssocID="{9FBCE0DE-5795-4C60-B3D0-81E1AA9E9676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016B7-75DC-45A9-BD13-8BF1AB0163A8}" type="pres">
      <dgm:prSet presAssocID="{9FBCE0DE-5795-4C60-B3D0-81E1AA9E9676}" presName="accent_2" presStyleCnt="0"/>
      <dgm:spPr/>
    </dgm:pt>
    <dgm:pt modelId="{5ED1BEC5-2D1D-40EE-A91D-933620458D51}" type="pres">
      <dgm:prSet presAssocID="{9FBCE0DE-5795-4C60-B3D0-81E1AA9E9676}" presName="accentRepeatNode" presStyleLbl="solidFgAcc1" presStyleIdx="1" presStyleCnt="7"/>
      <dgm:spPr>
        <a:gradFill rotWithShape="0">
          <a:gsLst>
            <a:gs pos="0">
              <a:srgbClr val="92D050"/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F7201EBF-1AC2-4ED8-935C-886212F6AD29}" type="pres">
      <dgm:prSet presAssocID="{4AE71C3C-7BFD-491E-8E24-43EBD3CD22FC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00AA9-6C9C-4D45-B94C-41B74C8CDB74}" type="pres">
      <dgm:prSet presAssocID="{4AE71C3C-7BFD-491E-8E24-43EBD3CD22FC}" presName="accent_3" presStyleCnt="0"/>
      <dgm:spPr/>
    </dgm:pt>
    <dgm:pt modelId="{849BA1BA-A739-4C0F-94EE-CBAC08462A63}" type="pres">
      <dgm:prSet presAssocID="{4AE71C3C-7BFD-491E-8E24-43EBD3CD22FC}" presName="accentRepeatNode" presStyleLbl="solidFgAcc1" presStyleIdx="2" presStyleCnt="7"/>
      <dgm:spPr>
        <a:gradFill rotWithShape="0">
          <a:gsLst>
            <a:gs pos="0">
              <a:srgbClr val="7030A0"/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9F694711-5FE3-47EC-9F3F-EB9E2A3DA778}" type="pres">
      <dgm:prSet presAssocID="{DC61159C-E5B9-4941-9F18-A0BF93125F37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8945B-6C85-4929-A29B-C6A1C923BF31}" type="pres">
      <dgm:prSet presAssocID="{DC61159C-E5B9-4941-9F18-A0BF93125F37}" presName="accent_4" presStyleCnt="0"/>
      <dgm:spPr/>
    </dgm:pt>
    <dgm:pt modelId="{222D4912-C238-4BDD-A96E-838E478B3A6E}" type="pres">
      <dgm:prSet presAssocID="{DC61159C-E5B9-4941-9F18-A0BF93125F37}" presName="accentRepeatNode" presStyleLbl="solidFgAcc1" presStyleIdx="3" presStyleCnt="7"/>
      <dgm:spPr>
        <a:gradFill rotWithShape="0">
          <a:gsLst>
            <a:gs pos="0">
              <a:schemeClr val="accent5">
                <a:lumMod val="75000"/>
              </a:schemeClr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C3E0AFC4-34C1-4C34-BE33-EA4BBAD1CF42}" type="pres">
      <dgm:prSet presAssocID="{6D93D8EA-46B4-462E-8A33-19CD21F0124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21875-5727-416F-820F-39E2AE2F9884}" type="pres">
      <dgm:prSet presAssocID="{6D93D8EA-46B4-462E-8A33-19CD21F0124E}" presName="accent_5" presStyleCnt="0"/>
      <dgm:spPr/>
    </dgm:pt>
    <dgm:pt modelId="{5B1AEB39-3B49-4217-836B-EAFF9A59D5F9}" type="pres">
      <dgm:prSet presAssocID="{6D93D8EA-46B4-462E-8A33-19CD21F0124E}" presName="accentRepeatNode" presStyleLbl="solidFgAcc1" presStyleIdx="4" presStyleCnt="7"/>
      <dgm:spPr>
        <a:gradFill rotWithShape="0">
          <a:gsLst>
            <a:gs pos="0">
              <a:schemeClr val="accent6">
                <a:lumMod val="75000"/>
              </a:schemeClr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A07349B7-AA54-4FD5-BDBC-5E9A79993147}" type="pres">
      <dgm:prSet presAssocID="{BDBD538B-3631-4295-BABA-8727D4AD18E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B4638D-82C3-42F0-944D-FE66D462A5D0}" type="pres">
      <dgm:prSet presAssocID="{BDBD538B-3631-4295-BABA-8727D4AD18EC}" presName="accent_6" presStyleCnt="0"/>
      <dgm:spPr/>
    </dgm:pt>
    <dgm:pt modelId="{4AB3F042-DBFC-4ADC-BCAA-5FF034F98A59}" type="pres">
      <dgm:prSet presAssocID="{BDBD538B-3631-4295-BABA-8727D4AD18EC}" presName="accentRepeatNode" presStyleLbl="solidFgAcc1" presStyleIdx="5" presStyleCnt="7"/>
      <dgm:spPr>
        <a:gradFill rotWithShape="0">
          <a:gsLst>
            <a:gs pos="0">
              <a:srgbClr val="C00000"/>
            </a:gs>
            <a:gs pos="100000">
              <a:schemeClr val="accent3">
                <a:tint val="12000"/>
                <a:satMod val="255000"/>
              </a:schemeClr>
            </a:gs>
            <a:gs pos="100000">
              <a:schemeClr val="accent3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</dgm:spPr>
    </dgm:pt>
    <dgm:pt modelId="{5E31CA2A-2728-4D8E-B26B-5462E3E91E60}" type="pres">
      <dgm:prSet presAssocID="{3445ADBE-690A-4775-B562-EFA311C3753B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E2F0F-B07F-4194-B7EC-2378A2468FB1}" type="pres">
      <dgm:prSet presAssocID="{3445ADBE-690A-4775-B562-EFA311C3753B}" presName="accent_7" presStyleCnt="0"/>
      <dgm:spPr/>
    </dgm:pt>
    <dgm:pt modelId="{6FF6A621-4A3D-4D33-AEB7-6CE5227C6491}" type="pres">
      <dgm:prSet presAssocID="{3445ADBE-690A-4775-B562-EFA311C3753B}" presName="accentRepeatNode" presStyleLbl="solidFgAcc1" presStyleIdx="6" presStyleCnt="7"/>
      <dgm:spPr>
        <a:solidFill>
          <a:schemeClr val="accent3">
            <a:lumMod val="60000"/>
            <a:lumOff val="40000"/>
          </a:schemeClr>
        </a:solidFill>
      </dgm:spPr>
    </dgm:pt>
  </dgm:ptLst>
  <dgm:cxnLst>
    <dgm:cxn modelId="{EB87E9D6-8B8D-4F3A-A5AE-F89B934E323C}" type="presOf" srcId="{BDBD538B-3631-4295-BABA-8727D4AD18EC}" destId="{A07349B7-AA54-4FD5-BDBC-5E9A79993147}" srcOrd="0" destOrd="0" presId="urn:microsoft.com/office/officeart/2008/layout/VerticalCurvedList"/>
    <dgm:cxn modelId="{766A2565-B1C0-4271-BD41-532E3EA5AA52}" srcId="{FCCC1740-F656-44A0-9C12-92E6D846133A}" destId="{BDBD538B-3631-4295-BABA-8727D4AD18EC}" srcOrd="5" destOrd="0" parTransId="{0556FF7D-252F-401B-8344-2BB2B8C4E958}" sibTransId="{CE8FA77B-E08F-4523-9AF8-4DF1094A992C}"/>
    <dgm:cxn modelId="{E0D5F510-223D-4571-83E1-D6E22A537E19}" type="presOf" srcId="{E15A3051-4018-4BC5-BC64-A14E7A1D1CDA}" destId="{49DE52C5-FE42-4C27-9863-1D1E5182D67C}" srcOrd="0" destOrd="0" presId="urn:microsoft.com/office/officeart/2008/layout/VerticalCurvedList"/>
    <dgm:cxn modelId="{B40D92BA-689E-414E-934B-3FDC3510A841}" type="presOf" srcId="{FCCC1740-F656-44A0-9C12-92E6D846133A}" destId="{FC77EDA3-57FE-4A3F-865B-311627520049}" srcOrd="0" destOrd="0" presId="urn:microsoft.com/office/officeart/2008/layout/VerticalCurvedList"/>
    <dgm:cxn modelId="{7FCBC9DF-3D7C-4B72-B62D-5449647171DF}" srcId="{FCCC1740-F656-44A0-9C12-92E6D846133A}" destId="{4AE71C3C-7BFD-491E-8E24-43EBD3CD22FC}" srcOrd="2" destOrd="0" parTransId="{A499C8BF-F2D4-4F1D-B3C7-D1F546C5E2CF}" sibTransId="{D07FD440-77A2-4FD3-9112-D5C50C23EB97}"/>
    <dgm:cxn modelId="{76414760-5087-4FE3-9107-9874A0829AE2}" type="presOf" srcId="{3445ADBE-690A-4775-B562-EFA311C3753B}" destId="{5E31CA2A-2728-4D8E-B26B-5462E3E91E60}" srcOrd="0" destOrd="0" presId="urn:microsoft.com/office/officeart/2008/layout/VerticalCurvedList"/>
    <dgm:cxn modelId="{316DB27A-0FE1-412A-AA3C-184D68CEEDEB}" type="presOf" srcId="{DC61159C-E5B9-4941-9F18-A0BF93125F37}" destId="{9F694711-5FE3-47EC-9F3F-EB9E2A3DA778}" srcOrd="0" destOrd="0" presId="urn:microsoft.com/office/officeart/2008/layout/VerticalCurvedList"/>
    <dgm:cxn modelId="{7875BCB5-A478-4BC5-833D-B9B51D06CBD0}" srcId="{FCCC1740-F656-44A0-9C12-92E6D846133A}" destId="{DC61159C-E5B9-4941-9F18-A0BF93125F37}" srcOrd="3" destOrd="0" parTransId="{7CF872B3-0242-4516-AF86-917F7ABECEFF}" sibTransId="{C4BBD17F-CC52-4227-9585-8DD3312F0B2B}"/>
    <dgm:cxn modelId="{1DBC5B8D-F424-49BC-B8A5-FD3701CDA5C2}" type="presOf" srcId="{6D93D8EA-46B4-462E-8A33-19CD21F0124E}" destId="{C3E0AFC4-34C1-4C34-BE33-EA4BBAD1CF42}" srcOrd="0" destOrd="0" presId="urn:microsoft.com/office/officeart/2008/layout/VerticalCurvedList"/>
    <dgm:cxn modelId="{628CF3BA-C599-4D85-8945-0C3225D67889}" srcId="{FCCC1740-F656-44A0-9C12-92E6D846133A}" destId="{6D93D8EA-46B4-462E-8A33-19CD21F0124E}" srcOrd="4" destOrd="0" parTransId="{91B3F0EA-DCBF-4191-9913-23BA52797CF6}" sibTransId="{73180EFE-BB9D-4FDB-88BF-500E8EEEDBF1}"/>
    <dgm:cxn modelId="{F838F496-A1BA-4965-9D03-F1E7348A650F}" srcId="{FCCC1740-F656-44A0-9C12-92E6D846133A}" destId="{9FBCE0DE-5795-4C60-B3D0-81E1AA9E9676}" srcOrd="1" destOrd="0" parTransId="{156E2B66-CA2C-4FD4-999B-EAAFB6F83499}" sibTransId="{416CDEC7-33EB-4E6C-9446-3ABE3AA76FB8}"/>
    <dgm:cxn modelId="{E7DA36E7-F34D-4A08-87F0-B396E70D18D5}" srcId="{FCCC1740-F656-44A0-9C12-92E6D846133A}" destId="{3445ADBE-690A-4775-B562-EFA311C3753B}" srcOrd="6" destOrd="0" parTransId="{DA59B03C-0AC6-4A3B-B421-484C1B6F6E04}" sibTransId="{E4094714-8812-4D49-A1DF-997557963830}"/>
    <dgm:cxn modelId="{EF05F41C-C080-485F-9B1C-FBFB3E1CF962}" srcId="{FCCC1740-F656-44A0-9C12-92E6D846133A}" destId="{BAE595C0-4BEA-4DF6-9D7C-C9562C38FADD}" srcOrd="7" destOrd="0" parTransId="{6A06A223-38FF-4922-8DEF-77B1F3AEFF39}" sibTransId="{37E9F8E3-AA84-44C3-8C72-39A526D08B89}"/>
    <dgm:cxn modelId="{5D0664B3-A866-450E-B0B0-2307EDFF301F}" type="presOf" srcId="{C2A068F4-3378-4A37-8D03-634DFBCD19D0}" destId="{D24E4ACE-87E4-4E7B-9140-1A4C9638C932}" srcOrd="0" destOrd="0" presId="urn:microsoft.com/office/officeart/2008/layout/VerticalCurvedList"/>
    <dgm:cxn modelId="{29364F74-225D-4BA5-AE7D-1C3F0FF6B2F8}" type="presOf" srcId="{4AE71C3C-7BFD-491E-8E24-43EBD3CD22FC}" destId="{F7201EBF-1AC2-4ED8-935C-886212F6AD29}" srcOrd="0" destOrd="0" presId="urn:microsoft.com/office/officeart/2008/layout/VerticalCurvedList"/>
    <dgm:cxn modelId="{0EFB1129-EC20-42BF-8F88-D58F0B5A88E4}" type="presOf" srcId="{9FBCE0DE-5795-4C60-B3D0-81E1AA9E9676}" destId="{848E932A-C139-49F8-BBD0-2C38679D930C}" srcOrd="0" destOrd="0" presId="urn:microsoft.com/office/officeart/2008/layout/VerticalCurvedList"/>
    <dgm:cxn modelId="{4EA88BC7-DBEB-4DAD-A439-1C67521664F2}" srcId="{FCCC1740-F656-44A0-9C12-92E6D846133A}" destId="{C2A068F4-3378-4A37-8D03-634DFBCD19D0}" srcOrd="0" destOrd="0" parTransId="{54FB4DBE-3B2E-4F51-85D7-89824CF4B90E}" sibTransId="{E15A3051-4018-4BC5-BC64-A14E7A1D1CDA}"/>
    <dgm:cxn modelId="{A1CCA75B-16F7-47D4-AA61-486CF08BAA91}" type="presParOf" srcId="{FC77EDA3-57FE-4A3F-865B-311627520049}" destId="{EEC48A8E-D719-4E1F-8478-86076D2F23C9}" srcOrd="0" destOrd="0" presId="urn:microsoft.com/office/officeart/2008/layout/VerticalCurvedList"/>
    <dgm:cxn modelId="{515E8C5C-E87F-42AA-8F11-E0A1D205E2FE}" type="presParOf" srcId="{EEC48A8E-D719-4E1F-8478-86076D2F23C9}" destId="{317E703D-E438-4168-8B54-E285EDF689F7}" srcOrd="0" destOrd="0" presId="urn:microsoft.com/office/officeart/2008/layout/VerticalCurvedList"/>
    <dgm:cxn modelId="{E45917B7-4C14-4A4D-BE2D-171FB7A6545C}" type="presParOf" srcId="{317E703D-E438-4168-8B54-E285EDF689F7}" destId="{0C732EA3-C116-403E-99B4-785C56D3F122}" srcOrd="0" destOrd="0" presId="urn:microsoft.com/office/officeart/2008/layout/VerticalCurvedList"/>
    <dgm:cxn modelId="{798163E6-6881-4731-A64B-24B50223ED43}" type="presParOf" srcId="{317E703D-E438-4168-8B54-E285EDF689F7}" destId="{49DE52C5-FE42-4C27-9863-1D1E5182D67C}" srcOrd="1" destOrd="0" presId="urn:microsoft.com/office/officeart/2008/layout/VerticalCurvedList"/>
    <dgm:cxn modelId="{035E502A-22BF-4979-B9A5-AF1F09A2B624}" type="presParOf" srcId="{317E703D-E438-4168-8B54-E285EDF689F7}" destId="{C21A9DC8-DA29-4C16-86C0-A8C9A5E3FDA8}" srcOrd="2" destOrd="0" presId="urn:microsoft.com/office/officeart/2008/layout/VerticalCurvedList"/>
    <dgm:cxn modelId="{6F8147E4-9A42-4BB2-B142-DBFE0628700A}" type="presParOf" srcId="{317E703D-E438-4168-8B54-E285EDF689F7}" destId="{A2C1BED6-F7EC-4504-B7E6-34F7E3906E5E}" srcOrd="3" destOrd="0" presId="urn:microsoft.com/office/officeart/2008/layout/VerticalCurvedList"/>
    <dgm:cxn modelId="{A87A022B-F0A6-45F5-AF49-5A089FF50E1D}" type="presParOf" srcId="{EEC48A8E-D719-4E1F-8478-86076D2F23C9}" destId="{D24E4ACE-87E4-4E7B-9140-1A4C9638C932}" srcOrd="1" destOrd="0" presId="urn:microsoft.com/office/officeart/2008/layout/VerticalCurvedList"/>
    <dgm:cxn modelId="{C7EDBF6D-D7DE-4126-9120-302E4A786469}" type="presParOf" srcId="{EEC48A8E-D719-4E1F-8478-86076D2F23C9}" destId="{6E1CE0FF-3E5B-4D52-B6CA-104F280DBD03}" srcOrd="2" destOrd="0" presId="urn:microsoft.com/office/officeart/2008/layout/VerticalCurvedList"/>
    <dgm:cxn modelId="{071520C6-9896-4A57-A26C-BEC6F5CB2D18}" type="presParOf" srcId="{6E1CE0FF-3E5B-4D52-B6CA-104F280DBD03}" destId="{EF310412-EC9A-45B2-AC63-C6BAF46B87F3}" srcOrd="0" destOrd="0" presId="urn:microsoft.com/office/officeart/2008/layout/VerticalCurvedList"/>
    <dgm:cxn modelId="{3167E837-95D1-426A-A45F-9D7B4BF15FC8}" type="presParOf" srcId="{EEC48A8E-D719-4E1F-8478-86076D2F23C9}" destId="{848E932A-C139-49F8-BBD0-2C38679D930C}" srcOrd="3" destOrd="0" presId="urn:microsoft.com/office/officeart/2008/layout/VerticalCurvedList"/>
    <dgm:cxn modelId="{D09FD8EC-DEBC-4983-BDB9-7704C5688CA6}" type="presParOf" srcId="{EEC48A8E-D719-4E1F-8478-86076D2F23C9}" destId="{C54016B7-75DC-45A9-BD13-8BF1AB0163A8}" srcOrd="4" destOrd="0" presId="urn:microsoft.com/office/officeart/2008/layout/VerticalCurvedList"/>
    <dgm:cxn modelId="{E326CDE2-740C-4574-8633-9D0969FE99C5}" type="presParOf" srcId="{C54016B7-75DC-45A9-BD13-8BF1AB0163A8}" destId="{5ED1BEC5-2D1D-40EE-A91D-933620458D51}" srcOrd="0" destOrd="0" presId="urn:microsoft.com/office/officeart/2008/layout/VerticalCurvedList"/>
    <dgm:cxn modelId="{89E0F74A-E421-4546-8C02-8C5AD646F4FE}" type="presParOf" srcId="{EEC48A8E-D719-4E1F-8478-86076D2F23C9}" destId="{F7201EBF-1AC2-4ED8-935C-886212F6AD29}" srcOrd="5" destOrd="0" presId="urn:microsoft.com/office/officeart/2008/layout/VerticalCurvedList"/>
    <dgm:cxn modelId="{BFE244A3-BF74-4D37-A4F1-88B94B99DAE8}" type="presParOf" srcId="{EEC48A8E-D719-4E1F-8478-86076D2F23C9}" destId="{E5800AA9-6C9C-4D45-B94C-41B74C8CDB74}" srcOrd="6" destOrd="0" presId="urn:microsoft.com/office/officeart/2008/layout/VerticalCurvedList"/>
    <dgm:cxn modelId="{4F2635DD-1974-4E2A-BF10-3D996EBA8D7E}" type="presParOf" srcId="{E5800AA9-6C9C-4D45-B94C-41B74C8CDB74}" destId="{849BA1BA-A739-4C0F-94EE-CBAC08462A63}" srcOrd="0" destOrd="0" presId="urn:microsoft.com/office/officeart/2008/layout/VerticalCurvedList"/>
    <dgm:cxn modelId="{C44A28BF-9ACE-4DCE-AE01-6D386195F674}" type="presParOf" srcId="{EEC48A8E-D719-4E1F-8478-86076D2F23C9}" destId="{9F694711-5FE3-47EC-9F3F-EB9E2A3DA778}" srcOrd="7" destOrd="0" presId="urn:microsoft.com/office/officeart/2008/layout/VerticalCurvedList"/>
    <dgm:cxn modelId="{8E3F6D7A-158B-4AF6-AF0D-1E35DCB103DF}" type="presParOf" srcId="{EEC48A8E-D719-4E1F-8478-86076D2F23C9}" destId="{DF38945B-6C85-4929-A29B-C6A1C923BF31}" srcOrd="8" destOrd="0" presId="urn:microsoft.com/office/officeart/2008/layout/VerticalCurvedList"/>
    <dgm:cxn modelId="{2E61C739-8711-4AEE-80FE-B52E14A709D8}" type="presParOf" srcId="{DF38945B-6C85-4929-A29B-C6A1C923BF31}" destId="{222D4912-C238-4BDD-A96E-838E478B3A6E}" srcOrd="0" destOrd="0" presId="urn:microsoft.com/office/officeart/2008/layout/VerticalCurvedList"/>
    <dgm:cxn modelId="{3F8CF364-3D9E-4EBA-A6F6-0D18E8EBF32A}" type="presParOf" srcId="{EEC48A8E-D719-4E1F-8478-86076D2F23C9}" destId="{C3E0AFC4-34C1-4C34-BE33-EA4BBAD1CF42}" srcOrd="9" destOrd="0" presId="urn:microsoft.com/office/officeart/2008/layout/VerticalCurvedList"/>
    <dgm:cxn modelId="{50160047-008E-4CF9-9F7A-D194021F210E}" type="presParOf" srcId="{EEC48A8E-D719-4E1F-8478-86076D2F23C9}" destId="{5E021875-5727-416F-820F-39E2AE2F9884}" srcOrd="10" destOrd="0" presId="urn:microsoft.com/office/officeart/2008/layout/VerticalCurvedList"/>
    <dgm:cxn modelId="{D31EC029-06F4-4303-8402-E999479BB5F6}" type="presParOf" srcId="{5E021875-5727-416F-820F-39E2AE2F9884}" destId="{5B1AEB39-3B49-4217-836B-EAFF9A59D5F9}" srcOrd="0" destOrd="0" presId="urn:microsoft.com/office/officeart/2008/layout/VerticalCurvedList"/>
    <dgm:cxn modelId="{18397FFA-10B7-4236-A035-B030FAC4FC87}" type="presParOf" srcId="{EEC48A8E-D719-4E1F-8478-86076D2F23C9}" destId="{A07349B7-AA54-4FD5-BDBC-5E9A79993147}" srcOrd="11" destOrd="0" presId="urn:microsoft.com/office/officeart/2008/layout/VerticalCurvedList"/>
    <dgm:cxn modelId="{47599C9A-EA5E-4FEA-9962-B6F98AF99EB1}" type="presParOf" srcId="{EEC48A8E-D719-4E1F-8478-86076D2F23C9}" destId="{31B4638D-82C3-42F0-944D-FE66D462A5D0}" srcOrd="12" destOrd="0" presId="urn:microsoft.com/office/officeart/2008/layout/VerticalCurvedList"/>
    <dgm:cxn modelId="{AB51F843-AD97-48B3-A6A9-FE1DCEBBD7A6}" type="presParOf" srcId="{31B4638D-82C3-42F0-944D-FE66D462A5D0}" destId="{4AB3F042-DBFC-4ADC-BCAA-5FF034F98A59}" srcOrd="0" destOrd="0" presId="urn:microsoft.com/office/officeart/2008/layout/VerticalCurvedList"/>
    <dgm:cxn modelId="{1F61ECE6-6567-47FE-B952-27246DE553C2}" type="presParOf" srcId="{EEC48A8E-D719-4E1F-8478-86076D2F23C9}" destId="{5E31CA2A-2728-4D8E-B26B-5462E3E91E60}" srcOrd="13" destOrd="0" presId="urn:microsoft.com/office/officeart/2008/layout/VerticalCurvedList"/>
    <dgm:cxn modelId="{0E40EAA6-FC85-43BC-ADD0-12BD84790FB9}" type="presParOf" srcId="{EEC48A8E-D719-4E1F-8478-86076D2F23C9}" destId="{116E2F0F-B07F-4194-B7EC-2378A2468FB1}" srcOrd="14" destOrd="0" presId="urn:microsoft.com/office/officeart/2008/layout/VerticalCurvedList"/>
    <dgm:cxn modelId="{18DE38C9-C320-45E9-B2F5-A361AAD7DFC2}" type="presParOf" srcId="{116E2F0F-B07F-4194-B7EC-2378A2468FB1}" destId="{6FF6A621-4A3D-4D33-AEB7-6CE5227C6491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946400" cy="494187"/>
          </a:xfrm>
          <a:prstGeom prst="rect">
            <a:avLst/>
          </a:prstGeom>
        </p:spPr>
        <p:txBody>
          <a:bodyPr vert="horz" lIns="90905" tIns="45452" rIns="90905" bIns="45452" rtlCol="0"/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1" y="6"/>
            <a:ext cx="2946400" cy="494187"/>
          </a:xfrm>
          <a:prstGeom prst="rect">
            <a:avLst/>
          </a:prstGeom>
        </p:spPr>
        <p:txBody>
          <a:bodyPr vert="horz" lIns="90905" tIns="45452" rIns="90905" bIns="45452" rtlCol="0"/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037F86C4-AFEE-4A37-BEFD-B32068E446EA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492"/>
            <a:ext cx="2946400" cy="494187"/>
          </a:xfrm>
          <a:prstGeom prst="rect">
            <a:avLst/>
          </a:prstGeom>
        </p:spPr>
        <p:txBody>
          <a:bodyPr vert="horz" lIns="90905" tIns="45452" rIns="90905" bIns="45452" rtlCol="0" anchor="b"/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1" y="9378492"/>
            <a:ext cx="2946400" cy="494187"/>
          </a:xfrm>
          <a:prstGeom prst="rect">
            <a:avLst/>
          </a:prstGeom>
        </p:spPr>
        <p:txBody>
          <a:bodyPr vert="horz" lIns="90905" tIns="45452" rIns="90905" bIns="45452" rtlCol="0" anchor="b"/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56C27AC-272D-4FD1-ABCC-E0BB4DC0C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2646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1" y="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7" y="4690826"/>
            <a:ext cx="5438775" cy="44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92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8F4F74F4-A9D7-4755-A23D-D19332E7F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941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49688" y="9378952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F6F1B0B8-0751-454C-8270-87038A52A54B}" type="slidenum">
              <a:rPr lang="ru-RU" sz="1200" b="0"/>
              <a:pPr algn="r"/>
              <a:t>12</a:t>
            </a:fld>
            <a:endParaRPr lang="ru-RU" sz="1200" b="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49688" y="9378952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1D36181A-255D-46C6-A9FD-625CA0B856A3}" type="slidenum">
              <a:rPr lang="ru-RU" sz="1200" b="0"/>
              <a:pPr algn="r"/>
              <a:t>13</a:t>
            </a:fld>
            <a:endParaRPr lang="ru-RU" sz="1200" b="0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49688" y="9378952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1D36181A-255D-46C6-A9FD-625CA0B856A3}" type="slidenum">
              <a:rPr lang="ru-RU" sz="1200" b="0"/>
              <a:pPr algn="r"/>
              <a:t>14</a:t>
            </a:fld>
            <a:endParaRPr lang="ru-RU" sz="1200" b="0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49688" y="9378952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D6691BE1-38F0-47E5-AF11-48F6C38D5730}" type="slidenum">
              <a:rPr lang="ru-RU" sz="1200" b="0"/>
              <a:pPr algn="r"/>
              <a:t>15</a:t>
            </a:fld>
            <a:endParaRPr lang="ru-RU" sz="1200" b="0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49688" y="9378952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0FD2DA8A-AB3F-4C59-8C18-DFC274245EE4}" type="slidenum">
              <a:rPr lang="ru-RU" sz="1200" b="0"/>
              <a:pPr algn="r"/>
              <a:t>16</a:t>
            </a:fld>
            <a:endParaRPr lang="ru-RU" sz="12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17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ABC56-233A-49C1-A7A8-33E85D5BED9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4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19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ru-RU" dirty="0" smtClean="0"/>
              <a:t>Задание Губернатора в 2017 году выполнено:</a:t>
            </a:r>
          </a:p>
          <a:p>
            <a:pPr eaLnBrk="1" hangingPunct="1"/>
            <a:r>
              <a:rPr lang="ru-RU" dirty="0" smtClean="0"/>
              <a:t> -по мобилизации налоговых и неналоговых доходов на 96,6% </a:t>
            </a:r>
          </a:p>
          <a:p>
            <a:pPr eaLnBrk="1" hangingPunct="1"/>
            <a:r>
              <a:rPr lang="ru-RU" dirty="0" smtClean="0"/>
              <a:t>(в 2016 г.-94,5);</a:t>
            </a:r>
          </a:p>
          <a:p>
            <a:pPr eaLnBrk="1" hangingPunct="1"/>
            <a:r>
              <a:rPr lang="ru-RU" dirty="0" smtClean="0"/>
              <a:t>-по сбору транспортного налога на 100,9%(в 2016 г.-93,4);</a:t>
            </a:r>
          </a:p>
          <a:p>
            <a:pPr eaLnBrk="1" hangingPunct="1"/>
            <a:r>
              <a:rPr lang="ru-RU" dirty="0" smtClean="0"/>
              <a:t>- объем</a:t>
            </a:r>
            <a:r>
              <a:rPr lang="ru-RU" baseline="0" dirty="0" smtClean="0"/>
              <a:t> поступления НДФЛ от легализации «серой» заработной платы на уровне 100%</a:t>
            </a:r>
            <a:endParaRPr lang="ru-RU" dirty="0" smtClean="0"/>
          </a:p>
          <a:p>
            <a:pPr eaLnBrk="1" hangingPunct="1"/>
            <a:r>
              <a:rPr lang="ru-RU" dirty="0" smtClean="0"/>
              <a:t>-сокращению задолженности по налоговым платежам в бюджет области на 99,8% (в 2016 г.- 60,4).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20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1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21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22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3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4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2EA915-4F00-4876-8EC8-BADD199239C1}" type="slidenum">
              <a:rPr lang="ru-RU" altLang="ru-RU" smtClean="0">
                <a:latin typeface="Arial" charset="0"/>
                <a:cs typeface="Arial" charset="0"/>
              </a:rPr>
              <a:pPr/>
              <a:t>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6F6461-B90D-402A-8C21-631E18CD20ED}" type="slidenum">
              <a:rPr lang="ru-RU" altLang="ru-RU" smtClean="0">
                <a:latin typeface="Arial" charset="0"/>
                <a:cs typeface="Arial" charset="0"/>
              </a:rPr>
              <a:pPr/>
              <a:t>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7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9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378492"/>
            <a:ext cx="2946400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10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FCDEF-2DD7-43D9-848C-C987911CF9B7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A3F89-FD2C-43C9-8C91-5548A25E1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33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1BE8-2F5F-412B-8FE3-A19E9F045ADB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6C140-E73F-4E28-BE31-DD22DC360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29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6498A-B5BE-4C98-8C30-A35A3109DF8C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04696-B9AC-4886-9A84-D4079462C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4796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6E71A-A710-4E99-ABE7-245A784A57FB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85818-6CD0-494D-A76C-74A388779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47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BC0B1-AD91-42E4-8D72-82CA9BD68223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2D314-6CE8-4A87-B2AF-84C3FB1F1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138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03A62-83F7-4D14-B4E0-12EF9A8053CB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F9697-0D52-440D-A16E-E3872D3C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593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49F30-0524-497B-8CCF-D28826646668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CBF8F-3E03-49B2-9681-3DFE4C7F3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2353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8406C-E6F9-4D86-8E37-447C8F6C468B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8220B-E9D2-4384-92A5-278F22F91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9976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C715D-208D-42E2-BF74-C14755BA0765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D1C00-174F-4BA1-B58E-811F19447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501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E3E9A-E4B4-41C8-9BE6-EEAD28BBDC86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8BA36-7884-4E7E-89A1-609BB0349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859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EB92D-27AC-4C0C-BD5B-DEF6D83EAD1F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4759-7D1C-49C0-8B42-EDAB2749F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1975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AB3BF-7164-49D5-A667-15802BFFCB5A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996EB-6E90-41B5-946C-BD076769D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057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0D342-E480-4CB8-90C3-C849FC7362BA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5D4D-F1BB-4C50-B1D4-79F2FBBD7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860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A57B5-D4C7-4852-BFA8-FFE50639F328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CFB80-23EB-4DFE-9800-8903FA5E6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82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0BF45-AC63-4B6D-A876-257855E3DACC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A1246-AC6F-453E-B047-87B132CFA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05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C8B0B-6D50-4580-89DA-F422DD27EF88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6DAE9-E861-45AB-B6CD-932BC189A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501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09682-A0D7-4D84-BC8B-B8994455CC35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C58EC-A29C-4E78-9C04-17ED7343F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26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cs typeface="+mn-cs"/>
              </a:defRPr>
            </a:lvl1pPr>
          </a:lstStyle>
          <a:p>
            <a:pPr>
              <a:defRPr/>
            </a:pPr>
            <a:fld id="{AACC8256-C9FC-45A0-A9DA-C6EDB3D9F90A}" type="datetime1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8A1FE9F6-38FF-4A94-AB21-AF5CF377E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chart" Target="../charts/chart5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chart" Target="../charts/char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12.png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12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1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chart" Target="../charts/chart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_____Microsoft_Office_Excel_97-20031.xls"/><Relationship Id="rId12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60.png"/><Relationship Id="rId5" Type="http://schemas.openxmlformats.org/officeDocument/2006/relationships/image" Target="../media/image57.jpeg"/><Relationship Id="rId10" Type="http://schemas.openxmlformats.org/officeDocument/2006/relationships/hyperlink" Target="http://www.vtkbank.ru/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2.pn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12.png"/><Relationship Id="rId9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7.jpeg"/><Relationship Id="rId12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chart" Target="../charts/chart3.xml"/><Relationship Id="rId9" Type="http://schemas.openxmlformats.org/officeDocument/2006/relationships/image" Target="../media/image19.jpe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12.pn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33" name="Picture 4" descr="C:\Users\Katanaeva_MN\Рабочий стол\Новая папка\Den-goroda-Vologda-2017-5.jpg"/>
          <p:cNvPicPr>
            <a:picLocks noChangeAspect="1" noChangeArrowheads="1"/>
          </p:cNvPicPr>
          <p:nvPr/>
        </p:nvPicPr>
        <p:blipFill>
          <a:blip r:embed="rId4" cstate="print">
            <a:lum bright="35000" contrast="-48000"/>
          </a:blip>
          <a:srcRect/>
          <a:stretch>
            <a:fillRect/>
          </a:stretch>
        </p:blipFill>
        <p:spPr bwMode="auto">
          <a:xfrm>
            <a:off x="618540" y="550739"/>
            <a:ext cx="2167510" cy="13066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6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503651"/>
            <a:ext cx="548665" cy="71077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2517333" y="1289107"/>
            <a:ext cx="4340683" cy="3539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7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</a:t>
            </a:r>
            <a:r>
              <a:rPr lang="ru-RU" sz="17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7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ологды</a:t>
            </a:r>
          </a:p>
        </p:txBody>
      </p:sp>
      <p:pic>
        <p:nvPicPr>
          <p:cNvPr id="39" name="Picture 2" descr="C:\Users\Katanaeva_MN\Рабочий стол\Новая папка\P1240871.jpg"/>
          <p:cNvPicPr>
            <a:picLocks noChangeAspect="1" noChangeArrowheads="1"/>
          </p:cNvPicPr>
          <p:nvPr/>
        </p:nvPicPr>
        <p:blipFill>
          <a:blip r:embed="rId6" cstate="print">
            <a:lum bright="35000" contrast="-48000"/>
          </a:blip>
          <a:srcRect/>
          <a:stretch>
            <a:fillRect/>
          </a:stretch>
        </p:blipFill>
        <p:spPr bwMode="auto">
          <a:xfrm>
            <a:off x="556228" y="4857760"/>
            <a:ext cx="2515574" cy="153962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0" name="Picture 3" descr="C:\Users\Katanaeva_MN\Рабочий стол\Новая папка\image227067063.jpg"/>
          <p:cNvPicPr>
            <a:picLocks noChangeAspect="1" noChangeArrowheads="1"/>
          </p:cNvPicPr>
          <p:nvPr/>
        </p:nvPicPr>
        <p:blipFill>
          <a:blip r:embed="rId7">
            <a:lum bright="35000" contrast="-48000"/>
          </a:blip>
          <a:srcRect/>
          <a:stretch>
            <a:fillRect/>
          </a:stretch>
        </p:blipFill>
        <p:spPr bwMode="auto">
          <a:xfrm>
            <a:off x="6572264" y="553111"/>
            <a:ext cx="2000807" cy="130425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1" name="Picture 9" descr="C:\Users\Katanaeva_MN\Рабочий стол\Новая папка\Pamjatnik_bukve_O_v_Vologde_5.jpg"/>
          <p:cNvPicPr>
            <a:picLocks noChangeAspect="1" noChangeArrowheads="1"/>
          </p:cNvPicPr>
          <p:nvPr/>
        </p:nvPicPr>
        <p:blipFill>
          <a:blip r:embed="rId8" cstate="print">
            <a:lum bright="35000" contrast="-48000"/>
          </a:blip>
          <a:srcRect/>
          <a:stretch>
            <a:fillRect/>
          </a:stretch>
        </p:blipFill>
        <p:spPr bwMode="auto">
          <a:xfrm>
            <a:off x="6790771" y="2643182"/>
            <a:ext cx="1853195" cy="14287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2" name="Picture 5" descr="C:\Users\Katanaeva_MN\Рабочий стол\Новая папка\vologda_ng.jpg"/>
          <p:cNvPicPr>
            <a:picLocks noChangeAspect="1" noChangeArrowheads="1"/>
          </p:cNvPicPr>
          <p:nvPr/>
        </p:nvPicPr>
        <p:blipFill>
          <a:blip r:embed="rId9">
            <a:lum bright="35000" contrast="-48000"/>
          </a:blip>
          <a:srcRect/>
          <a:stretch>
            <a:fillRect/>
          </a:stretch>
        </p:blipFill>
        <p:spPr bwMode="auto">
          <a:xfrm>
            <a:off x="5786446" y="4857760"/>
            <a:ext cx="2838406" cy="157163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4" name="Picture 10" descr="C:\Users\Katanaeva_MN\Рабочий стол\Новая папка\hello_html_m5497a5fd.jpg"/>
          <p:cNvPicPr>
            <a:picLocks noChangeAspect="1" noChangeArrowheads="1"/>
          </p:cNvPicPr>
          <p:nvPr/>
        </p:nvPicPr>
        <p:blipFill>
          <a:blip r:embed="rId10">
            <a:lum bright="35000" contrast="-48000"/>
          </a:blip>
          <a:srcRect/>
          <a:stretch>
            <a:fillRect/>
          </a:stretch>
        </p:blipFill>
        <p:spPr bwMode="auto">
          <a:xfrm>
            <a:off x="588480" y="2857496"/>
            <a:ext cx="1911818" cy="14287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357158" y="1928802"/>
            <a:ext cx="8572560" cy="16158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  <a:b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ВОЛОГДЫ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pic>
        <p:nvPicPr>
          <p:cNvPr id="31" name="Picture 7" descr="C:\Users\Katanaeva_MN\Рабочий стол\Новая папка\vologda.jpg"/>
          <p:cNvPicPr>
            <a:picLocks noChangeAspect="1" noChangeArrowheads="1"/>
          </p:cNvPicPr>
          <p:nvPr/>
        </p:nvPicPr>
        <p:blipFill>
          <a:blip r:embed="rId11" cstate="print">
            <a:lum bright="35000" contrast="-48000"/>
          </a:blip>
          <a:srcRect/>
          <a:stretch>
            <a:fillRect/>
          </a:stretch>
        </p:blipFill>
        <p:spPr bwMode="auto">
          <a:xfrm>
            <a:off x="2297508" y="3571876"/>
            <a:ext cx="2488806" cy="171451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3" name="Picture 8" descr="C:\Users\Katanaeva_MN\Рабочий стол\Новая папка\12.jpg"/>
          <p:cNvPicPr>
            <a:picLocks noChangeAspect="1" noChangeArrowheads="1"/>
          </p:cNvPicPr>
          <p:nvPr/>
        </p:nvPicPr>
        <p:blipFill>
          <a:blip r:embed="rId12" cstate="print">
            <a:lum bright="35000" contrast="-48000"/>
          </a:blip>
          <a:srcRect/>
          <a:stretch>
            <a:fillRect/>
          </a:stretch>
        </p:blipFill>
        <p:spPr bwMode="auto">
          <a:xfrm>
            <a:off x="5072066" y="3643314"/>
            <a:ext cx="2000264" cy="142875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45" name="Picture 12" descr="C:\Users\Katanaeva_MN\Рабочий стол\Новая папка\IMG_3412.jpg"/>
          <p:cNvPicPr>
            <a:picLocks noChangeAspect="1" noChangeArrowheads="1"/>
          </p:cNvPicPr>
          <p:nvPr/>
        </p:nvPicPr>
        <p:blipFill>
          <a:blip r:embed="rId13">
            <a:lum bright="35000" contrast="-48000"/>
          </a:blip>
          <a:srcRect/>
          <a:stretch>
            <a:fillRect/>
          </a:stretch>
        </p:blipFill>
        <p:spPr bwMode="auto">
          <a:xfrm>
            <a:off x="3428992" y="5000636"/>
            <a:ext cx="2143140" cy="14298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</p:pic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30" name="Picture 3" descr="D:\Рабочий стол\картинки к слайдам\деньги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lum bright="4000"/>
          </a:blip>
          <a:srcRect/>
          <a:stretch>
            <a:fillRect/>
          </a:stretch>
        </p:blipFill>
        <p:spPr bwMode="auto">
          <a:xfrm>
            <a:off x="142844" y="1285860"/>
            <a:ext cx="8501122" cy="5500726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4282" y="928670"/>
            <a:ext cx="8715435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исполнения расходов Бюджета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27255288"/>
              </p:ext>
            </p:extLst>
          </p:nvPr>
        </p:nvGraphicFramePr>
        <p:xfrm>
          <a:off x="2285984" y="2500306"/>
          <a:ext cx="4405786" cy="3476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714612" y="1975956"/>
            <a:ext cx="3745011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600" dirty="0" smtClean="0">
                <a:ln>
                  <a:prstDash val="solid"/>
                </a:ln>
                <a:solidFill>
                  <a:srgbClr val="00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+mn-cs"/>
              </a:rPr>
              <a:t>ВСЕГО РАСХОДОВ </a:t>
            </a:r>
          </a:p>
          <a:p>
            <a:pPr algn="ctr" eaLnBrk="1" hangingPunct="1">
              <a:defRPr/>
            </a:pPr>
            <a:r>
              <a:rPr lang="ru-RU" sz="2600" dirty="0" smtClean="0">
                <a:ln>
                  <a:prstDash val="solid"/>
                </a:ln>
                <a:solidFill>
                  <a:srgbClr val="00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cs typeface="+mn-cs"/>
              </a:rPr>
              <a:t>6 749,9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3357554" y="3786190"/>
            <a:ext cx="1143262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86,8 %</a:t>
            </a:r>
            <a:endParaRPr lang="ru-RU" sz="2400" i="1" dirty="0">
              <a:ln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53068" y="2963946"/>
            <a:ext cx="3104486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ПРОГРАММНЫЕ 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РАСХОДЫ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5 858,4 </a:t>
            </a:r>
          </a:p>
        </p:txBody>
      </p:sp>
      <p:sp>
        <p:nvSpPr>
          <p:cNvPr id="22" name="Text Box 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786446" y="2910298"/>
            <a:ext cx="3000396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НЕПРОГРАММНЫЕ РАСХОДЫ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891,5 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7024262" y="4094842"/>
            <a:ext cx="476696" cy="977232"/>
          </a:xfrm>
          <a:prstGeom prst="down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42910" y="5143512"/>
          <a:ext cx="2380824" cy="822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380824"/>
              </a:tblGrid>
              <a:tr h="651512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Финансирование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10 муниципальных программ 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996580" y="5107324"/>
          <a:ext cx="2575948" cy="10363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575948"/>
              </a:tblGrid>
              <a:tr h="651512">
                <a:tc>
                  <a:txBody>
                    <a:bodyPr/>
                    <a:lstStyle/>
                    <a:p>
                      <a:pPr algn="ctr"/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</a:rPr>
                        <a:t>Обеспечение выполнения функций муниципальных органов и казенных учреждений</a:t>
                      </a:r>
                      <a:endParaRPr lang="ru-RU" sz="155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Стрелка вниз 26"/>
          <p:cNvSpPr/>
          <p:nvPr/>
        </p:nvSpPr>
        <p:spPr>
          <a:xfrm>
            <a:off x="1500166" y="4143380"/>
            <a:ext cx="476696" cy="977232"/>
          </a:xfrm>
          <a:prstGeom prst="down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graphicFrame>
        <p:nvGraphicFramePr>
          <p:cNvPr id="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49222628"/>
              </p:ext>
            </p:extLst>
          </p:nvPr>
        </p:nvGraphicFramePr>
        <p:xfrm>
          <a:off x="428596" y="1214422"/>
          <a:ext cx="8358245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428596" y="1890739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8596" y="4391069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en-US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36708" y="3390937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-5006975" y="36449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-5006975" y="3921125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16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-5006975" y="417195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-5006975" y="438785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-5006975" y="4652963"/>
            <a:ext cx="300037" cy="214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6708" y="1390673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en-US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-5006975" y="4894263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20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-5006975" y="5172075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21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-5006975" y="53848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22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6708" y="2890871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36708" y="2384984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-4978400" y="56261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23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6708" y="3857628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6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16" y="182561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100,0 %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43702" y="2285992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100,0 %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16" y="2865436"/>
            <a:ext cx="87153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100,0 %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0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58048" y="132555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100,0 %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1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15172" y="3330577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99,6 %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2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15172" y="3782646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99,1 %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92" name="Rectangle 34"/>
          <p:cNvSpPr>
            <a:spLocks noChangeArrowheads="1"/>
          </p:cNvSpPr>
          <p:nvPr/>
        </p:nvSpPr>
        <p:spPr bwMode="auto">
          <a:xfrm>
            <a:off x="827584" y="6367281"/>
            <a:ext cx="288925" cy="144462"/>
          </a:xfrm>
          <a:prstGeom prst="rect">
            <a:avLst/>
          </a:prstGeom>
          <a:gradFill rotWithShape="1">
            <a:gsLst>
              <a:gs pos="0">
                <a:srgbClr val="C20000"/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" name="Rectangle 35"/>
          <p:cNvSpPr>
            <a:spLocks noChangeArrowheads="1"/>
          </p:cNvSpPr>
          <p:nvPr/>
        </p:nvSpPr>
        <p:spPr bwMode="auto">
          <a:xfrm>
            <a:off x="5004048" y="6367281"/>
            <a:ext cx="288925" cy="144463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B0F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4" name="Text Box 36"/>
          <p:cNvSpPr txBox="1">
            <a:spLocks noChangeArrowheads="1"/>
          </p:cNvSpPr>
          <p:nvPr/>
        </p:nvSpPr>
        <p:spPr bwMode="auto">
          <a:xfrm>
            <a:off x="1495029" y="6295273"/>
            <a:ext cx="19091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200" dirty="0"/>
              <a:t>Исполнено </a:t>
            </a:r>
            <a:r>
              <a:rPr lang="ru-RU" sz="1200" dirty="0" smtClean="0"/>
              <a:t>за 2017 год</a:t>
            </a:r>
            <a:endParaRPr lang="ru-RU" sz="1200" dirty="0"/>
          </a:p>
        </p:txBody>
      </p:sp>
      <p:sp>
        <p:nvSpPr>
          <p:cNvPr id="95" name="Text Box 39"/>
          <p:cNvSpPr txBox="1">
            <a:spLocks noChangeArrowheads="1"/>
          </p:cNvSpPr>
          <p:nvPr/>
        </p:nvSpPr>
        <p:spPr bwMode="auto">
          <a:xfrm>
            <a:off x="5479542" y="6295273"/>
            <a:ext cx="20054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200" dirty="0"/>
              <a:t>Утверждено </a:t>
            </a:r>
            <a:r>
              <a:rPr lang="ru-RU" sz="1200" dirty="0" smtClean="0"/>
              <a:t>на 2017 год</a:t>
            </a:r>
            <a:endParaRPr lang="ru-RU" sz="1200" dirty="0"/>
          </a:p>
        </p:txBody>
      </p:sp>
      <p:sp>
        <p:nvSpPr>
          <p:cNvPr id="61" name="Rectangle 56"/>
          <p:cNvSpPr>
            <a:spLocks noChangeArrowheads="1"/>
          </p:cNvSpPr>
          <p:nvPr/>
        </p:nvSpPr>
        <p:spPr bwMode="auto">
          <a:xfrm>
            <a:off x="714348" y="1857364"/>
            <a:ext cx="4141060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1300" dirty="0" smtClean="0">
                <a:solidFill>
                  <a:schemeClr val="tx1"/>
                </a:solidFill>
              </a:rPr>
              <a:t>Развитие физической культуры и спорта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708" y="4891135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786578" y="4832363"/>
            <a:ext cx="872958" cy="3825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97,8 %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Rectangle 56"/>
          <p:cNvSpPr>
            <a:spLocks noChangeArrowheads="1"/>
          </p:cNvSpPr>
          <p:nvPr/>
        </p:nvSpPr>
        <p:spPr bwMode="auto">
          <a:xfrm>
            <a:off x="714348" y="1357298"/>
            <a:ext cx="4143404" cy="2891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300" dirty="0" smtClean="0">
                <a:solidFill>
                  <a:schemeClr val="tx1"/>
                </a:solidFill>
              </a:rPr>
              <a:t>Развитие образования</a:t>
            </a:r>
          </a:p>
        </p:txBody>
      </p:sp>
      <p:sp>
        <p:nvSpPr>
          <p:cNvPr id="51" name="Rectangle 56"/>
          <p:cNvSpPr>
            <a:spLocks noChangeArrowheads="1"/>
          </p:cNvSpPr>
          <p:nvPr/>
        </p:nvSpPr>
        <p:spPr bwMode="auto">
          <a:xfrm>
            <a:off x="714347" y="2357430"/>
            <a:ext cx="4143405" cy="313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300" dirty="0" smtClean="0">
                <a:solidFill>
                  <a:schemeClr val="tx1"/>
                </a:solidFill>
              </a:rPr>
              <a:t>Обеспечение общественной безопасности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52" name="Rectangle 56"/>
          <p:cNvSpPr>
            <a:spLocks noChangeArrowheads="1"/>
          </p:cNvSpPr>
          <p:nvPr/>
        </p:nvSpPr>
        <p:spPr bwMode="auto">
          <a:xfrm>
            <a:off x="714347" y="3357562"/>
            <a:ext cx="4143405" cy="2857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Муниципальная адресная программа № 4 </a:t>
            </a:r>
          </a:p>
          <a:p>
            <a:pPr algn="ctr">
              <a:lnSpc>
                <a:spcPct val="80000"/>
              </a:lnSpc>
              <a:defRPr/>
            </a:pP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5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786578" y="5365766"/>
            <a:ext cx="87295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91,6 %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6" name="Rectangle 56"/>
          <p:cNvSpPr>
            <a:spLocks noChangeArrowheads="1"/>
          </p:cNvSpPr>
          <p:nvPr/>
        </p:nvSpPr>
        <p:spPr bwMode="auto">
          <a:xfrm>
            <a:off x="714348" y="3857629"/>
            <a:ext cx="414340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Развитие культуры </a:t>
            </a:r>
          </a:p>
          <a:p>
            <a:pPr algn="ctr">
              <a:lnSpc>
                <a:spcPct val="80000"/>
              </a:lnSpc>
              <a:defRPr/>
            </a:pP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15172" y="4282712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99,1 %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6708" y="5391201"/>
            <a:ext cx="277640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9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0" name="Rectangle 56"/>
          <p:cNvSpPr>
            <a:spLocks noChangeArrowheads="1"/>
          </p:cNvSpPr>
          <p:nvPr/>
        </p:nvSpPr>
        <p:spPr bwMode="auto">
          <a:xfrm>
            <a:off x="714348" y="5857892"/>
            <a:ext cx="4143404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250" dirty="0" smtClean="0">
                <a:solidFill>
                  <a:schemeClr val="tx1"/>
                </a:solidFill>
              </a:rPr>
              <a:t>Развитие градостроительства и инфраструктуры </a:t>
            </a:r>
            <a:endParaRPr lang="ru-RU" sz="125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7158" y="5891267"/>
            <a:ext cx="370614" cy="2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ru-RU" sz="1300" i="1" dirty="0" smtClean="0">
                <a:ln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10</a:t>
            </a:r>
            <a:endParaRPr lang="en-US" sz="1300" i="1" dirty="0">
              <a:ln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2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72330" y="5865832"/>
            <a:ext cx="87295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89,4 %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4" name="Rectangle 56"/>
          <p:cNvSpPr>
            <a:spLocks noChangeArrowheads="1"/>
          </p:cNvSpPr>
          <p:nvPr/>
        </p:nvSpPr>
        <p:spPr bwMode="auto">
          <a:xfrm>
            <a:off x="714348" y="5357826"/>
            <a:ext cx="414340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300" b="1" dirty="0" smtClean="0">
                <a:solidFill>
                  <a:schemeClr val="tx1"/>
                </a:solidFill>
              </a:rPr>
              <a:t>Экономическое развитие города Вологды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45" name="Rectangle 56"/>
          <p:cNvSpPr>
            <a:spLocks noChangeArrowheads="1"/>
          </p:cNvSpPr>
          <p:nvPr/>
        </p:nvSpPr>
        <p:spPr bwMode="auto">
          <a:xfrm>
            <a:off x="714349" y="4857759"/>
            <a:ext cx="4143404" cy="357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300" b="1" dirty="0" smtClean="0">
                <a:solidFill>
                  <a:schemeClr val="tx1"/>
                </a:solidFill>
              </a:rPr>
              <a:t>Создание условий для развития открытого и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300" b="1" dirty="0" smtClean="0">
                <a:solidFill>
                  <a:schemeClr val="tx1"/>
                </a:solidFill>
              </a:rPr>
              <a:t>активного гражданского общества 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47" name="Rectangle 56"/>
          <p:cNvSpPr>
            <a:spLocks noChangeArrowheads="1"/>
          </p:cNvSpPr>
          <p:nvPr/>
        </p:nvSpPr>
        <p:spPr bwMode="auto">
          <a:xfrm>
            <a:off x="714348" y="4362352"/>
            <a:ext cx="4144201" cy="2810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Социальная поддержка граждан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8" name="Rectangle 56"/>
          <p:cNvSpPr>
            <a:spLocks noChangeArrowheads="1"/>
          </p:cNvSpPr>
          <p:nvPr/>
        </p:nvSpPr>
        <p:spPr bwMode="auto">
          <a:xfrm>
            <a:off x="714348" y="2857496"/>
            <a:ext cx="4144201" cy="332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1300" dirty="0" smtClean="0">
                <a:solidFill>
                  <a:schemeClr val="tx1"/>
                </a:solidFill>
              </a:rPr>
              <a:t>Формирование современной городской среды 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5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3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227089" y="857232"/>
            <a:ext cx="8689821" cy="369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города Вологды за 2017 год</a:t>
            </a:r>
            <a:endParaRPr lang="ru-RU" sz="1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30610" y="182561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101,3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2285992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8,9 млн. рублей - 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30610" y="2865436"/>
            <a:ext cx="87153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208,0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0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30610" y="132555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3 418,8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3330577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700,4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3782646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164,7 млн. рублей - 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4832363"/>
            <a:ext cx="872958" cy="3825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51,8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0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5365766"/>
            <a:ext cx="87295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12,0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1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4282712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106,6 млн. рублей - 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44892" y="5865832"/>
            <a:ext cx="87295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1 085,7 млн. рублей -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507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20" y="928670"/>
            <a:ext cx="8715375" cy="40011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образования»</a:t>
            </a:r>
          </a:p>
        </p:txBody>
      </p:sp>
      <p:pic>
        <p:nvPicPr>
          <p:cNvPr id="2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Диаграмма 27"/>
          <p:cNvGraphicFramePr/>
          <p:nvPr/>
        </p:nvGraphicFramePr>
        <p:xfrm>
          <a:off x="3929058" y="1357298"/>
          <a:ext cx="3857652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357686" y="2500306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000892" y="264318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72198" y="2588192"/>
            <a:ext cx="57150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dirty="0" smtClean="0"/>
              <a:t>3</a:t>
            </a:r>
            <a:endParaRPr lang="ru-RU" sz="1150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257174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2</a:t>
            </a:r>
            <a:endParaRPr lang="ru-RU" sz="1200" dirty="0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571472" y="1571612"/>
          <a:ext cx="3214710" cy="11522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 (млн. руб.)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3 418,9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3 418,8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100,0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6000760" y="1571612"/>
          <a:ext cx="2571768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571768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Финансирование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подпрограмм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571472" y="3000372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71472" y="4714884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714884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572000" y="3000372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71473" y="4071942"/>
            <a:ext cx="857255" cy="642942"/>
          </a:xfrm>
          <a:prstGeom prst="ellipse">
            <a:avLst/>
          </a:prstGeom>
          <a:blipFill>
            <a:blip r:embed="rId6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" name="Picture 2" descr="D:\priem\сайт\открытый бюджет\Образование\Obrazovaniya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79462"/>
            <a:ext cx="928694" cy="63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 descr="D:\Ларина Л.А\Рабочий стол\i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715016"/>
            <a:ext cx="1000100" cy="71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571472" y="2955264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1. Развитие дошкольного образования</a:t>
            </a:r>
            <a:endParaRPr lang="ru-RU" sz="15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4572000" y="2955264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2. Развитие общего образования</a:t>
            </a:r>
            <a:endParaRPr lang="ru-RU" sz="1550" dirty="0">
              <a:ln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285720" y="4643446"/>
            <a:ext cx="4572032" cy="5386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50" dirty="0" smtClean="0">
                <a:ln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3. Развитие дополнительного образования, отдыха и занятости детей</a:t>
            </a:r>
            <a:endParaRPr lang="ru-RU" sz="1450" dirty="0">
              <a:ln>
                <a:prstDash val="solid"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4572000" y="4669776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4. Прочие программные мероприятия</a:t>
            </a:r>
            <a:endParaRPr lang="ru-RU" sz="1550" dirty="0">
              <a:ln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285720" y="3214686"/>
            <a:ext cx="4286280" cy="6924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-Предоставлена услуга дошкольного образования и воспитания 21 252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воспитанникам в 85 учреждениях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1285852" y="3948747"/>
            <a:ext cx="3286148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-Завершено строительство детского сада по </a:t>
            </a:r>
            <a:r>
              <a:rPr lang="ru-RU" sz="1300" dirty="0" err="1" smtClean="0">
                <a:ln>
                  <a:prstDash val="solid"/>
                </a:ln>
                <a:cs typeface="+mn-cs"/>
              </a:rPr>
              <a:t>ул.Доронинской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4429124" y="3222309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-Предоставлена бесплатная образовательная услуга 36 525 учащимся в 42 учреждениях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3" name="Text Box 24"/>
          <p:cNvSpPr txBox="1">
            <a:spLocks noChangeArrowheads="1"/>
          </p:cNvSpPr>
          <p:nvPr/>
        </p:nvSpPr>
        <p:spPr bwMode="auto">
          <a:xfrm>
            <a:off x="5286380" y="4181551"/>
            <a:ext cx="328614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-Начато строительство школы по ул.Северной на 1200 учащихся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4750595" y="3683974"/>
            <a:ext cx="378621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-Приобретено лабораторное оборудование                    и оборудование для мониторинга здоровья детей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5" name="Text Box 24"/>
          <p:cNvSpPr txBox="1">
            <a:spLocks noChangeArrowheads="1"/>
          </p:cNvSpPr>
          <p:nvPr/>
        </p:nvSpPr>
        <p:spPr bwMode="auto">
          <a:xfrm>
            <a:off x="357158" y="5093957"/>
            <a:ext cx="428628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-Услуга дополнительного образования предоставляется в 20 учреждениях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6" name="Text Box 24"/>
          <p:cNvSpPr txBox="1">
            <a:spLocks noChangeArrowheads="1"/>
          </p:cNvSpPr>
          <p:nvPr/>
        </p:nvSpPr>
        <p:spPr bwMode="auto">
          <a:xfrm>
            <a:off x="866748" y="5572140"/>
            <a:ext cx="3919566" cy="8925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-Организовано пребывание детей в каникулярный период в лагерях и на площадках в рамках проекта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«Город детства»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4652962" y="4925809"/>
            <a:ext cx="3919566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Выполнены ремонтные работы и мероприятия по комплексной безопасности образовательных учреждений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4572000" y="5497313"/>
            <a:ext cx="414340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-Предоставлена методическая, информационная и консультационная поддержка педагогическим работникам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4500562" y="6039169"/>
            <a:ext cx="4143404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-Проведены общегородские воспитательные мероприятия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3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916528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культуры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dirty="0"/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1285852" y="1500174"/>
          <a:ext cx="3214710" cy="11522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 (млн. руб.)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166,3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164,7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99,1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1785918" y="3203248"/>
            <a:ext cx="2500330" cy="157735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Информационно-библиотечное обслуживание населения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20,5 тыс. </a:t>
            </a:r>
            <a:r>
              <a:rPr lang="ru-RU" sz="125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пользователей Централизованной библиотечной системы </a:t>
            </a:r>
            <a:endParaRPr lang="ru-RU" sz="1250" dirty="0" smtClean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45,9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  <a:endParaRPr lang="ru-RU" sz="14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4514" name="Picture 2" descr="http://www.yarnews.net/files/1/1000/5407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285860"/>
            <a:ext cx="3643338" cy="1857388"/>
          </a:xfrm>
          <a:prstGeom prst="rect">
            <a:avLst/>
          </a:prstGeom>
          <a:noFill/>
        </p:spPr>
      </p:pic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857488" y="2850870"/>
          <a:ext cx="2286016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86016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мероприятия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5643570" y="3143248"/>
            <a:ext cx="3071834" cy="19620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Организация досуга и обеспечение жителей услугами культуры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 4 учреждениях организованы 75 клубных формирований и кружков,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1 007,6 тыс. посетителей приняли участие в </a:t>
            </a:r>
            <a:r>
              <a:rPr lang="ru-RU" sz="1250" dirty="0" err="1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культурно-досуговых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мероприятиях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73,9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млн. руб.</a:t>
            </a:r>
            <a:endParaRPr lang="ru-RU" sz="14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428596" y="4780603"/>
            <a:ext cx="2071702" cy="157735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условий для массового отдыха жителей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113 общегородских мероприятий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40,0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  <a:endParaRPr lang="ru-RU" sz="14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3500430" y="4487157"/>
            <a:ext cx="2500330" cy="15850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Развитие местного традиционного народного художественного творчества и промыслов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организованы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17 выставок, 29 семинаров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4,0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  <a:endParaRPr lang="ru-RU" sz="14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6715140" y="5052096"/>
            <a:ext cx="2071702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Сохранение объектов культурного наследия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Разработка ПСД для реставрации объекта культурного наследия на ул.Гоголя, д.96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0,9 </a:t>
            </a:r>
            <a:r>
              <a:rPr lang="ru-RU" sz="1400" dirty="0" err="1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млн.руб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.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4516" name="Picture 4" descr="https://kvgazeta.ru/images/stories/2017/kisli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357493"/>
            <a:ext cx="1285884" cy="92876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18" name="Picture 6" descr="http://tyumen-ckit.ru/wp-content/uploads/2018/01/fg_v-mikh_mdk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3357562"/>
            <a:ext cx="1357322" cy="95366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24" name="Picture 12" descr="http://vologda-poisk.ru/system/Cover/images/000/038/384/medium/pppppppp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5357826"/>
            <a:ext cx="1348860" cy="92869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26" name="Picture 14" descr="http://newsvo.ru/sites/default/files/styles/news_lenta/public/images/af7e0da634d3c54b619de8e0e9d53d76.jpg?itok=HQSltEN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0694" y="5715016"/>
            <a:ext cx="1285884" cy="81213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8" grpId="0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3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285784" y="987966"/>
            <a:ext cx="9787006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«Развитие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физической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 и спорта»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5072066" y="1714488"/>
          <a:ext cx="3214710" cy="11522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 (млн. руб.)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101,3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101,3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100,0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3571868" y="2993746"/>
          <a:ext cx="2286016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86016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мероприятия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3571868" y="5458770"/>
            <a:ext cx="2500330" cy="11849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Проведение физкультурно-оздоровительных занятий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4 200 занятий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6,1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13666" name="Picture 2" descr="http://sch1231.mskobr.ru/images/cou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772816"/>
            <a:ext cx="4071966" cy="1041401"/>
          </a:xfrm>
          <a:prstGeom prst="rect">
            <a:avLst/>
          </a:prstGeom>
          <a:noFill/>
        </p:spPr>
      </p:pic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85720" y="3302359"/>
            <a:ext cx="3643338" cy="17697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доступа к спортивным объектам, </a:t>
            </a: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эксплуатация спортивных сооружений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предоставление спортивных сооружений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 учреждениями, обслуживание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19 хоккейных кортов 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38,5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642910" y="5058661"/>
            <a:ext cx="2500330" cy="15850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Организация и проведение физкультурно-оздоровительных и спортивных мероприятий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220 мероприятий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8,1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5715008" y="3423281"/>
            <a:ext cx="3071834" cy="19774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участия спортивных сборных команд в мероприятиях различного уровня и содействие субъектам физической культуры и спорта г. Вологды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сформированы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23 сборные команды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46,8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072198" y="5194972"/>
            <a:ext cx="2714644" cy="1377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Стипендиальная поддержка лучших спортсменов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выплачены стипендии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15 лучшим спортсменам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1,8 </a:t>
            </a:r>
            <a:r>
              <a:rPr lang="ru-RU" sz="14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млн. руб.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13668" name="Picture 4" descr="http://razumovskiyvestnik.rossia.news/upload/resize_cache/iblock/c10/300_0_1/c10a9600da4ecb63d8fb21aeb654be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63909" y="3571876"/>
            <a:ext cx="1779661" cy="17145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6" grpId="0"/>
      <p:bldP spid="18" grpId="0"/>
      <p:bldP spid="19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3357554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072198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72198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pic>
        <p:nvPicPr>
          <p:cNvPr id="1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86314" y="2000241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107,5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106,6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99,1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6561" name="Picture 1" descr="C:\Users\Katanaeva_MN\Рабочий стол\!!!ОТЧЕТЫ\ОТЧЕТ ОБ ИСПОЛНЕНИИ\2017 год\2017 год\Новая папка\kartin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285860"/>
            <a:ext cx="3214710" cy="2194967"/>
          </a:xfrm>
          <a:prstGeom prst="rect">
            <a:avLst/>
          </a:prstGeom>
          <a:noFill/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857488" y="3422374"/>
          <a:ext cx="3429024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429024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меры социальной поддержки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313" y="935025"/>
            <a:ext cx="8715375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граждан» (млн. руб.)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357554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42910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42910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714348" y="3967467"/>
            <a:ext cx="2357454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КОМПЕНСАЦИЯ ЧАСТИ</a:t>
            </a:r>
          </a:p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РОДИТЕЛЬСКОЙ ПЛАТЫ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6143636" y="3929066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ГРАЖДАН, СДАВШИХ БЕЗВОЗМЕЗДНО КРОВЬ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786710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786710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72066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57422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072066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7858148" y="460052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5,3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357422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357422" y="457200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82,9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72066" y="457200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11,1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28860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4,8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43504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2,0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3428992" y="3929066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МНОГОДЕТНЫХ И МАЛОИМУЩИХ СЕМЕЙ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714348" y="5214950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КОМПЕНСАЦИЯ РАСХОДОВ ПО ОПЛАТЕ ЖИЛЬЯ И КОММУНАЛЬНЫХ УСЛУГ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3428992" y="5231327"/>
            <a:ext cx="2357454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1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ВЕТЕРАНОВ И ВЫПЛАТЫ ПЕНСИОНЕРАМ ПО ДОГОВОРАМ ПОЖИЗНЕННОЙ РЕНТЫ</a:t>
            </a:r>
            <a:endParaRPr lang="ru-RU" sz="11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858148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0,5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6072198" y="5214950"/>
            <a:ext cx="250033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ВЫПЛАТЫ СЕМЬЯМ ПРИ РОЖДЕНИИ ОДНОВРЕМЕННО ТРЕХ И БОЛЕЕ ДЕТЕЙ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4690" y="4429132"/>
            <a:ext cx="839790" cy="59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6" name="Picture 6" descr="https://timenews.in.ua/wp-content/uploads/2016/02/zhk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079" y="5786454"/>
            <a:ext cx="1058839" cy="535214"/>
          </a:xfrm>
          <a:prstGeom prst="rect">
            <a:avLst/>
          </a:prstGeom>
          <a:noFill/>
        </p:spPr>
      </p:pic>
      <p:pic>
        <p:nvPicPr>
          <p:cNvPr id="66568" name="Picture 8" descr="https://im0-tub-ru.yandex.net/i?id=79ed384237ca9beca32458b787e2adf0-l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4572009"/>
            <a:ext cx="714380" cy="428628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4572008"/>
            <a:ext cx="714380" cy="45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5" name="Picture 5" descr="https://bck.superrielt.ru/images/upload/5a96ec1da3a5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868" y="5857892"/>
            <a:ext cx="710620" cy="428628"/>
          </a:xfrm>
          <a:prstGeom prst="rect">
            <a:avLst/>
          </a:prstGeom>
          <a:noFill/>
        </p:spPr>
      </p:pic>
      <p:pic>
        <p:nvPicPr>
          <p:cNvPr id="66567" name="Picture 7" descr="https://yarcube.ru/upload/iblock/748/semi_yaroslavskoy_oblasti_s_rozhdeniem_troynyashek_poluchat_million_ruble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77775" y="5786454"/>
            <a:ext cx="694555" cy="500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867194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47" grpId="0"/>
      <p:bldP spid="48" grpId="0"/>
      <p:bldP spid="49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2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313" y="785813"/>
            <a:ext cx="8715375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endParaRPr lang="ru-RU" sz="2000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градостроительства и инфраструктуры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571472" y="1714489"/>
          <a:ext cx="3214710" cy="11522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 (млн. руб.)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1 215,1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1 085,7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89,4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Диаграмма 27"/>
          <p:cNvGraphicFramePr/>
          <p:nvPr/>
        </p:nvGraphicFramePr>
        <p:xfrm>
          <a:off x="3929058" y="1428736"/>
          <a:ext cx="3857652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357686" y="2571744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000892" y="2714620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72198" y="2659630"/>
            <a:ext cx="57150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dirty="0" smtClean="0"/>
              <a:t>3</a:t>
            </a:r>
            <a:endParaRPr lang="ru-RU" sz="1150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264318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2</a:t>
            </a:r>
            <a:endParaRPr lang="ru-RU" sz="1200" dirty="0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6000760" y="1643050"/>
          <a:ext cx="2571768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571768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Финансирование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мероприятий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500034" y="3000372"/>
            <a:ext cx="4143404" cy="1643074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0034" y="4643446"/>
            <a:ext cx="4143404" cy="1857388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500562" y="4857760"/>
            <a:ext cx="4143404" cy="1643074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500562" y="3000372"/>
            <a:ext cx="4143404" cy="1857388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285720" y="4572008"/>
            <a:ext cx="4572032" cy="5386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50" dirty="0" smtClean="0">
                <a:ln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3. Освещение улиц, благоустройство и озеленение</a:t>
            </a:r>
            <a:endParaRPr lang="ru-RU" sz="1450" dirty="0">
              <a:ln>
                <a:prstDash val="solid"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4500562" y="5253351"/>
            <a:ext cx="407196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Осуществление градостроительной деятельности и содержание муниципального имущества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571472" y="2955264"/>
            <a:ext cx="4000528" cy="807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1. Строительство, капитальный ремонт и ремонт автомобильных дорог</a:t>
            </a:r>
            <a:endParaRPr lang="ru-RU" sz="15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3" name="Text Box 24"/>
          <p:cNvSpPr txBox="1">
            <a:spLocks noChangeArrowheads="1"/>
          </p:cNvSpPr>
          <p:nvPr/>
        </p:nvSpPr>
        <p:spPr bwMode="auto">
          <a:xfrm>
            <a:off x="4572000" y="2955264"/>
            <a:ext cx="4000528" cy="807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00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2. Содержание улично-дорожной сети и обеспечение безопасности дорожного движения</a:t>
            </a:r>
            <a:endParaRPr lang="ru-RU" sz="1500" dirty="0">
              <a:ln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4572000" y="4812652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4. Прочие программные мероприятия</a:t>
            </a:r>
            <a:endParaRPr lang="ru-RU" sz="1550" dirty="0">
              <a:ln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94" y="4174639"/>
            <a:ext cx="928662" cy="683121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6" y="4000504"/>
            <a:ext cx="857224" cy="602115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/>
        </p:spPr>
      </p:pic>
      <p:pic>
        <p:nvPicPr>
          <p:cNvPr id="57" name="Рисунок 1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5827276"/>
            <a:ext cx="857256" cy="673558"/>
          </a:xfrm>
          <a:prstGeom prst="ellipse">
            <a:avLst/>
          </a:prstGeom>
          <a:noFill/>
          <a:ln w="0">
            <a:noFill/>
            <a:round/>
            <a:headEnd/>
            <a:tailEnd/>
          </a:ln>
        </p:spPr>
      </p:pic>
      <p:sp>
        <p:nvSpPr>
          <p:cNvPr id="60" name="Text Box 24"/>
          <p:cNvSpPr txBox="1">
            <a:spLocks noChangeArrowheads="1"/>
          </p:cNvSpPr>
          <p:nvPr/>
        </p:nvSpPr>
        <p:spPr bwMode="auto">
          <a:xfrm>
            <a:off x="4357686" y="5753417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Охрана окружающей среды, отлов и содержание безнадзорных животных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1" name="Text Box 24"/>
          <p:cNvSpPr txBox="1">
            <a:spLocks noChangeArrowheads="1"/>
          </p:cNvSpPr>
          <p:nvPr/>
        </p:nvSpPr>
        <p:spPr bwMode="auto">
          <a:xfrm>
            <a:off x="500034" y="3681715"/>
            <a:ext cx="407196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-Осуществлен в</a:t>
            </a:r>
            <a:r>
              <a:rPr lang="ru-RU" sz="1200" dirty="0" smtClean="0"/>
              <a:t>вод в эксплуатацию 0,6 км автомобильных дорог 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3" name="Text Box 24"/>
          <p:cNvSpPr txBox="1">
            <a:spLocks noChangeArrowheads="1"/>
          </p:cNvSpPr>
          <p:nvPr/>
        </p:nvSpPr>
        <p:spPr bwMode="auto">
          <a:xfrm>
            <a:off x="4429124" y="3639925"/>
            <a:ext cx="4214842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>
                <a:cs typeface="Arial" pitchFamily="34" charset="0"/>
              </a:rPr>
              <a:t>Содержание улично-дорожной сети 3 031,1 тыс. кв.м. в зимний период и 3 230,6 тыс. кв.м.</a:t>
            </a:r>
          </a:p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 в летний период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>
            <a:off x="5000628" y="4211429"/>
            <a:ext cx="392909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  <a:defRPr/>
            </a:pPr>
            <a:r>
              <a:rPr lang="ru-RU" sz="1200" dirty="0" smtClean="0">
                <a:cs typeface="Arial" pitchFamily="34" charset="0"/>
              </a:rPr>
              <a:t>Содержание, ремонт, замена </a:t>
            </a:r>
          </a:p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дорожных знаков и светофорных объектов, нанесение дорожной разметки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>
            <a:off x="357158" y="5000636"/>
            <a:ext cx="428628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-Организация уличного освещения,</a:t>
            </a:r>
            <a:r>
              <a:rPr lang="ru-RU" sz="1200" dirty="0" smtClean="0"/>
              <a:t> строительство систем тепло-, </a:t>
            </a:r>
            <a:r>
              <a:rPr lang="ru-RU" sz="1200" dirty="0" err="1" smtClean="0"/>
              <a:t>газо</a:t>
            </a:r>
            <a:r>
              <a:rPr lang="ru-RU" sz="1200" dirty="0" smtClean="0"/>
              <a:t>-, водоснабжения и водоотведения, организация ритуальных услуг и содержание мест захоронения, благоустройство</a:t>
            </a:r>
            <a:r>
              <a:rPr lang="ru-RU" sz="1200" dirty="0" smtClean="0">
                <a:cs typeface="Arial" pitchFamily="34" charset="0"/>
              </a:rPr>
              <a:t>  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071538" y="5786454"/>
            <a:ext cx="357190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  <a:defRPr/>
            </a:pPr>
            <a:r>
              <a:rPr lang="ru-RU" sz="1200" dirty="0" smtClean="0">
                <a:cs typeface="Arial" pitchFamily="34" charset="0"/>
              </a:rPr>
              <a:t>Содержание 16 памятников, обустройство цветников, содержание пляжа и функционирование фонтанов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57224" y="4110343"/>
            <a:ext cx="407196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 -</a:t>
            </a:r>
            <a:r>
              <a:rPr lang="ru-RU" sz="1200" dirty="0" smtClean="0"/>
              <a:t>Проведен ремонт автомобильных дорог протяженностью 10,0 км 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52" grpId="0"/>
      <p:bldP spid="53" grpId="0"/>
      <p:bldP spid="54" grpId="0"/>
      <p:bldP spid="60" grpId="0"/>
      <p:bldP spid="61" grpId="0"/>
      <p:bldP spid="63" grpId="0"/>
      <p:bldP spid="65" grpId="0"/>
      <p:bldP spid="66" grpId="0"/>
      <p:bldP spid="67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16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313" y="857232"/>
            <a:ext cx="8715375" cy="7078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указов Президента РФ в 2016-2017 годах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33119726"/>
              </p:ext>
            </p:extLst>
          </p:nvPr>
        </p:nvGraphicFramePr>
        <p:xfrm>
          <a:off x="571472" y="1691716"/>
          <a:ext cx="4500594" cy="22733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915376"/>
                <a:gridCol w="991656"/>
                <a:gridCol w="2593562"/>
              </a:tblGrid>
              <a:tr h="38207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2016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2017</a:t>
                      </a:r>
                      <a:endParaRPr lang="ru-RU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14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24,8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74,6</a:t>
                      </a:r>
                      <a:endParaRPr lang="ru-RU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Повышение заработной платы работникам бюджетной сферы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8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110,0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136,4</a:t>
                      </a:r>
                      <a:endParaRPr lang="ru-RU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Создание дополнительных мест в детских садах и общеобразовательных учреждениях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8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418,7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700,4</a:t>
                      </a:r>
                      <a:endParaRPr lang="ru-RU" sz="1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b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Переселение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граждан из ветхого и аварийного жилья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Прямоугольная выноска 22"/>
          <p:cNvSpPr/>
          <p:nvPr/>
        </p:nvSpPr>
        <p:spPr>
          <a:xfrm flipH="1" flipV="1">
            <a:off x="571472" y="4143380"/>
            <a:ext cx="3857652" cy="2143140"/>
          </a:xfrm>
          <a:prstGeom prst="wedgeRectCallout">
            <a:avLst>
              <a:gd name="adj1" fmla="val -35613"/>
              <a:gd name="adj2" fmla="val 60283"/>
            </a:avLst>
          </a:prstGeom>
          <a:solidFill>
            <a:schemeClr val="accent3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ая выноска 23"/>
          <p:cNvSpPr/>
          <p:nvPr/>
        </p:nvSpPr>
        <p:spPr>
          <a:xfrm flipV="1">
            <a:off x="4572000" y="4143380"/>
            <a:ext cx="4071966" cy="2143140"/>
          </a:xfrm>
          <a:prstGeom prst="wedgeRectCallout">
            <a:avLst>
              <a:gd name="adj1" fmla="val -47063"/>
              <a:gd name="adj2" fmla="val 93175"/>
            </a:avLst>
          </a:prstGeom>
          <a:solidFill>
            <a:schemeClr val="accent3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ая выноска 24"/>
          <p:cNvSpPr/>
          <p:nvPr/>
        </p:nvSpPr>
        <p:spPr>
          <a:xfrm flipV="1">
            <a:off x="5429256" y="1714488"/>
            <a:ext cx="3214710" cy="1857388"/>
          </a:xfrm>
          <a:prstGeom prst="wedgeRectCallout">
            <a:avLst>
              <a:gd name="adj1" fmla="val -62872"/>
              <a:gd name="adj2" fmla="val 9771"/>
            </a:avLst>
          </a:prstGeom>
          <a:solidFill>
            <a:schemeClr val="accent3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882" name="Picture 2" descr="http://renata-litvinova.ru/assets/files/2016/10/ap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214818"/>
            <a:ext cx="2000264" cy="200026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22884" name="Picture 4" descr="http://vologda-portal.ru/upload/iblock/910/dsc_37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214818"/>
            <a:ext cx="2000264" cy="200026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22886" name="Picture 6" descr="https://zakonbase.ru/uploads/images/reduced/476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785926"/>
            <a:ext cx="1571636" cy="17145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2500298" y="4472897"/>
            <a:ext cx="2071702" cy="143885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На заключительном этапе программы 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расселены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460 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семей (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1 326 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чел</a:t>
            </a: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.), проживающих в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79 аварийных домах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(18 620,81 кв.м)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6929454" y="1714488"/>
            <a:ext cx="1857388" cy="186204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Увеличение </a:t>
            </a:r>
          </a:p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средней заработной платы педагогам дополнительного </a:t>
            </a: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образования</a:t>
            </a:r>
          </a:p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ru-RU" sz="115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(27 493,2 рублей)</a:t>
            </a:r>
          </a:p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и </a:t>
            </a: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работникам учреждений</a:t>
            </a:r>
          </a:p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культуры</a:t>
            </a:r>
          </a:p>
          <a:p>
            <a:pPr algn="ctr" eaLnBrk="1" hangingPunct="1">
              <a:defRPr/>
            </a:pPr>
            <a:r>
              <a:rPr lang="ru-RU" sz="11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ru-RU" sz="115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(25 393,3 рублей) </a:t>
            </a:r>
            <a:endParaRPr lang="ru-RU" sz="1150" dirty="0">
              <a:ln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6643702" y="4357694"/>
            <a:ext cx="2000264" cy="18928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Завершено строительство детского сада </a:t>
            </a: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 ул.Доронинской</a:t>
            </a: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, </a:t>
            </a:r>
            <a:endParaRPr lang="ru-RU" sz="1300" dirty="0" smtClean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начато </a:t>
            </a: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строительство школы на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ул. Северной</a:t>
            </a:r>
          </a:p>
          <a:p>
            <a:pPr algn="ctr" eaLnBrk="1" hangingPunct="1">
              <a:defRPr/>
            </a:pPr>
            <a:endParaRPr lang="ru-RU" sz="13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60420" name="Picture 4" descr="http://liport.ru/uploads/posts/2018-02/krasnoyarsk-perekredituetsya-nadva-mlrd_1.jpg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49" y="1428736"/>
            <a:ext cx="7707294" cy="528305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43" name="Object 12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82683658"/>
              </p:ext>
            </p:extLst>
          </p:nvPr>
        </p:nvGraphicFramePr>
        <p:xfrm>
          <a:off x="2500298" y="2284414"/>
          <a:ext cx="4974723" cy="4287858"/>
        </p:xfrm>
        <a:graphic>
          <a:graphicData uri="http://schemas.openxmlformats.org/presentationml/2006/ole">
            <p:oleObj spid="_x0000_s60427" name="Worksheet" r:id="rId7" imgW="6210367" imgH="4686321" progId="Excel.Sheet.8">
              <p:embed/>
            </p:oleObj>
          </a:graphicData>
        </a:graphic>
      </p:graphicFrame>
      <p:sp>
        <p:nvSpPr>
          <p:cNvPr id="45" name="Скругленная прямоугольная выноска 44"/>
          <p:cNvSpPr/>
          <p:nvPr/>
        </p:nvSpPr>
        <p:spPr>
          <a:xfrm>
            <a:off x="593846" y="1928803"/>
            <a:ext cx="2620832" cy="928693"/>
          </a:xfrm>
          <a:prstGeom prst="wedgeRoundRectCallout">
            <a:avLst>
              <a:gd name="adj1" fmla="val 35007"/>
              <a:gd name="adj2" fmla="val -32627"/>
              <a:gd name="adj3" fmla="val 16667"/>
            </a:avLst>
          </a:prstGeom>
          <a:gradFill>
            <a:gsLst>
              <a:gs pos="10000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5" name="Line 11"/>
          <p:cNvSpPr>
            <a:spLocks noChangeShapeType="1"/>
          </p:cNvSpPr>
          <p:nvPr/>
        </p:nvSpPr>
        <p:spPr bwMode="auto">
          <a:xfrm>
            <a:off x="5378450" y="4241800"/>
            <a:ext cx="792163" cy="788988"/>
          </a:xfrm>
          <a:prstGeom prst="line">
            <a:avLst/>
          </a:prstGeom>
          <a:noFill/>
          <a:ln w="25400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342928" y="850392"/>
            <a:ext cx="8443914" cy="864096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Структура и динамика муниципального долга города Вологды за 2016-2017 годы (млн. руб.)</a:t>
            </a: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5929323" y="2428868"/>
            <a:ext cx="785817" cy="307777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2 183,8</a:t>
            </a:r>
            <a:endParaRPr lang="ru-RU" sz="1400" dirty="0">
              <a:ln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4500562" y="2571744"/>
            <a:ext cx="785817" cy="307777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2 048,4</a:t>
            </a:r>
            <a:endParaRPr lang="ru-RU" sz="1400" dirty="0">
              <a:ln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3286116" y="2692595"/>
            <a:ext cx="785818" cy="307777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1 950,0</a:t>
            </a:r>
            <a:endParaRPr lang="ru-RU" sz="1400" dirty="0">
              <a:ln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3929058" y="2304628"/>
            <a:ext cx="71438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dirty="0" smtClean="0">
                <a:ln>
                  <a:prstDash val="solid"/>
                </a:ln>
                <a:solidFill>
                  <a:srgbClr val="C00000"/>
                </a:solidFill>
              </a:rPr>
              <a:t>+98,4</a:t>
            </a:r>
            <a:endParaRPr lang="ru-RU" sz="1600" dirty="0">
              <a:ln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5072066" y="2233190"/>
            <a:ext cx="857256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dirty="0" smtClean="0">
                <a:ln>
                  <a:prstDash val="solid"/>
                </a:ln>
                <a:solidFill>
                  <a:srgbClr val="C00000"/>
                </a:solidFill>
              </a:rPr>
              <a:t>+135,4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36788" y="2416727"/>
            <a:ext cx="1857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900" dirty="0"/>
              <a:t>МУП</a:t>
            </a:r>
            <a:r>
              <a:rPr lang="ru-RU" sz="9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«</a:t>
            </a:r>
            <a:r>
              <a:rPr lang="ru-RU" sz="900" dirty="0"/>
              <a:t>Вологдагортеплосеть</a:t>
            </a:r>
            <a:r>
              <a:rPr lang="ru-RU" sz="9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»</a:t>
            </a:r>
            <a:r>
              <a:rPr lang="ru-RU" sz="900" dirty="0"/>
              <a:t> </a:t>
            </a:r>
            <a:r>
              <a:rPr lang="ru-RU" sz="900" dirty="0" smtClean="0"/>
              <a:t>(Банк ВТБ (ПАО)</a:t>
            </a:r>
            <a:endParaRPr lang="ru-RU" sz="9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5" name="Picture 31" descr="Logo-&amp;Vcy;&amp;ocy;&amp;lcy;&amp;ocy;&amp;gcy;&amp;dcy;&amp;acy;&amp;Gcy;&amp;ocy;&amp;rcy;&amp;Tcy;&amp;iecy;&amp;pcy;&amp;lcy;&amp;ocy;&amp;Scy;&amp;iecy;&amp;tcy;&amp;softcy;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5284" y="2214555"/>
            <a:ext cx="592521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</p:pic>
      <p:cxnSp>
        <p:nvCxnSpPr>
          <p:cNvPr id="36" name="Прямая соединительная линия 35"/>
          <p:cNvCxnSpPr/>
          <p:nvPr/>
        </p:nvCxnSpPr>
        <p:spPr>
          <a:xfrm rot="5400000">
            <a:off x="5500689" y="2499517"/>
            <a:ext cx="713596" cy="79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>
            <a:off x="3214680" y="2143106"/>
            <a:ext cx="2643205" cy="11"/>
          </a:xfrm>
          <a:prstGeom prst="line">
            <a:avLst/>
          </a:prstGeom>
          <a:ln>
            <a:solidFill>
              <a:srgbClr val="0070C0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113556" y="1967204"/>
            <a:ext cx="188680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200" dirty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Муниципальные</a:t>
            </a:r>
            <a:r>
              <a:rPr lang="ru-RU" sz="1200" dirty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1200" dirty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гарантии</a:t>
            </a:r>
          </a:p>
        </p:txBody>
      </p:sp>
      <p:sp>
        <p:nvSpPr>
          <p:cNvPr id="60" name="Скругленная прямоугольная выноска 59"/>
          <p:cNvSpPr/>
          <p:nvPr/>
        </p:nvSpPr>
        <p:spPr>
          <a:xfrm>
            <a:off x="642910" y="3500438"/>
            <a:ext cx="2592288" cy="1500198"/>
          </a:xfrm>
          <a:prstGeom prst="wedgeRoundRectCallout">
            <a:avLst>
              <a:gd name="adj1" fmla="val 35486"/>
              <a:gd name="adj2" fmla="val -33122"/>
              <a:gd name="adj3" fmla="val 16667"/>
            </a:avLst>
          </a:prstGeom>
          <a:gradFill>
            <a:gsLst>
              <a:gs pos="10000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2" name="Picture 11" descr="Sberbank.svg"/>
          <p:cNvPicPr>
            <a:picLocks noChangeAspect="1" noChangeArrowheads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 bwMode="auto">
          <a:xfrm>
            <a:off x="714348" y="3929066"/>
            <a:ext cx="714380" cy="21431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271" name="TextBox 61"/>
          <p:cNvSpPr txBox="1">
            <a:spLocks noChangeArrowheads="1"/>
          </p:cNvSpPr>
          <p:nvPr/>
        </p:nvSpPr>
        <p:spPr bwMode="auto">
          <a:xfrm>
            <a:off x="1428728" y="4233454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00" dirty="0" smtClean="0"/>
              <a:t>1 </a:t>
            </a:r>
            <a:r>
              <a:rPr lang="ru-RU" sz="900" b="0" dirty="0" smtClean="0"/>
              <a:t>муниципальный контракт </a:t>
            </a:r>
            <a:r>
              <a:rPr lang="ru-RU" sz="900" b="0" dirty="0"/>
              <a:t>на </a:t>
            </a:r>
            <a:r>
              <a:rPr lang="ru-RU" sz="900" b="0" dirty="0" smtClean="0"/>
              <a:t>сумму </a:t>
            </a:r>
            <a:r>
              <a:rPr lang="ru-RU" sz="900" dirty="0" smtClean="0"/>
              <a:t>100,0 млн</a:t>
            </a:r>
            <a:r>
              <a:rPr lang="ru-RU" sz="900" dirty="0"/>
              <a:t>. руб. </a:t>
            </a: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rot="10800000" flipV="1">
            <a:off x="3143240" y="3927490"/>
            <a:ext cx="2643206" cy="1576"/>
          </a:xfrm>
          <a:prstGeom prst="line">
            <a:avLst/>
          </a:prstGeom>
          <a:ln>
            <a:solidFill>
              <a:srgbClr val="008000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6786578" y="5072074"/>
            <a:ext cx="1928826" cy="1000132"/>
          </a:xfrm>
          <a:prstGeom prst="roundRect">
            <a:avLst>
              <a:gd name="adj" fmla="val 15832"/>
            </a:avLst>
          </a:prstGeom>
          <a:gradFill flip="none" rotWithShape="1">
            <a:gsLst>
              <a:gs pos="17000">
                <a:schemeClr val="bg1"/>
              </a:gs>
              <a:gs pos="74000">
                <a:schemeClr val="accent1">
                  <a:shade val="30000"/>
                  <a:satMod val="115000"/>
                  <a:lumMod val="0"/>
                  <a:lumOff val="100000"/>
                  <a:alpha val="0"/>
                </a:schemeClr>
              </a:gs>
              <a:gs pos="9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Уменьшение суммы </a:t>
            </a:r>
            <a:r>
              <a:rPr lang="ru-RU" sz="900" dirty="0">
                <a:solidFill>
                  <a:schemeClr val="tx1"/>
                </a:solidFill>
              </a:rPr>
              <a:t>долга </a:t>
            </a:r>
            <a:r>
              <a:rPr lang="ru-RU" sz="900" dirty="0" smtClean="0">
                <a:solidFill>
                  <a:schemeClr val="tx1"/>
                </a:solidFill>
              </a:rPr>
              <a:t>по муниципальным гарантиям на 64,6 млн. руб. связано с исполнением </a:t>
            </a:r>
            <a:r>
              <a:rPr lang="ru-RU" sz="900" dirty="0" smtClean="0">
                <a:solidFill>
                  <a:prstClr val="black"/>
                </a:solidFill>
              </a:rPr>
              <a:t>принципалом </a:t>
            </a:r>
            <a:r>
              <a:rPr lang="ru-RU" sz="900" dirty="0" smtClean="0">
                <a:solidFill>
                  <a:schemeClr val="tx1"/>
                </a:solidFill>
              </a:rPr>
              <a:t>долговых обязательств, </a:t>
            </a:r>
          </a:p>
          <a:p>
            <a:pPr lvl="0"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обеспеченных  гарантией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86578" y="1643050"/>
            <a:ext cx="1928826" cy="1927248"/>
          </a:xfrm>
          <a:prstGeom prst="roundRect">
            <a:avLst/>
          </a:prstGeom>
          <a:gradFill flip="none" rotWithShape="1">
            <a:gsLst>
              <a:gs pos="17000">
                <a:schemeClr val="bg1"/>
              </a:gs>
              <a:gs pos="74000">
                <a:schemeClr val="accent1">
                  <a:shade val="30000"/>
                  <a:satMod val="115000"/>
                  <a:lumMod val="0"/>
                  <a:lumOff val="100000"/>
                  <a:alpha val="0"/>
                </a:schemeClr>
              </a:gs>
              <a:gs pos="9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Изменение  муниципального долга обусловлено:</a:t>
            </a:r>
          </a:p>
          <a:p>
            <a:pPr algn="ctr">
              <a:buFontTx/>
              <a:buChar char="-"/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 увеличением задолженности по кредитам, полученным в кредитных организациях, на 200,0 млн. руб.;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- уменьшением задолженности по муниципальным гарантиям на 64,6 млн. руб.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715140" y="3643314"/>
            <a:ext cx="2000264" cy="1357322"/>
          </a:xfrm>
          <a:prstGeom prst="roundRect">
            <a:avLst/>
          </a:prstGeom>
          <a:gradFill flip="none" rotWithShape="1">
            <a:gsLst>
              <a:gs pos="17000">
                <a:schemeClr val="bg1"/>
              </a:gs>
              <a:gs pos="74000">
                <a:schemeClr val="accent1">
                  <a:shade val="30000"/>
                  <a:satMod val="115000"/>
                  <a:lumMod val="0"/>
                  <a:lumOff val="100000"/>
                  <a:alpha val="0"/>
                </a:schemeClr>
              </a:gs>
              <a:gs pos="90000">
                <a:schemeClr val="bg1">
                  <a:lumMod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За 2017 год:</a:t>
            </a:r>
            <a:endParaRPr lang="ru-RU" sz="9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1. По кредитам кредитных организаций: 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получено – 3 860,0 млн. руб.;</a:t>
            </a:r>
            <a:endParaRPr lang="ru-RU" sz="9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погашено – 3 660,0 млн. руб.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2. По бюджетным кредитам: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получено – 1 341,25 млн.руб.;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погашено – 1 341,25 млн. руб.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8728" y="3876264"/>
            <a:ext cx="1785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900" dirty="0" smtClean="0"/>
              <a:t>8 </a:t>
            </a:r>
            <a:r>
              <a:rPr lang="ru-RU" sz="900" b="0" dirty="0" smtClean="0"/>
              <a:t>муниципальных контрактов </a:t>
            </a:r>
          </a:p>
          <a:p>
            <a:pPr>
              <a:defRPr/>
            </a:pPr>
            <a:r>
              <a:rPr lang="ru-RU" sz="900" b="0" dirty="0" smtClean="0"/>
              <a:t>на сумму </a:t>
            </a:r>
            <a:r>
              <a:rPr lang="ru-RU" sz="900" dirty="0" smtClean="0"/>
              <a:t>1 370,0 </a:t>
            </a:r>
            <a:r>
              <a:rPr lang="ru-RU" sz="900" dirty="0"/>
              <a:t>млн. руб.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00166" y="3582207"/>
            <a:ext cx="1071569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200" dirty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Кредиты</a:t>
            </a:r>
          </a:p>
        </p:txBody>
      </p:sp>
      <p:sp>
        <p:nvSpPr>
          <p:cNvPr id="2079" name="AutoShape 31" descr="http://www.vtkbank.ru/i/p/logo.svg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17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1" name="AutoShape 33" descr="http://www.vtkbank.ru/i/p/logo.svg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17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0" name="Picture 32" descr="D:\Лаврентьева В.В\Рабочий стол\96f4d6f7b840e96c9be2da9c82885006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48" y="4214818"/>
            <a:ext cx="714380" cy="357190"/>
          </a:xfrm>
          <a:prstGeom prst="rect">
            <a:avLst/>
          </a:prstGeom>
          <a:noFill/>
        </p:spPr>
      </p:pic>
      <p:pic>
        <p:nvPicPr>
          <p:cNvPr id="2078" name="Picture 30" descr="C:\Users\Lavrenteva_VV\Desktop\logo-new2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348" y="4643446"/>
            <a:ext cx="785818" cy="214314"/>
          </a:xfrm>
          <a:prstGeom prst="rect">
            <a:avLst/>
          </a:prstGeom>
          <a:noFill/>
        </p:spPr>
      </p:pic>
      <p:sp>
        <p:nvSpPr>
          <p:cNvPr id="42" name="TextBox 61"/>
          <p:cNvSpPr txBox="1">
            <a:spLocks noChangeArrowheads="1"/>
          </p:cNvSpPr>
          <p:nvPr/>
        </p:nvSpPr>
        <p:spPr bwMode="auto">
          <a:xfrm>
            <a:off x="1428728" y="4572008"/>
            <a:ext cx="17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00" dirty="0" smtClean="0"/>
              <a:t>3</a:t>
            </a:r>
            <a:r>
              <a:rPr lang="ru-RU" sz="900" b="0" dirty="0" smtClean="0"/>
              <a:t> муниципальных контракта </a:t>
            </a:r>
            <a:r>
              <a:rPr lang="ru-RU" sz="900" b="0" dirty="0"/>
              <a:t>на </a:t>
            </a:r>
            <a:r>
              <a:rPr lang="ru-RU" sz="900" b="0" dirty="0" smtClean="0"/>
              <a:t>сумму </a:t>
            </a:r>
            <a:r>
              <a:rPr lang="ru-RU" sz="900" dirty="0" smtClean="0"/>
              <a:t>340,0 млн</a:t>
            </a:r>
            <a:r>
              <a:rPr lang="ru-RU" sz="900" dirty="0"/>
              <a:t>. руб. </a:t>
            </a:r>
          </a:p>
        </p:txBody>
      </p:sp>
    </p:spTree>
    <p:extLst>
      <p:ext uri="{BB962C8B-B14F-4D97-AF65-F5344CB8AC3E}">
        <p14:creationId xmlns="" xmlns:p14="http://schemas.microsoft.com/office/powerpoint/2010/main" val="55172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117762" name="Picture 2" descr="https://cityhost.ua/upload_img/news_new59c0dca5caa09_graph_money_growth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lum bright="14000"/>
          </a:blip>
          <a:srcRect/>
          <a:stretch>
            <a:fillRect/>
          </a:stretch>
        </p:blipFill>
        <p:spPr bwMode="auto">
          <a:xfrm>
            <a:off x="285720" y="1006487"/>
            <a:ext cx="8648891" cy="563722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282" y="814312"/>
            <a:ext cx="8715375" cy="40011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итоги исполнения Бюджета за 2017 год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857356" y="6146727"/>
            <a:ext cx="5072098" cy="357190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50" dirty="0" smtClean="0">
                <a:solidFill>
                  <a:schemeClr val="tx1"/>
                </a:solidFill>
              </a:rPr>
              <a:t>Обеспечение сбалансированности бюджета</a:t>
            </a:r>
            <a:endParaRPr lang="ru-RU" sz="1650" dirty="0"/>
          </a:p>
        </p:txBody>
      </p:sp>
      <p:sp>
        <p:nvSpPr>
          <p:cNvPr id="23" name="Блок-схема: ссылка на другую страницу 22"/>
          <p:cNvSpPr/>
          <p:nvPr/>
        </p:nvSpPr>
        <p:spPr>
          <a:xfrm>
            <a:off x="642910" y="1357298"/>
            <a:ext cx="2428892" cy="714380"/>
          </a:xfrm>
          <a:prstGeom prst="flowChartOffpageConnector">
            <a:avLst/>
          </a:prstGeom>
          <a:solidFill>
            <a:schemeClr val="accent5">
              <a:lumMod val="9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Укрепление доходного потенциала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24" name="Блок-схема: ссылка на другую страницу 23"/>
          <p:cNvSpPr/>
          <p:nvPr/>
        </p:nvSpPr>
        <p:spPr>
          <a:xfrm>
            <a:off x="3428992" y="1357298"/>
            <a:ext cx="2428892" cy="714380"/>
          </a:xfrm>
          <a:prstGeom prst="flowChartOffpageConnector">
            <a:avLst/>
          </a:prstGeom>
          <a:solidFill>
            <a:schemeClr val="accent5">
              <a:lumMod val="90000"/>
            </a:schemeClr>
          </a:solidFill>
          <a:ln>
            <a:solidFill>
              <a:srgbClr val="00C45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Повышение эффективности бюджетных расходов</a:t>
            </a:r>
          </a:p>
          <a:p>
            <a:pPr algn="ctr"/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25" name="Блок-схема: ссылка на другую страницу 24"/>
          <p:cNvSpPr/>
          <p:nvPr/>
        </p:nvSpPr>
        <p:spPr>
          <a:xfrm>
            <a:off x="6143636" y="1357298"/>
            <a:ext cx="2428892" cy="714380"/>
          </a:xfrm>
          <a:prstGeom prst="flowChartOffpageConnector">
            <a:avLst/>
          </a:prstGeom>
          <a:solidFill>
            <a:schemeClr val="accent5">
              <a:lumMod val="90000"/>
            </a:schemeClr>
          </a:solidFill>
          <a:ln>
            <a:solidFill>
              <a:srgbClr val="FF434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Долговая политика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42910" y="2143116"/>
            <a:ext cx="2428892" cy="785818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Задание Губернатора в 2017 году выполнено по трем из четырех ключевых показателей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42910" y="3000372"/>
            <a:ext cx="2428892" cy="857256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Исполнение плана по налоговым доходам на уровне </a:t>
            </a:r>
            <a:r>
              <a:rPr lang="ru-RU" sz="1200" dirty="0" smtClean="0">
                <a:solidFill>
                  <a:srgbClr val="FF0000"/>
                </a:solidFill>
              </a:rPr>
              <a:t>100,6 %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428992" y="2143116"/>
            <a:ext cx="2428892" cy="1214446"/>
          </a:xfrm>
          <a:prstGeom prst="roundRect">
            <a:avLst/>
          </a:prstGeom>
          <a:ln>
            <a:solidFill>
              <a:srgbClr val="00C459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Снижение кредиторской задолженности к началу 2017 года на </a:t>
            </a:r>
            <a:r>
              <a:rPr lang="ru-RU" sz="1200" dirty="0" smtClean="0">
                <a:solidFill>
                  <a:srgbClr val="FF0000"/>
                </a:solidFill>
              </a:rPr>
              <a:t>53,1%</a:t>
            </a:r>
            <a:r>
              <a:rPr lang="ru-RU" sz="1200" dirty="0" smtClean="0">
                <a:solidFill>
                  <a:schemeClr val="tx1"/>
                </a:solidFill>
              </a:rPr>
              <a:t>, просроченной кредиторской задолженности на </a:t>
            </a:r>
            <a:r>
              <a:rPr lang="ru-RU" sz="1200" dirty="0" smtClean="0">
                <a:solidFill>
                  <a:srgbClr val="FF0000"/>
                </a:solidFill>
              </a:rPr>
              <a:t>65,3%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428992" y="3438524"/>
            <a:ext cx="2428892" cy="776294"/>
          </a:xfrm>
          <a:prstGeom prst="roundRect">
            <a:avLst/>
          </a:prstGeom>
          <a:ln>
            <a:solidFill>
              <a:srgbClr val="00C459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Социальная направленность бюджета. </a:t>
            </a:r>
            <a:r>
              <a:rPr lang="ru-RU" sz="1200" dirty="0" smtClean="0">
                <a:solidFill>
                  <a:srgbClr val="FF0000"/>
                </a:solidFill>
              </a:rPr>
              <a:t>58,8%</a:t>
            </a:r>
            <a:r>
              <a:rPr lang="ru-RU" sz="1200" dirty="0" smtClean="0">
                <a:solidFill>
                  <a:schemeClr val="tx1"/>
                </a:solidFill>
              </a:rPr>
              <a:t> - расходы на социальную сферу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428992" y="4286256"/>
            <a:ext cx="2428892" cy="714380"/>
          </a:xfrm>
          <a:prstGeom prst="roundRect">
            <a:avLst/>
          </a:prstGeom>
          <a:ln>
            <a:solidFill>
              <a:srgbClr val="00C459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Программный бюджет.  </a:t>
            </a:r>
            <a:r>
              <a:rPr lang="ru-RU" sz="1200" dirty="0" smtClean="0">
                <a:solidFill>
                  <a:srgbClr val="FF0000"/>
                </a:solidFill>
              </a:rPr>
              <a:t>86,8% </a:t>
            </a:r>
            <a:r>
              <a:rPr lang="ru-RU" sz="1200" dirty="0" smtClean="0">
                <a:solidFill>
                  <a:schemeClr val="tx1"/>
                </a:solidFill>
              </a:rPr>
              <a:t>-  расходы на муниципальные программы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143636" y="2143116"/>
            <a:ext cx="2571768" cy="114300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Объем </a:t>
            </a:r>
            <a:r>
              <a:rPr lang="ru-RU" sz="1200" dirty="0" err="1" smtClean="0">
                <a:solidFill>
                  <a:schemeClr val="tx1"/>
                </a:solidFill>
              </a:rPr>
              <a:t>мун.долга</a:t>
            </a:r>
            <a:r>
              <a:rPr lang="ru-RU" sz="1200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80,3 % от объема собственных доходов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(без доп. нормативов);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- 87,4 % от предельного объема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143636" y="4500570"/>
            <a:ext cx="2571768" cy="71438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Привлечение кредитных ресурсов по более низким процентным ставкам;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428992" y="5081598"/>
            <a:ext cx="2428892" cy="919170"/>
          </a:xfrm>
          <a:prstGeom prst="roundRect">
            <a:avLst/>
          </a:prstGeom>
          <a:ln>
            <a:solidFill>
              <a:srgbClr val="00C459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Проведение мероприятий по оптимизации расходов. Экономия от проведения конкурентных процедур – 113,2 млн.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42910" y="3929066"/>
            <a:ext cx="2428892" cy="928694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План поступления задолженности по налоговым и неналоговым доходам исполнен на </a:t>
            </a:r>
            <a:r>
              <a:rPr lang="ru-RU" sz="1200" dirty="0" smtClean="0">
                <a:solidFill>
                  <a:srgbClr val="FF0000"/>
                </a:solidFill>
              </a:rPr>
              <a:t>103,8%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42910" y="4929198"/>
            <a:ext cx="2428892" cy="107157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 результате деятельности межведомственной комиссии в бюджет города Вологды поступило            </a:t>
            </a:r>
            <a:r>
              <a:rPr lang="ru-RU" sz="1200" dirty="0" smtClean="0">
                <a:solidFill>
                  <a:srgbClr val="FF0000"/>
                </a:solidFill>
              </a:rPr>
              <a:t>20,6 млн. руб.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43636" y="3357562"/>
            <a:ext cx="2571768" cy="107157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Сокращение расходов на обслуживание муниципального долга в 2017 году на </a:t>
            </a:r>
            <a:r>
              <a:rPr lang="ru-RU" sz="1200" dirty="0" smtClean="0">
                <a:solidFill>
                  <a:srgbClr val="FF0000"/>
                </a:solidFill>
              </a:rPr>
              <a:t>48,1 млн. руб</a:t>
            </a:r>
            <a:r>
              <a:rPr lang="ru-RU" sz="1200" dirty="0" smtClean="0">
                <a:solidFill>
                  <a:schemeClr val="tx1"/>
                </a:solidFill>
              </a:rPr>
              <a:t>. (24%) по сравнению с 2016 годом: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43636" y="5286388"/>
            <a:ext cx="2571768" cy="71438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Привлечение бюджетных кредитов с целью временного замещения коммерческих кредитов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9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6000768"/>
            <a:ext cx="571504" cy="431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-11113"/>
            <a:ext cx="9155113" cy="6869113"/>
          </a:xfrm>
          <a:prstGeom prst="rect">
            <a:avLst/>
          </a:prstGeom>
          <a:noFill/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pic>
        <p:nvPicPr>
          <p:cNvPr id="11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28662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1472" y="873609"/>
            <a:ext cx="8072438" cy="769441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исполнения Бюджета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рублей)</a:t>
            </a:r>
            <a:endParaRPr lang="ru-RU" sz="22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6667" y="1714488"/>
            <a:ext cx="6155861" cy="453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2786050" y="2488164"/>
            <a:ext cx="171451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143504" y="1916660"/>
            <a:ext cx="1571636" cy="3539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7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</a:t>
            </a:r>
            <a:endParaRPr lang="ru-RU" sz="17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6858016" y="2992688"/>
            <a:ext cx="1428760" cy="3539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70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</a:t>
            </a:r>
            <a:endParaRPr lang="ru-RU" sz="1700" dirty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>
            <a:off x="2071670" y="5715016"/>
            <a:ext cx="4786346" cy="1588"/>
          </a:xfrm>
          <a:prstGeom prst="line">
            <a:avLst/>
          </a:prstGeom>
          <a:ln w="19050">
            <a:solidFill>
              <a:srgbClr val="7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2071670" y="5000636"/>
            <a:ext cx="2857520" cy="1588"/>
          </a:xfrm>
          <a:prstGeom prst="line">
            <a:avLst/>
          </a:prstGeom>
          <a:ln w="19050">
            <a:solidFill>
              <a:srgbClr val="0066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2071670" y="4429132"/>
            <a:ext cx="1000132" cy="785818"/>
          </a:xfrm>
          <a:prstGeom prst="line">
            <a:avLst/>
          </a:prstGeom>
          <a:ln w="19050">
            <a:solidFill>
              <a:srgbClr val="0000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Блок-схема: память с посл. доступом 122"/>
          <p:cNvSpPr/>
          <p:nvPr/>
        </p:nvSpPr>
        <p:spPr>
          <a:xfrm flipH="1">
            <a:off x="6572264" y="1714488"/>
            <a:ext cx="857256" cy="42862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6500826" y="1733124"/>
            <a:ext cx="107157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600" dirty="0" smtClean="0"/>
              <a:t>97,8 %</a:t>
            </a:r>
            <a:endParaRPr lang="ru-RU" sz="16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857224" y="5429264"/>
            <a:ext cx="121444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700000"/>
                </a:solidFill>
              </a:rPr>
              <a:t>352,4</a:t>
            </a:r>
            <a:endParaRPr lang="ru-RU" sz="22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57224" y="4786322"/>
            <a:ext cx="121444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6600"/>
                </a:solidFill>
              </a:rPr>
              <a:t>6 900,0</a:t>
            </a:r>
            <a:endParaRPr lang="ru-RU" sz="22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857224" y="4143380"/>
            <a:ext cx="1214446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6 543,9</a:t>
            </a:r>
            <a:endParaRPr lang="ru-RU" sz="2200" dirty="0"/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571472" y="3641055"/>
            <a:ext cx="1785950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071802" y="5143512"/>
            <a:ext cx="1214446" cy="500066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6 494,6</a:t>
            </a:r>
            <a:endParaRPr lang="ru-RU" sz="2200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929190" y="4714884"/>
            <a:ext cx="1214446" cy="500066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6 749,9</a:t>
            </a:r>
            <a:endParaRPr lang="ru-RU" sz="2200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858016" y="5429264"/>
            <a:ext cx="1214446" cy="500066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255,3</a:t>
            </a:r>
            <a:endParaRPr lang="ru-RU" sz="2200" dirty="0"/>
          </a:p>
        </p:txBody>
      </p: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4500562" y="6141385"/>
            <a:ext cx="1785950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</a:t>
            </a: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1745" name="Picture 1" descr="C:\Users\Katanaeva_MN\Рабочий стол\Новая папка\3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42910" y="1785926"/>
            <a:ext cx="1857388" cy="1928825"/>
          </a:xfrm>
          <a:prstGeom prst="rect">
            <a:avLst/>
          </a:prstGeom>
          <a:noFill/>
        </p:spPr>
      </p:pic>
      <p:sp>
        <p:nvSpPr>
          <p:cNvPr id="122" name="Блок-схема: память с посл. доступом 121"/>
          <p:cNvSpPr/>
          <p:nvPr/>
        </p:nvSpPr>
        <p:spPr>
          <a:xfrm>
            <a:off x="2143108" y="2143116"/>
            <a:ext cx="857256" cy="42862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2214546" y="2161752"/>
            <a:ext cx="857256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600" dirty="0" smtClean="0"/>
              <a:t>99,2 %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-24"/>
            <a:ext cx="9155113" cy="6869113"/>
          </a:xfrm>
          <a:prstGeom prst="rect">
            <a:avLst/>
          </a:prstGeom>
          <a:noFill/>
        </p:spPr>
      </p:pic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357158" y="785794"/>
            <a:ext cx="8443914" cy="42862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Результаты работы </a:t>
            </a:r>
          </a:p>
        </p:txBody>
      </p:sp>
      <p:pic>
        <p:nvPicPr>
          <p:cNvPr id="8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pic>
        <p:nvPicPr>
          <p:cNvPr id="1028" name="Picture 4" descr="https://www.hone-u.com/img/upload/normal/8b0464fe9dbb3d3.jpg"/>
          <p:cNvPicPr>
            <a:picLocks noChangeAspect="1" noChangeArrowheads="1"/>
          </p:cNvPicPr>
          <p:nvPr/>
        </p:nvPicPr>
        <p:blipFill>
          <a:blip r:embed="rId5" cstate="print">
            <a:lum bright="31000" contrast="-32000"/>
          </a:blip>
          <a:srcRect/>
          <a:stretch>
            <a:fillRect/>
          </a:stretch>
        </p:blipFill>
        <p:spPr bwMode="auto">
          <a:xfrm>
            <a:off x="3214678" y="1271970"/>
            <a:ext cx="2928958" cy="187127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00034" y="3071810"/>
            <a:ext cx="2571768" cy="642941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Привлечение бюджетного кредита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в размере </a:t>
            </a:r>
            <a:r>
              <a:rPr lang="ru-RU" sz="1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93,0 млн. рублей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0034" y="3857628"/>
            <a:ext cx="2571768" cy="1285884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</a:rPr>
              <a:t>Получение из областного бюджета дотации на поддержку мер по обеспечению сбалансированности местных бюджетов 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</a:rPr>
              <a:t>в размере </a:t>
            </a:r>
            <a:r>
              <a:rPr lang="ru-RU" sz="1150" dirty="0" smtClean="0">
                <a:solidFill>
                  <a:srgbClr val="C00000"/>
                </a:solidFill>
              </a:rPr>
              <a:t>37,1 млн. рублей</a:t>
            </a:r>
            <a:endParaRPr lang="ru-RU" sz="115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4500570"/>
            <a:ext cx="242889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Скругленный прямоугольник 27"/>
          <p:cNvSpPr/>
          <p:nvPr/>
        </p:nvSpPr>
        <p:spPr>
          <a:xfrm>
            <a:off x="500034" y="5214950"/>
            <a:ext cx="2571768" cy="1143008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Возобновлено предоставление субвенций на выполнение функций административного центра области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в размере </a:t>
            </a:r>
            <a:r>
              <a:rPr lang="ru-RU" sz="1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109,6 млн. рублей</a:t>
            </a:r>
          </a:p>
        </p:txBody>
      </p:sp>
      <p:pic>
        <p:nvPicPr>
          <p:cNvPr id="1035" name="Picture 11" descr="http://ksi.lenobl.ru/Pictures/picnewslent/big/1465887582ukaz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3571876"/>
            <a:ext cx="2428891" cy="857256"/>
          </a:xfrm>
          <a:prstGeom prst="rect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428596" y="1285860"/>
            <a:ext cx="3786214" cy="1071570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300" dirty="0" smtClean="0">
                <a:solidFill>
                  <a:srgbClr val="002060"/>
                </a:solidFill>
              </a:rPr>
              <a:t>     Повышение позиции в рейтинге  Департамента финансов области по оценке качества управления финансами, </a:t>
            </a:r>
          </a:p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300" dirty="0" smtClean="0">
                <a:solidFill>
                  <a:srgbClr val="002060"/>
                </a:solidFill>
              </a:rPr>
              <a:t>(с </a:t>
            </a:r>
            <a:r>
              <a:rPr lang="ru-RU" sz="1300" dirty="0" smtClean="0">
                <a:solidFill>
                  <a:srgbClr val="FF0000"/>
                </a:solidFill>
              </a:rPr>
              <a:t>19</a:t>
            </a:r>
            <a:r>
              <a:rPr lang="ru-RU" sz="1300" dirty="0" smtClean="0">
                <a:solidFill>
                  <a:srgbClr val="002060"/>
                </a:solidFill>
              </a:rPr>
              <a:t> в 2015 году до </a:t>
            </a:r>
            <a:r>
              <a:rPr lang="ru-RU" sz="1300" dirty="0" smtClean="0">
                <a:solidFill>
                  <a:srgbClr val="FF0000"/>
                </a:solidFill>
              </a:rPr>
              <a:t>7</a:t>
            </a:r>
            <a:r>
              <a:rPr lang="ru-RU" sz="1300" dirty="0" smtClean="0">
                <a:solidFill>
                  <a:srgbClr val="002060"/>
                </a:solidFill>
              </a:rPr>
              <a:t> места в 2016 году)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0" y="2357430"/>
            <a:ext cx="378618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500" dirty="0" smtClean="0"/>
              <a:t>Финансовая помощь из</a:t>
            </a:r>
          </a:p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500" dirty="0" smtClean="0"/>
              <a:t> областного бюджета</a:t>
            </a:r>
          </a:p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500" dirty="0" smtClean="0"/>
              <a:t>новые направления:</a:t>
            </a:r>
          </a:p>
        </p:txBody>
      </p:sp>
      <p:pic>
        <p:nvPicPr>
          <p:cNvPr id="34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3297" y="1142984"/>
            <a:ext cx="650664" cy="61729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4" y="2071678"/>
            <a:ext cx="2428892" cy="143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30" name="Стрелка вправо 29"/>
          <p:cNvSpPr/>
          <p:nvPr/>
        </p:nvSpPr>
        <p:spPr>
          <a:xfrm>
            <a:off x="3143240" y="3071810"/>
            <a:ext cx="21431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28992" y="3143248"/>
            <a:ext cx="257176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Условия соглашения выполнены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3143240" y="4143380"/>
            <a:ext cx="21431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28992" y="3857628"/>
            <a:ext cx="257176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Обеспечено достижение показателей, характеризующих уровень управления муниципальными финансами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29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500570"/>
            <a:ext cx="451798" cy="428628"/>
          </a:xfrm>
          <a:prstGeom prst="rect">
            <a:avLst/>
          </a:prstGeom>
          <a:noFill/>
        </p:spPr>
      </p:pic>
      <p:pic>
        <p:nvPicPr>
          <p:cNvPr id="41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143248"/>
            <a:ext cx="451798" cy="428628"/>
          </a:xfrm>
          <a:prstGeom prst="rect">
            <a:avLst/>
          </a:prstGeom>
          <a:noFill/>
        </p:spPr>
      </p:pic>
      <p:sp>
        <p:nvSpPr>
          <p:cNvPr id="21" name="Скругленный прямоугольник 20"/>
          <p:cNvSpPr/>
          <p:nvPr/>
        </p:nvSpPr>
        <p:spPr>
          <a:xfrm>
            <a:off x="5715008" y="1285860"/>
            <a:ext cx="3000396" cy="71438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250" dirty="0" smtClean="0">
                <a:solidFill>
                  <a:srgbClr val="002060"/>
                </a:solidFill>
              </a:rPr>
              <a:t>Полное и своевременное размещение бюджетных данных на официальном сайте Администрации города Вологды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14678" y="5286388"/>
            <a:ext cx="55007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300" i="1" dirty="0" smtClean="0">
                <a:solidFill>
                  <a:srgbClr val="06A236"/>
                </a:solidFill>
              </a:rPr>
              <a:t>Выполнение Указов Президента</a:t>
            </a:r>
          </a:p>
          <a:p>
            <a:pPr>
              <a:buFont typeface="Wingdings" pitchFamily="2" charset="2"/>
              <a:buChar char="Ø"/>
            </a:pPr>
            <a:r>
              <a:rPr lang="ru-RU" sz="1300" i="1" dirty="0" smtClean="0">
                <a:solidFill>
                  <a:srgbClr val="06A236"/>
                </a:solidFill>
              </a:rPr>
              <a:t>Сокращение просроченной кредиторской задолженности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1300" i="1" dirty="0" smtClean="0">
                <a:solidFill>
                  <a:srgbClr val="06A236"/>
                </a:solidFill>
              </a:rPr>
              <a:t>Сокращение задолженности по налоговым доходам</a:t>
            </a:r>
          </a:p>
          <a:p>
            <a:pPr>
              <a:buFont typeface="Wingdings" pitchFamily="2" charset="2"/>
              <a:buChar char="Ø"/>
            </a:pPr>
            <a:r>
              <a:rPr lang="ru-RU" sz="1300" i="1" dirty="0" smtClean="0">
                <a:solidFill>
                  <a:srgbClr val="06A236"/>
                </a:solidFill>
              </a:rPr>
              <a:t>Утвержден План мероприятий г. Вологды по росту доходов, совершенствованию долговой политики и программа оптимизации расходов на 2017-2019 годы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36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593593"/>
            <a:ext cx="428628" cy="406647"/>
          </a:xfrm>
          <a:prstGeom prst="rect">
            <a:avLst/>
          </a:prstGeom>
          <a:noFill/>
        </p:spPr>
      </p:pic>
      <p:cxnSp>
        <p:nvCxnSpPr>
          <p:cNvPr id="45" name="Соединительная линия уступом 44"/>
          <p:cNvCxnSpPr/>
          <p:nvPr/>
        </p:nvCxnSpPr>
        <p:spPr>
          <a:xfrm rot="16200000" flipH="1">
            <a:off x="5179223" y="4250537"/>
            <a:ext cx="1857388" cy="214314"/>
          </a:xfrm>
          <a:prstGeom prst="bentConnector3">
            <a:avLst>
              <a:gd name="adj1" fmla="val 130"/>
            </a:avLst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6000760" y="4429132"/>
            <a:ext cx="214314" cy="35719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-24"/>
            <a:ext cx="9155113" cy="6869113"/>
          </a:xfrm>
          <a:prstGeom prst="rect">
            <a:avLst/>
          </a:prstGeom>
          <a:noFill/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282" y="814312"/>
            <a:ext cx="87154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бюджетной политики на 2018 год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357298"/>
            <a:ext cx="7429552" cy="35719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28596" y="1357298"/>
            <a:ext cx="835824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6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Обеспечение устойчивости и сбалансированности бюджета</a:t>
            </a:r>
            <a:endParaRPr lang="ru-RU" sz="16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500035" y="1714488"/>
          <a:ext cx="807249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6" name="Picture 7" descr="C:\Users\Katanaeva_MN\Рабочий стол\Новая папка\vologda.jpg"/>
          <p:cNvPicPr>
            <a:picLocks noChangeAspect="1" noChangeArrowheads="1"/>
          </p:cNvPicPr>
          <p:nvPr/>
        </p:nvPicPr>
        <p:blipFill>
          <a:blip r:embed="rId4" cstate="print">
            <a:lum bright="58000" contrast="-73000"/>
          </a:blip>
          <a:srcRect/>
          <a:stretch>
            <a:fillRect/>
          </a:stretch>
        </p:blipFill>
        <p:spPr bwMode="auto">
          <a:xfrm>
            <a:off x="500034" y="428604"/>
            <a:ext cx="8143932" cy="609604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85720" y="2649676"/>
            <a:ext cx="8643997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1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1078040"/>
            <a:ext cx="8072438" cy="7078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Параметры исполнения Бюджета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рублей)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2000240"/>
          <a:ext cx="8286808" cy="4357717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786214"/>
                <a:gridCol w="1714512"/>
                <a:gridCol w="1573378"/>
                <a:gridCol w="1212704"/>
              </a:tblGrid>
              <a:tr h="7878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>
                          <a:effectLst/>
                          <a:latin typeface="+mj-lt"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Уточненный план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Исполнено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200" b="0" i="1" u="none" strike="noStrike" kern="1200" dirty="0" smtClean="0">
                          <a:effectLst/>
                          <a:latin typeface="+mj-lt"/>
                        </a:rPr>
                        <a:t>% исполнения к уточненному плану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</a:tr>
              <a:tr h="40889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6 547,7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6 494,6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158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2 804,8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2 755,4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221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3 742,9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3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739,2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40909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6 900,0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6 749,9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668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</a:rPr>
                        <a:t>за </a:t>
                      </a:r>
                      <a:r>
                        <a:rPr lang="ru-RU" sz="1600" u="none" strike="noStrike" dirty="0">
                          <a:effectLst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3 157,1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3 009,7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248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за счет </a:t>
                      </a:r>
                      <a:r>
                        <a:rPr lang="ru-RU" sz="1600" u="none" strike="noStrike" dirty="0" smtClean="0">
                          <a:effectLst/>
                        </a:rPr>
                        <a:t>межбюджетных трансфертов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3 742,9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3 740,2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221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effectLst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effectLst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effectLst/>
                        </a:rPr>
                        <a:t> </a:t>
                      </a:r>
                      <a:r>
                        <a:rPr lang="ru-RU" sz="1600" b="1" u="none" strike="noStrike" dirty="0">
                          <a:effectLst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-352,3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-255,3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1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20" y="785794"/>
            <a:ext cx="8715435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исполнения Бюджета за 2016-2017 годы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19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6229020"/>
              </p:ext>
            </p:extLst>
          </p:nvPr>
        </p:nvGraphicFramePr>
        <p:xfrm>
          <a:off x="500035" y="3643314"/>
          <a:ext cx="8215370" cy="2872553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094832"/>
                <a:gridCol w="1406742"/>
                <a:gridCol w="1350471"/>
                <a:gridCol w="1350471"/>
                <a:gridCol w="1012854"/>
              </a:tblGrid>
              <a:tr h="3905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>
                          <a:effectLst/>
                          <a:latin typeface="+mj-lt"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Факт </a:t>
                      </a:r>
                    </a:p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за 2016 год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Факт </a:t>
                      </a:r>
                    </a:p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за 2017 год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Отклонение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%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1"/>
                    </a:solidFill>
                  </a:tcPr>
                </a:tc>
              </a:tr>
              <a:tr h="3606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6 102,0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6874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2 780,6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-25,2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3789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3 321,4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739,2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417,8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6082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6 329,0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749,9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6082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 smtClean="0">
                          <a:effectLst/>
                        </a:rPr>
                        <a:t>ДЕФИЦИТ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-227,0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46874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% к объему налоговых и неналоговых доходов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285720" y="1285860"/>
          <a:ext cx="857256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53151263"/>
              </p:ext>
            </p:extLst>
          </p:nvPr>
        </p:nvGraphicFramePr>
        <p:xfrm>
          <a:off x="608134" y="1664135"/>
          <a:ext cx="7892956" cy="4771882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873868"/>
                <a:gridCol w="1339696"/>
                <a:gridCol w="1339696"/>
                <a:gridCol w="1339696"/>
              </a:tblGrid>
              <a:tr h="250459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Показатели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2017 год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800" b="1" i="0" u="none" strike="noStrike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План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Факт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%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08059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300" b="1" u="none" strike="noStrike" kern="1200" dirty="0" smtClean="0">
                          <a:effectLst/>
                        </a:rPr>
                        <a:t>НАЛОГОВЫЕ ДОХОДЫ:</a:t>
                      </a:r>
                      <a:endParaRPr kumimoji="0"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1714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2 114,1</a:t>
                      </a:r>
                      <a:endParaRPr lang="ru-RU" sz="1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300" b="1" u="none" strike="noStrike" kern="1200" dirty="0" smtClean="0">
                          <a:effectLst/>
                        </a:rPr>
                        <a:t>2 126,7</a:t>
                      </a:r>
                      <a:endParaRPr kumimoji="0"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300" b="1" u="none" strike="noStrike" kern="1200" dirty="0" smtClean="0">
                          <a:effectLst/>
                        </a:rPr>
                        <a:t>100,6</a:t>
                      </a:r>
                      <a:endParaRPr kumimoji="0"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НДФЛ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894,4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100" u="none" strike="noStrike" kern="1200" dirty="0" smtClean="0">
                          <a:effectLst/>
                        </a:rPr>
                        <a:t>982,1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109,8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Акцизы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8,9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100" u="none" strike="noStrike" kern="1200" dirty="0" smtClean="0">
                          <a:effectLst/>
                        </a:rPr>
                        <a:t>6,5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72,5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Налоги на совокупный доход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500,7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100" u="none" strike="noStrike" kern="1200" dirty="0" smtClean="0">
                          <a:effectLst/>
                        </a:rPr>
                        <a:t>481,4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96,1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45">
                <a:tc>
                  <a:txBody>
                    <a:bodyPr/>
                    <a:lstStyle/>
                    <a:p>
                      <a:pPr marL="252000" algn="l" fontAlgn="t"/>
                      <a:r>
                        <a:rPr lang="ru-RU" sz="1100" u="none" strike="noStrike" dirty="0"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171,7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200,8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116,9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45">
                <a:tc>
                  <a:txBody>
                    <a:bodyPr/>
                    <a:lstStyle/>
                    <a:p>
                      <a:pPr marL="252000" algn="l" fontAlgn="t"/>
                      <a:r>
                        <a:rPr lang="ru-RU" sz="1100" u="none" strike="noStrike" dirty="0"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308,8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261,9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84,8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252000" algn="l" fontAlgn="t"/>
                      <a:r>
                        <a:rPr lang="ru-RU" sz="1100" u="none" strike="noStrike" dirty="0">
                          <a:effectLst/>
                        </a:rPr>
                        <a:t>Единый сельскохозяйственный налог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2,1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142,0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45">
                <a:tc>
                  <a:txBody>
                    <a:bodyPr/>
                    <a:lstStyle/>
                    <a:p>
                      <a:pPr marL="252000" algn="l" fontAlgn="t"/>
                      <a:r>
                        <a:rPr lang="ru-RU" sz="1100" u="none" strike="noStrike" dirty="0">
                          <a:effectLst/>
                        </a:rPr>
                        <a:t>Налог, взимаемый  в связи с применением патентной системы налогообложения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18,7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16,6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88,9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Налоги на имущество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637,4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100" u="none" strike="noStrike" kern="1200" dirty="0" smtClean="0">
                          <a:effectLst/>
                        </a:rPr>
                        <a:t>586,7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92,0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167">
                <a:tc>
                  <a:txBody>
                    <a:bodyPr/>
                    <a:lstStyle/>
                    <a:p>
                      <a:pPr marL="288000" algn="l" fontAlgn="t"/>
                      <a:r>
                        <a:rPr lang="ru-RU" sz="1100" u="none" strike="noStrike" dirty="0">
                          <a:effectLst/>
                        </a:rPr>
                        <a:t>Налог на имущество физических лиц, взимаемый по ставкам, применяемым к объектам налогообложения, расположенным в границах городских округов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351,4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273,7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77,9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288000" algn="l" fontAlgn="t"/>
                      <a:r>
                        <a:rPr lang="ru-RU" sz="1100" u="none" strike="noStrike" dirty="0">
                          <a:effectLst/>
                        </a:rPr>
                        <a:t>Земельный налог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286,0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313,0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109,4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13">
                <a:tc>
                  <a:txBody>
                    <a:bodyPr/>
                    <a:lstStyle/>
                    <a:p>
                      <a:pPr marL="144000" algn="l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Государственная пошлина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72,7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0000"/>
                        </a:lnSpc>
                      </a:pPr>
                      <a:r>
                        <a:rPr kumimoji="0" lang="ru-RU" sz="1100" u="none" strike="noStrike" kern="1200" dirty="0" smtClean="0">
                          <a:effectLst/>
                        </a:rPr>
                        <a:t>70,0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100" u="none" strike="noStrike" kern="1200" dirty="0" smtClean="0">
                          <a:effectLst/>
                        </a:rPr>
                        <a:t>96,3</a:t>
                      </a:r>
                      <a:endParaRPr kumimoji="0"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57158" y="792288"/>
            <a:ext cx="871543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Налоговые доходы бюджета города Вологды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1014" y="1617841"/>
          <a:ext cx="7607200" cy="4740117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348238"/>
                <a:gridCol w="1419654"/>
                <a:gridCol w="1419654"/>
                <a:gridCol w="1419654"/>
              </a:tblGrid>
              <a:tr h="380403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Показатели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2017 год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800" b="1" i="0" u="none" strike="noStrike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800" b="1" i="0" u="none" strike="noStrike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0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План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Факт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latin typeface="+mj-lt"/>
                        </a:rPr>
                        <a:t>%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23085">
                <a:tc>
                  <a:txBody>
                    <a:bodyPr/>
                    <a:lstStyle/>
                    <a:p>
                      <a:pPr marL="0" algn="l" rtl="0" eaLnBrk="1" fontAlgn="ctr" latinLnBrk="0" hangingPunct="1"/>
                      <a:r>
                        <a:rPr kumimoji="0" lang="ru-RU" sz="1400" b="1" u="none" strike="noStrike" kern="1200" dirty="0" smtClean="0">
                          <a:effectLst/>
                        </a:rPr>
                        <a:t>    НЕНАЛОГОВЫЕ ДОХОДЫ:</a:t>
                      </a:r>
                      <a:endParaRPr kumimoji="0"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7145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690,7</a:t>
                      </a:r>
                      <a:endParaRPr lang="ru-RU" sz="14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628,7</a:t>
                      </a:r>
                      <a:endParaRPr lang="ru-RU" sz="14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91,0</a:t>
                      </a:r>
                      <a:endParaRPr lang="ru-RU" sz="14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761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262,9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231,0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87,9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66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Платежи при пользовании природными ресурсами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6,7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3,8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56,7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214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31,2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36,0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115,4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62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272,8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256,1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93,9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66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Штрафы, санкции, возмещение ущерба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68,3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98,3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66">
                <a:tc>
                  <a:txBody>
                    <a:bodyPr/>
                    <a:lstStyle/>
                    <a:p>
                      <a:pPr marL="324000" algn="l" fontAlgn="t"/>
                      <a:r>
                        <a:rPr lang="ru-RU" sz="1400" u="none" strike="noStrike" dirty="0" smtClean="0">
                          <a:effectLst/>
                        </a:rPr>
                        <a:t>Прочие неналоговые доходы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47,5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33,5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70,5</a:t>
                      </a:r>
                      <a:endParaRPr lang="ru-RU" sz="14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57158" y="792288"/>
            <a:ext cx="8715435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Неналоговые доходы бюджета города Вологды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42910" y="862596"/>
            <a:ext cx="8001056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за счет собственных средств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межбюджетных трансфертов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Диаграмма 33"/>
          <p:cNvGraphicFramePr/>
          <p:nvPr/>
        </p:nvGraphicFramePr>
        <p:xfrm>
          <a:off x="500034" y="1571612"/>
          <a:ext cx="8143932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3504" y="3929066"/>
            <a:ext cx="3643338" cy="2643206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1050" dirty="0" smtClean="0"/>
              <a:t>Переселение граждан из ветхого </a:t>
            </a:r>
          </a:p>
          <a:p>
            <a:pPr algn="ctr">
              <a:defRPr/>
            </a:pPr>
            <a:r>
              <a:rPr lang="ru-RU" sz="1050" dirty="0" smtClean="0"/>
              <a:t>и аварийного жилья 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564,8 млн. рублей</a:t>
            </a:r>
          </a:p>
          <a:p>
            <a:pPr algn="ctr">
              <a:defRPr/>
            </a:pPr>
            <a:r>
              <a:rPr lang="ru-RU" sz="1050" dirty="0" smtClean="0"/>
              <a:t>Строительство, ремонт автомобильных дорог </a:t>
            </a:r>
          </a:p>
          <a:p>
            <a:pPr algn="ctr">
              <a:defRPr/>
            </a:pPr>
            <a:r>
              <a:rPr lang="ru-RU" sz="1050" dirty="0" smtClean="0"/>
              <a:t>и содержание улично-дорожной сети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461,6 млн. рублей</a:t>
            </a:r>
          </a:p>
          <a:p>
            <a:pPr algn="ctr">
              <a:defRPr/>
            </a:pPr>
            <a:r>
              <a:rPr lang="ru-RU" sz="1050" dirty="0" smtClean="0"/>
              <a:t>Выполнение мероприятий по благоустройству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192,1 млн. рублей</a:t>
            </a:r>
          </a:p>
          <a:p>
            <a:pPr algn="ctr">
              <a:defRPr/>
            </a:pPr>
            <a:r>
              <a:rPr lang="ru-RU" sz="1050" dirty="0" smtClean="0"/>
              <a:t>Строительство, реконструкция МДОУ и школы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56,9 млн. рублей</a:t>
            </a:r>
          </a:p>
          <a:p>
            <a:pPr algn="ctr">
              <a:defRPr/>
            </a:pPr>
            <a:r>
              <a:rPr lang="ru-RU" sz="1050" dirty="0" smtClean="0"/>
              <a:t>Дотации на обеспечение сбалансированности </a:t>
            </a:r>
          </a:p>
          <a:p>
            <a:pPr algn="ctr">
              <a:defRPr/>
            </a:pPr>
            <a:r>
              <a:rPr lang="ru-RU" sz="1050" dirty="0" smtClean="0"/>
              <a:t>бюджета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37,1 млн. рублей</a:t>
            </a:r>
          </a:p>
          <a:p>
            <a:pPr algn="ctr">
              <a:defRPr/>
            </a:pPr>
            <a:r>
              <a:rPr lang="ru-RU" sz="1050" dirty="0" smtClean="0"/>
              <a:t>Прочие субсидии, иные межбюджетные трансферты</a:t>
            </a:r>
          </a:p>
          <a:p>
            <a:pPr algn="ctr">
              <a:defRPr/>
            </a:pPr>
            <a:r>
              <a:rPr lang="ru-RU" sz="1050" dirty="0" smtClean="0">
                <a:solidFill>
                  <a:srgbClr val="FF0000"/>
                </a:solidFill>
              </a:rPr>
              <a:t>29,1 млн. рублей</a:t>
            </a:r>
          </a:p>
          <a:p>
            <a:pPr algn="ctr">
              <a:defRPr/>
            </a:pPr>
            <a:endParaRPr lang="ru-RU" sz="1050" dirty="0" smtClean="0">
              <a:solidFill>
                <a:srgbClr val="FF0000"/>
              </a:solidFill>
              <a:cs typeface="+mn-cs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714745" y="3285727"/>
            <a:ext cx="571504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8596" y="1750207"/>
            <a:ext cx="3357586" cy="1607355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Обеспечение общеобразовательного процесса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 и др. полномочий в сфере образования</a:t>
            </a:r>
          </a:p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2 136,1 млн. рублей</a:t>
            </a:r>
          </a:p>
          <a:p>
            <a:pPr algn="ctr">
              <a:defRPr/>
            </a:pPr>
            <a:r>
              <a:rPr lang="ru-RU" sz="1050" dirty="0" smtClean="0"/>
              <a:t>Выполнение функций административного центра</a:t>
            </a:r>
            <a:endParaRPr lang="ru-RU" sz="105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109,6 млн. рублей</a:t>
            </a:r>
          </a:p>
          <a:p>
            <a:pPr algn="ctr">
              <a:defRPr/>
            </a:pPr>
            <a:r>
              <a:rPr lang="ru-RU" dirty="0" smtClean="0"/>
              <a:t>Социальная защита</a:t>
            </a:r>
          </a:p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101,0 млн. рублей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Прочие субвенции</a:t>
            </a:r>
          </a:p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51,9 млн. рублей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892943" y="2678901"/>
            <a:ext cx="428628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86380" y="3357562"/>
            <a:ext cx="3500462" cy="428628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050" dirty="0" smtClean="0">
                <a:solidFill>
                  <a:schemeClr val="tx1"/>
                </a:solidFill>
              </a:rPr>
              <a:t>Собственные средства бюджета</a:t>
            </a:r>
          </a:p>
          <a:p>
            <a:pPr algn="ctr">
              <a:defRPr/>
            </a:pPr>
            <a:r>
              <a:rPr lang="ru-RU" sz="1050" dirty="0" smtClean="0">
                <a:solidFill>
                  <a:schemeClr val="tx1"/>
                </a:solidFill>
              </a:rPr>
              <a:t> на решение вопросов местного значения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5143504" y="3714752"/>
            <a:ext cx="428628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3857620" y="2000240"/>
          <a:ext cx="4786346" cy="121444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2428892"/>
                <a:gridCol w="857256"/>
                <a:gridCol w="857256"/>
                <a:gridCol w="642942"/>
              </a:tblGrid>
              <a:tr h="348539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План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Факт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67">
                <a:tc>
                  <a:txBody>
                    <a:bodyPr/>
                    <a:lstStyle/>
                    <a:p>
                      <a:pPr algn="l"/>
                      <a:r>
                        <a:rPr lang="ru-RU" sz="1150" b="1" dirty="0" smtClean="0">
                          <a:solidFill>
                            <a:srgbClr val="002060"/>
                          </a:solidFill>
                        </a:rPr>
                        <a:t>Переданные государственные полномочия</a:t>
                      </a:r>
                      <a:endParaRPr lang="ru-RU" sz="11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2 398,6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2 398,6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rgbClr val="002060"/>
                          </a:solidFill>
                        </a:rPr>
                        <a:t>100,0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3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Вопросы местного значения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4 501,4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4 351,3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96,7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2" name="Прямая соединительная линия 21"/>
          <p:cNvCxnSpPr/>
          <p:nvPr/>
        </p:nvCxnSpPr>
        <p:spPr>
          <a:xfrm>
            <a:off x="5072066" y="4929198"/>
            <a:ext cx="357190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5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1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006227" y="1272629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2052" name="AutoShape 6"/>
          <p:cNvSpPr>
            <a:spLocks/>
          </p:cNvSpPr>
          <p:nvPr/>
        </p:nvSpPr>
        <p:spPr bwMode="auto">
          <a:xfrm>
            <a:off x="2661989" y="2280691"/>
            <a:ext cx="215900" cy="2808288"/>
          </a:xfrm>
          <a:prstGeom prst="leftBrace">
            <a:avLst>
              <a:gd name="adj1" fmla="val 108395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2085727" y="4369841"/>
            <a:ext cx="3889375" cy="10080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0" y="894504"/>
            <a:ext cx="9144000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Отраслевая структура исполнения расходов Бюджета за 2017 год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19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" name="Диаграмма 24"/>
          <p:cNvGraphicFramePr/>
          <p:nvPr/>
        </p:nvGraphicFramePr>
        <p:xfrm>
          <a:off x="1000100" y="1710024"/>
          <a:ext cx="7272000" cy="51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 descr="D:\Рабочий стол\картинки к слайдам\образ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235" y="1643050"/>
            <a:ext cx="1030035" cy="571504"/>
          </a:xfrm>
          <a:prstGeom prst="rect">
            <a:avLst/>
          </a:prstGeom>
          <a:noFill/>
        </p:spPr>
      </p:pic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1857356" y="1714488"/>
            <a:ext cx="1571636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Образование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714480" y="2335405"/>
            <a:ext cx="2500330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Дорожное хозяйство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1428728" y="2962959"/>
            <a:ext cx="1500198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ЖКХ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785918" y="3621289"/>
            <a:ext cx="3429024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Общегосударственные вопросы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1785918" y="4264231"/>
            <a:ext cx="2428892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Социальная политика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785918" y="4857760"/>
            <a:ext cx="3071834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Физическая культура и спорт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1643042" y="5500702"/>
            <a:ext cx="3143272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Культура, кинематография</a:t>
            </a:r>
            <a:endParaRPr lang="ru-RU" sz="1500" dirty="0">
              <a:solidFill>
                <a:srgbClr val="C00000"/>
              </a:solidFill>
            </a:endParaRPr>
          </a:p>
        </p:txBody>
      </p:sp>
      <p:pic>
        <p:nvPicPr>
          <p:cNvPr id="1027" name="Picture 3" descr="D:\Рабочий стол\картинки к слайдам\дорож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3235" y="2214554"/>
            <a:ext cx="1082683" cy="642942"/>
          </a:xfrm>
          <a:prstGeom prst="rect">
            <a:avLst/>
          </a:prstGeom>
          <a:noFill/>
        </p:spPr>
      </p:pic>
      <p:pic>
        <p:nvPicPr>
          <p:cNvPr id="1028" name="Picture 4" descr="D:\Рабочий стол\картинки к слайдам\жкх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3000372"/>
            <a:ext cx="857256" cy="571504"/>
          </a:xfrm>
          <a:prstGeom prst="rect">
            <a:avLst/>
          </a:prstGeom>
          <a:noFill/>
        </p:spPr>
      </p:pic>
      <p:pic>
        <p:nvPicPr>
          <p:cNvPr id="1029" name="Picture 5" descr="D:\Рабочий стол\картинки к слайдам\уч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673" y="3643338"/>
            <a:ext cx="857256" cy="714356"/>
          </a:xfrm>
          <a:prstGeom prst="rect">
            <a:avLst/>
          </a:prstGeom>
          <a:noFill/>
        </p:spPr>
      </p:pic>
      <p:pic>
        <p:nvPicPr>
          <p:cNvPr id="1030" name="Picture 6" descr="D:\Рабочий стол\картинки к слайдам\соц обесп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66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74673" y="4357694"/>
            <a:ext cx="857256" cy="631492"/>
          </a:xfrm>
          <a:prstGeom prst="rect">
            <a:avLst/>
          </a:prstGeom>
          <a:noFill/>
        </p:spPr>
      </p:pic>
      <p:pic>
        <p:nvPicPr>
          <p:cNvPr id="1031" name="Picture 7" descr="D:\Рабочий стол\картинки к слайдам\физкул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4976850"/>
            <a:ext cx="857216" cy="666728"/>
          </a:xfrm>
          <a:prstGeom prst="rect">
            <a:avLst/>
          </a:prstGeom>
          <a:noFill/>
        </p:spPr>
      </p:pic>
      <p:pic>
        <p:nvPicPr>
          <p:cNvPr id="1032" name="Picture 8" descr="D:\Рабочий стол\картинки к слайдам\культ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5667399"/>
            <a:ext cx="914396" cy="690559"/>
          </a:xfrm>
          <a:prstGeom prst="rect">
            <a:avLst/>
          </a:prstGeom>
          <a:noFill/>
        </p:spPr>
      </p:pic>
      <p:graphicFrame>
        <p:nvGraphicFramePr>
          <p:cNvPr id="35" name="Диаграмма 34"/>
          <p:cNvGraphicFramePr/>
          <p:nvPr/>
        </p:nvGraphicFramePr>
        <p:xfrm>
          <a:off x="5000628" y="3500438"/>
          <a:ext cx="400049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43800" y="199577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100,0 %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4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74" y="4572008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 smtClean="0">
                <a:cs typeface="+mn-cs"/>
              </a:rPr>
              <a:t>58,8 %</a:t>
            </a:r>
            <a:endParaRPr lang="ru-RU" sz="1200" dirty="0">
              <a:cs typeface="+mn-cs"/>
            </a:endParaRPr>
          </a:p>
        </p:txBody>
      </p:sp>
      <p:sp>
        <p:nvSpPr>
          <p:cNvPr id="4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8" y="4572008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 smtClean="0">
                <a:cs typeface="+mn-cs"/>
              </a:rPr>
              <a:t>30,5 %</a:t>
            </a:r>
            <a:endParaRPr lang="ru-RU" sz="1200" dirty="0">
              <a:cs typeface="+mn-cs"/>
            </a:endParaRPr>
          </a:p>
        </p:txBody>
      </p:sp>
      <p:sp>
        <p:nvSpPr>
          <p:cNvPr id="4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72132" y="4000504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100" dirty="0" smtClean="0">
                <a:cs typeface="+mn-cs"/>
              </a:rPr>
              <a:t>10,7 %</a:t>
            </a:r>
            <a:endParaRPr lang="ru-RU" sz="1100" dirty="0"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643438" y="5929330"/>
            <a:ext cx="3929090" cy="428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500" dirty="0" smtClean="0">
                <a:solidFill>
                  <a:schemeClr val="tx1"/>
                </a:solidFill>
              </a:rPr>
              <a:t>Социально-направленный бюджет</a:t>
            </a:r>
            <a:endParaRPr lang="ru-RU" sz="1500" dirty="0">
              <a:solidFill>
                <a:schemeClr val="tx1"/>
              </a:solidFill>
            </a:endParaRPr>
          </a:p>
        </p:txBody>
      </p:sp>
      <p:pic>
        <p:nvPicPr>
          <p:cNvPr id="1033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2350" y="5581572"/>
            <a:ext cx="743054" cy="704948"/>
          </a:xfrm>
          <a:prstGeom prst="rect">
            <a:avLst/>
          </a:prstGeom>
          <a:noFill/>
        </p:spPr>
      </p:pic>
      <p:pic>
        <p:nvPicPr>
          <p:cNvPr id="1034" name="Picture 10" descr="D:\Рабочий стол\картинки к слайдам\семья.pn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571744"/>
            <a:ext cx="1167572" cy="1228724"/>
          </a:xfrm>
          <a:prstGeom prst="rect">
            <a:avLst/>
          </a:prstGeom>
          <a:noFill/>
        </p:spPr>
      </p:pic>
      <p:sp>
        <p:nvSpPr>
          <p:cNvPr id="4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3504" y="3228964"/>
            <a:ext cx="1857388" cy="53181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1600" dirty="0" smtClean="0">
                <a:cs typeface="+mn-cs"/>
              </a:rPr>
              <a:t>Структура</a:t>
            </a:r>
          </a:p>
          <a:p>
            <a:pPr algn="ctr">
              <a:defRPr/>
            </a:pPr>
            <a:r>
              <a:rPr lang="ru-RU" sz="1600" dirty="0" smtClean="0">
                <a:cs typeface="+mn-cs"/>
              </a:rPr>
              <a:t>расходов</a:t>
            </a:r>
            <a:endParaRPr lang="ru-RU" sz="1600" dirty="0">
              <a:cs typeface="+mn-cs"/>
            </a:endParaRPr>
          </a:p>
        </p:txBody>
      </p:sp>
      <p:sp>
        <p:nvSpPr>
          <p:cNvPr id="5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29090" y="325437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98,8 %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14810" y="264318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89,1 %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14678" y="3897318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97,6 %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488" y="454026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99,1 %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0" y="514351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100,0 %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68" y="5786454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99,1 %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13717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4" descr="C:\Users\Katanaeva_MN\Рабочий стол\Новая папка\ф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</p:spPr>
      </p:pic>
      <p:pic>
        <p:nvPicPr>
          <p:cNvPr id="6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4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2017 год</a:t>
            </a: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21" y="857232"/>
            <a:ext cx="8715435" cy="9694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исполнения расходов Бюджета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статьям экономической классификации за 2017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19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Рабочий стол\картинки к слайдам\зп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571744"/>
            <a:ext cx="642942" cy="460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3" descr="D:\Рабочий стол\картинки к слайдам\ком усл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4266373"/>
            <a:ext cx="571504" cy="519949"/>
          </a:xfrm>
          <a:prstGeom prst="rect">
            <a:avLst/>
          </a:prstGeom>
          <a:noFill/>
        </p:spPr>
      </p:pic>
      <p:pic>
        <p:nvPicPr>
          <p:cNvPr id="1028" name="Picture 4" descr="D:\Рабочий стол\картинки к слайдам\соц обесп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7643834" y="3070856"/>
            <a:ext cx="571504" cy="563883"/>
          </a:xfrm>
          <a:prstGeom prst="rect">
            <a:avLst/>
          </a:prstGeom>
          <a:noFill/>
        </p:spPr>
      </p:pic>
      <p:pic>
        <p:nvPicPr>
          <p:cNvPr id="1029" name="Picture 5" descr="D:\Рабочий стол\картинки к слайдам\учр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1928802"/>
            <a:ext cx="642942" cy="642942"/>
          </a:xfrm>
          <a:prstGeom prst="rect">
            <a:avLst/>
          </a:prstGeom>
          <a:noFill/>
        </p:spPr>
      </p:pic>
      <p:pic>
        <p:nvPicPr>
          <p:cNvPr id="1030" name="Picture 6" descr="D:\Рабочий стол\картинки к слайдам\прочие.jp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rgbClr val="E6851A">
                <a:tint val="45000"/>
                <a:satMod val="400000"/>
              </a:srgbClr>
            </a:duotone>
            <a:lum bright="-15000"/>
          </a:blip>
          <a:srcRect/>
          <a:stretch>
            <a:fillRect/>
          </a:stretch>
        </p:blipFill>
        <p:spPr bwMode="auto">
          <a:xfrm>
            <a:off x="1057989" y="5924476"/>
            <a:ext cx="585053" cy="545298"/>
          </a:xfrm>
          <a:prstGeom prst="ellipse">
            <a:avLst/>
          </a:prstGeom>
          <a:noFill/>
        </p:spPr>
      </p:pic>
      <p:pic>
        <p:nvPicPr>
          <p:cNvPr id="1032" name="Picture 8" descr="D:\Рабочий стол\картинки к слайдам\кап влож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6462" y="3643314"/>
            <a:ext cx="658018" cy="579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Picture 9" descr="D:\Рабочий стол\картинки к слайдам\имущ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3112" y="4857760"/>
            <a:ext cx="498492" cy="44538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70" name="Прямоугольник 69"/>
          <p:cNvSpPr/>
          <p:nvPr/>
        </p:nvSpPr>
        <p:spPr>
          <a:xfrm>
            <a:off x="785786" y="2515836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Заработная плата и начисления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428860" y="3071810"/>
            <a:ext cx="6000792" cy="57150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обеспечение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428860" y="4230348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Коммунальные услуги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85786" y="5929330"/>
            <a:ext cx="6000792" cy="55597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Прочие расходы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2428860" y="1943102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Субсидии учреждениям и организациям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85786" y="3651788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Капитальные вложения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85786" y="4801852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Работы, услуги, содержание имущества   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428860" y="5373356"/>
            <a:ext cx="6000792" cy="5559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Обслуживание муниципального долга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3" name="Picture 1" descr="C:\Users\Katanaeva_MN\Рабочий стол\Новая папка\restrukturizaciya-kredita-chto-eto-takoye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43834" y="5429264"/>
            <a:ext cx="571504" cy="42862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4" name="Выноска 2 83"/>
          <p:cNvSpPr/>
          <p:nvPr/>
        </p:nvSpPr>
        <p:spPr>
          <a:xfrm flipH="1" flipV="1">
            <a:off x="1142976" y="4357694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Выноска 2 84"/>
          <p:cNvSpPr/>
          <p:nvPr/>
        </p:nvSpPr>
        <p:spPr>
          <a:xfrm flipH="1" flipV="1">
            <a:off x="1142976" y="5500702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Выноска 2 85"/>
          <p:cNvSpPr/>
          <p:nvPr/>
        </p:nvSpPr>
        <p:spPr>
          <a:xfrm flipH="1" flipV="1">
            <a:off x="1142976" y="2071678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Выноска 2 87"/>
          <p:cNvSpPr/>
          <p:nvPr/>
        </p:nvSpPr>
        <p:spPr>
          <a:xfrm flipH="1" flipV="1">
            <a:off x="1142976" y="3214686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Выноска 2 88"/>
          <p:cNvSpPr/>
          <p:nvPr/>
        </p:nvSpPr>
        <p:spPr>
          <a:xfrm flipV="1">
            <a:off x="7215206" y="2643182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Выноска 2 89"/>
          <p:cNvSpPr/>
          <p:nvPr/>
        </p:nvSpPr>
        <p:spPr>
          <a:xfrm flipV="1">
            <a:off x="7215206" y="3786190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Выноска 2 91"/>
          <p:cNvSpPr/>
          <p:nvPr/>
        </p:nvSpPr>
        <p:spPr>
          <a:xfrm flipV="1">
            <a:off x="7215206" y="4929198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Выноска 2 92"/>
          <p:cNvSpPr/>
          <p:nvPr/>
        </p:nvSpPr>
        <p:spPr>
          <a:xfrm flipV="1">
            <a:off x="7215206" y="6072206"/>
            <a:ext cx="857256" cy="357190"/>
          </a:xfrm>
          <a:prstGeom prst="borderCallout2">
            <a:avLst>
              <a:gd name="adj1" fmla="val 18750"/>
              <a:gd name="adj2" fmla="val -8333"/>
              <a:gd name="adj3" fmla="val 6843"/>
              <a:gd name="adj4" fmla="val -11706"/>
              <a:gd name="adj5" fmla="val 103818"/>
              <a:gd name="adj6" fmla="val -47730"/>
            </a:avLst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71538" y="2071678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cs typeface="+mn-cs"/>
              </a:rPr>
              <a:t> 3 739,7</a:t>
            </a:r>
            <a:endParaRPr lang="ru-RU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9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42976" y="3214686"/>
            <a:ext cx="92869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cs typeface="+mn-cs"/>
              </a:rPr>
              <a:t>184,4</a:t>
            </a:r>
            <a:endParaRPr lang="ru-RU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9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14414" y="4357694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cs typeface="+mn-cs"/>
              </a:rPr>
              <a:t>46,5</a:t>
            </a:r>
            <a:endParaRPr lang="ru-RU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9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00132" y="550070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cs typeface="+mn-cs"/>
              </a:rPr>
              <a:t>152,3</a:t>
            </a:r>
            <a:endParaRPr lang="ru-RU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9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272362" y="268287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cs typeface="+mn-cs"/>
              </a:rPr>
              <a:t>520,2</a:t>
            </a:r>
            <a:endParaRPr lang="ru-RU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101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272362" y="382588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cs typeface="+mn-cs"/>
              </a:rPr>
              <a:t>919,9</a:t>
            </a:r>
            <a:endParaRPr lang="ru-RU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102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43768" y="4968888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cs typeface="+mn-cs"/>
              </a:rPr>
              <a:t>1 076,1</a:t>
            </a:r>
            <a:endParaRPr lang="ru-RU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10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272362" y="611189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cs typeface="+mn-cs"/>
              </a:rPr>
              <a:t>110,8</a:t>
            </a:r>
            <a:endParaRPr lang="ru-RU" dirty="0">
              <a:solidFill>
                <a:srgbClr val="002060"/>
              </a:solidFill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31318</TotalTime>
  <Words>2452</Words>
  <Application>Microsoft Office PowerPoint</Application>
  <PresentationFormat>Экран (4:3)</PresentationFormat>
  <Paragraphs>657</Paragraphs>
  <Slides>22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Оформление по умолчанию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Администрация г.Вологды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проекта Постановления Администрации города Вологды от 25.03.2010 № 557-р «О подготовке к реализации проекта федерального закона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</dc:title>
  <dc:creator>Litvin_IA</dc:creator>
  <cp:lastModifiedBy>Katanaeva_MN</cp:lastModifiedBy>
  <cp:revision>2054</cp:revision>
  <cp:lastPrinted>2015-04-03T13:50:51Z</cp:lastPrinted>
  <dcterms:created xsi:type="dcterms:W3CDTF">2010-04-27T12:03:05Z</dcterms:created>
  <dcterms:modified xsi:type="dcterms:W3CDTF">2018-05-14T06:54:25Z</dcterms:modified>
</cp:coreProperties>
</file>