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66" r:id="rId3"/>
    <p:sldId id="265" r:id="rId4"/>
    <p:sldId id="264" r:id="rId5"/>
    <p:sldId id="263" r:id="rId6"/>
    <p:sldId id="262" r:id="rId7"/>
  </p:sldIdLst>
  <p:sldSz cx="12192000" cy="6858000"/>
  <p:notesSz cx="6858000" cy="9926638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B5DA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667" autoAdjust="0"/>
  </p:normalViewPr>
  <p:slideViewPr>
    <p:cSldViewPr snapToGrid="0">
      <p:cViewPr>
        <p:scale>
          <a:sx n="90" d="100"/>
          <a:sy n="90" d="100"/>
        </p:scale>
        <p:origin x="264" y="-3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813667031195412"/>
          <c:y val="6.8706942962014322E-2"/>
          <c:w val="0.71878449123514065"/>
          <c:h val="0.632339002648472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Письменные</c:v>
                </c:pt>
              </c:strCache>
            </c:strRef>
          </c:tx>
          <c:spPr>
            <a:solidFill>
              <a:schemeClr val="accent6"/>
            </a:solidFill>
            <a:ln w="25400" cap="rnd" cmpd="sng" algn="ctr">
              <a:solidFill>
                <a:schemeClr val="lt1"/>
              </a:solidFill>
              <a:prstDash val="solid"/>
            </a:ln>
            <a:effectLst/>
          </c:spPr>
          <c:invertIfNegative val="0"/>
          <c:dLbls>
            <c:dLbl>
              <c:idx val="0"/>
              <c:layout>
                <c:manualLayout>
                  <c:x val="8.6419148227989528E-3"/>
                  <c:y val="-1.16958245722091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4814711124798197E-2"/>
                  <c:y val="-2.10524842299763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2242107763040367E-3"/>
                  <c:y val="-2.08996222836095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172796301999294E-3"/>
                  <c:y val="-1.4034989486650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на имя Мэра города апрель 2024 года      </c:v>
                </c:pt>
                <c:pt idx="1">
                  <c:v>на имя Мэра города апрель 2023 года</c:v>
                </c:pt>
                <c:pt idx="2">
                  <c:v>всего по ОМСУ апрель 2024 года</c:v>
                </c:pt>
                <c:pt idx="3">
                  <c:v>всего по ОМСУ апрель 2023 года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1180</c:v>
                </c:pt>
                <c:pt idx="1">
                  <c:v>1569</c:v>
                </c:pt>
                <c:pt idx="2">
                  <c:v>2376</c:v>
                </c:pt>
                <c:pt idx="3">
                  <c:v>3151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Устные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1538178000990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4834800286988184E-2"/>
                  <c:y val="-7.2760144580468927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9779733715983863E-2"/>
                  <c:y val="3.968781006101716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9779733715983863E-2"/>
                  <c:y val="3.968781006101716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 algn="just"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на имя Мэра города апрель 2024 года      </c:v>
                </c:pt>
                <c:pt idx="1">
                  <c:v>на имя Мэра города апрель 2023 года</c:v>
                </c:pt>
                <c:pt idx="2">
                  <c:v>всего по ОМСУ апрель 2024 года</c:v>
                </c:pt>
                <c:pt idx="3">
                  <c:v>всего по ОМСУ апрель 2023 года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8</c:v>
                </c:pt>
                <c:pt idx="1">
                  <c:v>5</c:v>
                </c:pt>
                <c:pt idx="2">
                  <c:v>37</c:v>
                </c:pt>
                <c:pt idx="3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471424"/>
        <c:axId val="33171136"/>
        <c:axId val="0"/>
      </c:bar3DChart>
      <c:catAx>
        <c:axId val="424714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33171136"/>
        <c:crosses val="autoZero"/>
        <c:auto val="1"/>
        <c:lblAlgn val="ctr"/>
        <c:lblOffset val="100"/>
        <c:noMultiLvlLbl val="0"/>
      </c:catAx>
      <c:valAx>
        <c:axId val="33171136"/>
        <c:scaling>
          <c:orientation val="minMax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24714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448556975909649"/>
          <c:y val="0.43288127942420679"/>
          <c:w val="0.15839317157155144"/>
          <c:h val="9.0082161786223247E-2"/>
        </c:manualLayout>
      </c:layout>
      <c:overlay val="0"/>
      <c:txPr>
        <a:bodyPr/>
        <a:lstStyle/>
        <a:p>
          <a:pPr>
            <a:defRPr sz="16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3808845875793451"/>
          <c:y val="1.0132906506256638E-3"/>
          <c:w val="0.45991359909723051"/>
          <c:h val="0.865165773117948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65000"/>
                    <a:lumMod val="110000"/>
                  </a:schemeClr>
                </a:gs>
                <a:gs pos="88000">
                  <a:schemeClr val="accent5">
                    <a:tint val="90000"/>
                  </a:schemeClr>
                </a:gs>
              </a:gsLst>
              <a:lin ang="5400000" scaled="0"/>
            </a:gradFill>
            <a:ln w="12700" cap="rnd" cmpd="sng" algn="ctr">
              <a:solidFill>
                <a:schemeClr val="accent5"/>
              </a:solidFill>
              <a:prstDash val="solid"/>
            </a:ln>
            <a:effectLst/>
          </c:spPr>
          <c:invertIfNegative val="0"/>
          <c:dLbls>
            <c:txPr>
              <a:bodyPr/>
              <a:lstStyle/>
              <a:p>
                <a:pPr>
                  <a:defRPr sz="12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Правоохранительные органы</c:v>
                </c:pt>
                <c:pt idx="1">
                  <c:v>Прочие организации</c:v>
                </c:pt>
                <c:pt idx="2">
                  <c:v>Правительство Вологодской области</c:v>
                </c:pt>
                <c:pt idx="3">
                  <c:v>Сайт Администрации города Вологды</c:v>
                </c:pt>
                <c:pt idx="4">
                  <c:v>Непосредственно от граждан</c:v>
                </c:pt>
                <c:pt idx="5">
                  <c:v>Вологодская городская Дума</c:v>
                </c:pt>
                <c:pt idx="6">
                  <c:v>Законодательное Собрание Вологодской области</c:v>
                </c:pt>
                <c:pt idx="7">
                  <c:v>Губернатор Вологодской области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86</c:v>
                </c:pt>
                <c:pt idx="1">
                  <c:v>460</c:v>
                </c:pt>
                <c:pt idx="2">
                  <c:v>966</c:v>
                </c:pt>
                <c:pt idx="3">
                  <c:v>469</c:v>
                </c:pt>
                <c:pt idx="4">
                  <c:v>1205</c:v>
                </c:pt>
                <c:pt idx="5">
                  <c:v>11</c:v>
                </c:pt>
                <c:pt idx="6">
                  <c:v>3</c:v>
                </c:pt>
                <c:pt idx="7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6"/>
            </a:solidFill>
            <a:ln w="19050" cap="rnd" cmpd="sng" algn="ctr">
              <a:solidFill>
                <a:schemeClr val="accent6">
                  <a:shade val="50000"/>
                </a:schemeClr>
              </a:solidFill>
              <a:prstDash val="solid"/>
            </a:ln>
            <a:effectLst/>
          </c:spPr>
          <c:invertIfNegative val="0"/>
          <c:dLbls>
            <c:txPr>
              <a:bodyPr/>
              <a:lstStyle/>
              <a:p>
                <a:pPr>
                  <a:defRPr sz="1200" baseline="0">
                    <a:latin typeface="+mn-lt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Правоохранительные органы</c:v>
                </c:pt>
                <c:pt idx="1">
                  <c:v>Прочие организации</c:v>
                </c:pt>
                <c:pt idx="2">
                  <c:v>Правительство Вологодской области</c:v>
                </c:pt>
                <c:pt idx="3">
                  <c:v>Сайт Администрации города Вологды</c:v>
                </c:pt>
                <c:pt idx="4">
                  <c:v>Непосредственно от граждан</c:v>
                </c:pt>
                <c:pt idx="5">
                  <c:v>Вологодская городская Дума</c:v>
                </c:pt>
                <c:pt idx="6">
                  <c:v>Законодательное Собрание Вологодской области</c:v>
                </c:pt>
                <c:pt idx="7">
                  <c:v>Губернатор Вологодской области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60</c:v>
                </c:pt>
                <c:pt idx="1">
                  <c:v>744</c:v>
                </c:pt>
                <c:pt idx="2">
                  <c:v>281</c:v>
                </c:pt>
                <c:pt idx="3">
                  <c:v>152</c:v>
                </c:pt>
                <c:pt idx="4">
                  <c:v>1168</c:v>
                </c:pt>
                <c:pt idx="5">
                  <c:v>0</c:v>
                </c:pt>
                <c:pt idx="6">
                  <c:v>0</c:v>
                </c:pt>
                <c:pt idx="7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387136"/>
        <c:axId val="33176896"/>
      </c:barChart>
      <c:catAx>
        <c:axId val="3938713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 i="0" baseline="0">
                <a:latin typeface="Times New Roman" pitchFamily="18" charset="0"/>
              </a:defRPr>
            </a:pPr>
            <a:endParaRPr lang="ru-RU"/>
          </a:p>
        </c:txPr>
        <c:crossAx val="33176896"/>
        <c:crosses val="autoZero"/>
        <c:auto val="1"/>
        <c:lblAlgn val="ctr"/>
        <c:lblOffset val="100"/>
        <c:noMultiLvlLbl val="0"/>
      </c:catAx>
      <c:valAx>
        <c:axId val="3317689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3938713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035514478823626"/>
          <c:y val="6.1621740373571696E-2"/>
          <c:w val="0.43773922371104196"/>
          <c:h val="0.8821619256284574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обращений граждан</c:v>
                </c:pt>
              </c:strCache>
            </c:strRef>
          </c:tx>
          <c:spPr>
            <a:ln>
              <a:solidFill>
                <a:schemeClr val="tx2"/>
              </a:solidFill>
            </a:ln>
          </c:spPr>
          <c:dPt>
            <c:idx val="0"/>
            <c:bubble3D val="0"/>
            <c:spPr>
              <a:solidFill>
                <a:schemeClr val="accent4">
                  <a:lumMod val="75000"/>
                </a:schemeClr>
              </a:solidFill>
              <a:ln>
                <a:solidFill>
                  <a:schemeClr val="tx2"/>
                </a:solidFill>
              </a:ln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2"/>
                </a:solidFill>
              </a:ln>
            </c:spPr>
          </c:dPt>
          <c:dPt>
            <c:idx val="2"/>
            <c:bubble3D val="0"/>
            <c:spPr>
              <a:solidFill>
                <a:srgbClr val="FFFF00"/>
              </a:solidFill>
              <a:ln>
                <a:solidFill>
                  <a:schemeClr val="tx2"/>
                </a:solidFill>
              </a:ln>
            </c:spPr>
          </c:dPt>
          <c:dPt>
            <c:idx val="3"/>
            <c:bubble3D val="0"/>
            <c:spPr>
              <a:solidFill>
                <a:schemeClr val="accent1">
                  <a:lumMod val="50000"/>
                </a:schemeClr>
              </a:solidFill>
              <a:ln>
                <a:solidFill>
                  <a:schemeClr val="tx2"/>
                </a:solidFill>
              </a:ln>
            </c:spPr>
          </c:dPt>
          <c:dPt>
            <c:idx val="4"/>
            <c:bubble3D val="0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tx2"/>
                </a:solidFill>
              </a:ln>
            </c:spPr>
          </c:dPt>
          <c:dPt>
            <c:idx val="5"/>
            <c:bubble3D val="0"/>
            <c:spPr>
              <a:solidFill>
                <a:srgbClr val="0070C0"/>
              </a:solidFill>
              <a:ln>
                <a:solidFill>
                  <a:schemeClr val="tx2"/>
                </a:solidFill>
              </a:ln>
            </c:spPr>
          </c:dPt>
          <c:dPt>
            <c:idx val="6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2"/>
                </a:solidFill>
              </a:ln>
            </c:spPr>
          </c:dPt>
          <c:dPt>
            <c:idx val="7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2"/>
                </a:solidFill>
              </a:ln>
            </c:spPr>
          </c:dPt>
          <c:dLbls>
            <c:dLbl>
              <c:idx val="0"/>
              <c:layout>
                <c:manualLayout>
                  <c:x val="1.2382721599888279E-2"/>
                  <c:y val="-0.13770486330420811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/>
                      <a:t>89</a:t>
                    </a:r>
                    <a:r>
                      <a:rPr lang="en-US" sz="1200" dirty="0"/>
                      <a:t>
</a:t>
                    </a:r>
                    <a:r>
                      <a:rPr lang="ru-RU" sz="1200" dirty="0" smtClean="0"/>
                      <a:t>3,69</a:t>
                    </a:r>
                    <a:r>
                      <a:rPr lang="en-US" sz="1200" dirty="0" smtClean="0"/>
                      <a:t>%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7.4207177352586348E-2"/>
                  <c:y val="-7.6826016309192974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/>
                      <a:t>510</a:t>
                    </a:r>
                    <a:r>
                      <a:rPr lang="en-US" sz="1200" dirty="0"/>
                      <a:t>
</a:t>
                    </a:r>
                    <a:r>
                      <a:rPr lang="ru-RU" sz="1200" dirty="0" smtClean="0"/>
                      <a:t>   21,14% 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6.1665121717309181E-2"/>
                  <c:y val="0.13849155131537358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/>
                      <a:t>592</a:t>
                    </a:r>
                    <a:r>
                      <a:rPr lang="en-US" sz="1200" dirty="0"/>
                      <a:t>
</a:t>
                    </a:r>
                    <a:r>
                      <a:rPr lang="ru-RU" sz="1200" dirty="0" smtClean="0"/>
                      <a:t>24,53</a:t>
                    </a:r>
                    <a:r>
                      <a:rPr lang="en-US" sz="1200" dirty="0" smtClean="0"/>
                      <a:t>%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-1.4453974996758099E-2"/>
                  <c:y val="0.1339850118254482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/>
                      <a:t>155</a:t>
                    </a:r>
                    <a:r>
                      <a:rPr lang="en-US" sz="1200" dirty="0"/>
                      <a:t>
</a:t>
                    </a:r>
                    <a:r>
                      <a:rPr lang="ru-RU" sz="1200" dirty="0" smtClean="0"/>
                      <a:t>6,42</a:t>
                    </a:r>
                    <a:r>
                      <a:rPr lang="en-US" sz="1200" dirty="0" smtClean="0"/>
                      <a:t>%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-6.972213355487504E-2"/>
                  <c:y val="8.7033755431028037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/>
                      <a:t>706</a:t>
                    </a:r>
                    <a:r>
                      <a:rPr lang="en-US" sz="1200" dirty="0"/>
                      <a:t>
</a:t>
                    </a:r>
                    <a:r>
                      <a:rPr lang="ru-RU" sz="1200" dirty="0" smtClean="0"/>
                      <a:t>29,26</a:t>
                    </a:r>
                    <a:r>
                      <a:rPr lang="en-US" sz="1200" dirty="0" smtClean="0"/>
                      <a:t>%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-5.9571691587732935E-2"/>
                  <c:y val="-0.15127527636836241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/>
                      <a:t>182</a:t>
                    </a:r>
                    <a:r>
                      <a:rPr lang="en-US" sz="1200" dirty="0"/>
                      <a:t>
</a:t>
                    </a:r>
                    <a:r>
                      <a:rPr lang="ru-RU" sz="1200" dirty="0" smtClean="0"/>
                      <a:t>7,54</a:t>
                    </a:r>
                    <a:r>
                      <a:rPr lang="en-US" sz="1200" dirty="0" smtClean="0"/>
                      <a:t>%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6"/>
              <c:layout>
                <c:manualLayout>
                  <c:x val="-3.5955965024531564E-2"/>
                  <c:y val="-0.1433690887790792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/>
                      <a:t>59</a:t>
                    </a:r>
                  </a:p>
                  <a:p>
                    <a:r>
                      <a:rPr lang="ru-RU" sz="1200" dirty="0" smtClean="0"/>
                      <a:t>2,45</a:t>
                    </a:r>
                    <a:r>
                      <a:rPr lang="en-US" sz="1200" dirty="0" smtClean="0"/>
                      <a:t>%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7"/>
              <c:layout>
                <c:manualLayout>
                  <c:x val="-1.2383166915806038E-2"/>
                  <c:y val="-0.14073746212616839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/>
                      <a:t>120</a:t>
                    </a:r>
                    <a:r>
                      <a:rPr lang="en-US" sz="1200" dirty="0"/>
                      <a:t>
</a:t>
                    </a:r>
                    <a:r>
                      <a:rPr lang="ru-RU" sz="1200" dirty="0" smtClean="0"/>
                      <a:t>4,97</a:t>
                    </a:r>
                    <a:r>
                      <a:rPr lang="en-US" sz="1200" dirty="0" smtClean="0"/>
                      <a:t>%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Лист1!$A$2:$A$9</c:f>
              <c:strCache>
                <c:ptCount val="8"/>
                <c:pt idx="0">
                  <c:v>вопросы социальной направленности</c:v>
                </c:pt>
                <c:pt idx="1">
                  <c:v>вопросы деятельности образовательных учреждений и предоставления мест в МДОУ</c:v>
                </c:pt>
                <c:pt idx="2">
                  <c:v>вопросы жилищно-коммунальной сферы</c:v>
                </c:pt>
                <c:pt idx="3">
                  <c:v>вопросы предоставления жилых помещений</c:v>
                </c:pt>
                <c:pt idx="4">
                  <c:v>вопросы градостроительства, архитектуры и дорожного хозяйства</c:v>
                </c:pt>
                <c:pt idx="5">
                  <c:v>вопросы транспортного обслуживания</c:v>
                </c:pt>
                <c:pt idx="6">
                  <c:v>вопросы экономики</c:v>
                </c:pt>
                <c:pt idx="7">
                  <c:v>иные вопросы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89</c:v>
                </c:pt>
                <c:pt idx="1">
                  <c:v>510</c:v>
                </c:pt>
                <c:pt idx="2">
                  <c:v>592</c:v>
                </c:pt>
                <c:pt idx="3">
                  <c:v>155</c:v>
                </c:pt>
                <c:pt idx="4">
                  <c:v>706</c:v>
                </c:pt>
                <c:pt idx="5">
                  <c:v>182</c:v>
                </c:pt>
                <c:pt idx="6">
                  <c:v>59</c:v>
                </c:pt>
                <c:pt idx="7">
                  <c:v>120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66486235222905365"/>
          <c:y val="0"/>
          <c:w val="0.31897596220301011"/>
          <c:h val="0.9491689699233179"/>
        </c:manualLayout>
      </c:layout>
      <c:overlay val="0"/>
      <c:txPr>
        <a:bodyPr/>
        <a:lstStyle/>
        <a:p>
          <a:pPr>
            <a:defRPr sz="14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0.2365</cdr:x>
      <cdr:y>0.44975</cdr:y>
    </cdr:from>
    <cdr:to>
      <cdr:x>0.31833</cdr:x>
      <cdr:y>0.5052</cdr:y>
    </cdr:to>
    <cdr:sp macro="" textlink="">
      <cdr:nvSpPr>
        <cdr:cNvPr id="6" name="TextBox 12"/>
        <cdr:cNvSpPr txBox="1"/>
      </cdr:nvSpPr>
      <cdr:spPr>
        <a:xfrm xmlns:a="http://schemas.openxmlformats.org/drawingml/2006/main" rot="8603366" flipV="1">
          <a:off x="2494581" y="2496224"/>
          <a:ext cx="863132" cy="30775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1113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5559" algn="l" defTabSz="911113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1113" algn="l" defTabSz="911113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66667" algn="l" defTabSz="911113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2220" algn="l" defTabSz="911113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77799" algn="l" defTabSz="911113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33333" algn="l" defTabSz="911113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188898" algn="l" defTabSz="911113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44459" algn="l" defTabSz="911113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ru-RU" sz="1400" b="1" dirty="0" smtClean="0"/>
            <a:t>    24,5%</a:t>
          </a:r>
          <a:endParaRPr lang="ru-RU" b="1" dirty="0"/>
        </a:p>
      </cdr:txBody>
    </cdr:sp>
  </cdr:relSizeAnchor>
  <cdr:relSizeAnchor xmlns:cdr="http://schemas.openxmlformats.org/drawingml/2006/chartDrawing">
    <cdr:from>
      <cdr:x>0</cdr:x>
      <cdr:y>0</cdr:y>
    </cdr:from>
    <cdr:to>
      <cdr:x>0.00231</cdr:x>
      <cdr:y>0.00549</cdr:y>
    </cdr:to>
    <cdr:pic>
      <cdr:nvPicPr>
        <cdr:cNvPr id="7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24386" cy="30483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0.56122</cdr:x>
      <cdr:y>0.3166</cdr:y>
    </cdr:from>
    <cdr:to>
      <cdr:x>0.6332</cdr:x>
      <cdr:y>0.40809</cdr:y>
    </cdr:to>
    <cdr:sp macro="" textlink="">
      <cdr:nvSpPr>
        <cdr:cNvPr id="8" name="TextBox 12"/>
        <cdr:cNvSpPr txBox="1"/>
      </cdr:nvSpPr>
      <cdr:spPr>
        <a:xfrm xmlns:a="http://schemas.openxmlformats.org/drawingml/2006/main" rot="8350322" flipV="1">
          <a:off x="5919673" y="1757170"/>
          <a:ext cx="759235" cy="50783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Trebuchet MS"/>
            </a:defRPr>
          </a:lvl1pPr>
          <a:lvl2pPr marL="457200" indent="0">
            <a:defRPr sz="1100">
              <a:latin typeface="Trebuchet MS"/>
            </a:defRPr>
          </a:lvl2pPr>
          <a:lvl3pPr marL="914400" indent="0">
            <a:defRPr sz="1100">
              <a:latin typeface="Trebuchet MS"/>
            </a:defRPr>
          </a:lvl3pPr>
          <a:lvl4pPr marL="1371600" indent="0">
            <a:defRPr sz="1100">
              <a:latin typeface="Trebuchet MS"/>
            </a:defRPr>
          </a:lvl4pPr>
          <a:lvl5pPr marL="1828800" indent="0">
            <a:defRPr sz="1100">
              <a:latin typeface="Trebuchet MS"/>
            </a:defRPr>
          </a:lvl5pPr>
          <a:lvl6pPr marL="2286000" indent="0">
            <a:defRPr sz="1100">
              <a:latin typeface="Trebuchet MS"/>
            </a:defRPr>
          </a:lvl6pPr>
          <a:lvl7pPr marL="2743200" indent="0">
            <a:defRPr sz="1100">
              <a:latin typeface="Trebuchet MS"/>
            </a:defRPr>
          </a:lvl7pPr>
          <a:lvl8pPr marL="3200400" indent="0">
            <a:defRPr sz="1100">
              <a:latin typeface="Trebuchet MS"/>
            </a:defRPr>
          </a:lvl8pPr>
          <a:lvl9pPr marL="3657600" indent="0">
            <a:defRPr sz="1100">
              <a:latin typeface="Trebuchet MS"/>
            </a:defRPr>
          </a:lvl9pPr>
        </a:lstStyle>
        <a:p xmlns:a="http://schemas.openxmlformats.org/drawingml/2006/main">
          <a:r>
            <a:rPr lang="ru-RU" sz="1400" b="1" dirty="0" smtClean="0"/>
            <a:t>    </a:t>
          </a:r>
          <a:r>
            <a:rPr lang="ru-RU" sz="1300" b="1" dirty="0" smtClean="0"/>
            <a:t>24,1%</a:t>
          </a:r>
          <a:endParaRPr lang="ru-RU" sz="1300" b="1" dirty="0"/>
        </a:p>
      </cdr:txBody>
    </cdr:sp>
  </cdr:relSizeAnchor>
  <cdr:relSizeAnchor xmlns:cdr="http://schemas.openxmlformats.org/drawingml/2006/chartDrawing">
    <cdr:from>
      <cdr:x>0.24594</cdr:x>
      <cdr:y>0.48063</cdr:y>
    </cdr:from>
    <cdr:to>
      <cdr:x>0.3246</cdr:x>
      <cdr:y>0.56758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 flipH="1">
          <a:off x="2594172" y="2667591"/>
          <a:ext cx="829695" cy="482588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0.5638</cdr:x>
      <cdr:y>0.37842</cdr:y>
    </cdr:from>
    <cdr:to>
      <cdr:x>0.64407</cdr:x>
      <cdr:y>0.50351</cdr:y>
    </cdr:to>
    <cdr:cxnSp macro="">
      <cdr:nvCxnSpPr>
        <cdr:cNvPr id="11" name="Прямая со стрелкой 10"/>
        <cdr:cNvCxnSpPr/>
      </cdr:nvCxnSpPr>
      <cdr:spPr>
        <a:xfrm xmlns:a="http://schemas.openxmlformats.org/drawingml/2006/main" flipH="1">
          <a:off x="5946934" y="2100324"/>
          <a:ext cx="846666" cy="694267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0.23455</cdr:x>
      <cdr:y>0.33046</cdr:y>
    </cdr:from>
    <cdr:to>
      <cdr:x>0.29503</cdr:x>
      <cdr:y>0.37452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2474025" y="1834117"/>
          <a:ext cx="637954" cy="2445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5" name="Straight Connector 31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Isosceles Triangle 26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30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8"/>
            <p:cNvSpPr/>
            <p:nvPr/>
          </p:nvSpPr>
          <p:spPr>
            <a:xfrm rot="10800000">
              <a:off x="0" y="-528"/>
              <a:ext cx="842963" cy="5666225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13C1C-367D-4B98-BE54-7D98E39D7D2A}" type="datetimeFigureOut">
              <a:rPr lang="ru-RU"/>
              <a:pPr>
                <a:defRPr/>
              </a:pPr>
              <a:t>07.05.2024</a:t>
            </a:fld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17C74-FFFE-47D8-AE98-DF19AB584C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1ADED-E50D-4244-8BA5-6B2020239F38}" type="datetimeFigureOut">
              <a:rPr lang="ru-RU"/>
              <a:pPr>
                <a:defRPr/>
              </a:pPr>
              <a:t>07.05.2024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C8AC5-75B9-41DA-99DA-2951422F78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r>
              <a:rPr lang="en-US" sz="8000">
                <a:solidFill>
                  <a:srgbClr val="C0E474"/>
                </a:solidFill>
                <a:latin typeface="Arial" charset="0"/>
              </a:rPr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r>
              <a:rPr lang="en-US" sz="8000">
                <a:solidFill>
                  <a:srgbClr val="C0E474"/>
                </a:solidFill>
                <a:latin typeface="Arial" charset="0"/>
              </a:rPr>
              <a:t>”</a:t>
            </a:r>
            <a:endParaRPr lang="en-US">
              <a:solidFill>
                <a:srgbClr val="C0E474"/>
              </a:solidFill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128C9-57DF-42F7-A2D0-D7B08EE23813}" type="datetimeFigureOut">
              <a:rPr lang="ru-RU"/>
              <a:pPr>
                <a:defRPr/>
              </a:pPr>
              <a:t>07.05.2024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A8462-AE81-415A-B472-E1E71460D3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C2BE2-96FF-416B-999C-CDC2F723363E}" type="datetimeFigureOut">
              <a:rPr lang="ru-RU"/>
              <a:pPr>
                <a:defRPr/>
              </a:pPr>
              <a:t>07.05.2024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F9E2-38FE-4535-9498-AB234A3FEF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41338" y="790575"/>
            <a:ext cx="609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r>
              <a:rPr lang="en-US" sz="8000">
                <a:solidFill>
                  <a:srgbClr val="C0E474"/>
                </a:solidFill>
                <a:latin typeface="Arial" charset="0"/>
              </a:rPr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893175" y="2886075"/>
            <a:ext cx="609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r>
              <a:rPr lang="en-US" sz="8000">
                <a:solidFill>
                  <a:srgbClr val="C0E474"/>
                </a:solidFill>
                <a:latin typeface="Arial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20268-045A-48A6-B32C-7CE206742E2F}" type="datetimeFigureOut">
              <a:rPr lang="ru-RU"/>
              <a:pPr>
                <a:defRPr/>
              </a:pPr>
              <a:t>07.05.2024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1ECCD-32F5-46C0-8314-6FEFA9E03E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3F941-D5A8-46ED-AC7E-97DDF65CF0DA}" type="datetimeFigureOut">
              <a:rPr lang="ru-RU"/>
              <a:pPr>
                <a:defRPr/>
              </a:pPr>
              <a:t>07.05.2024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BEA1E-7706-4DE0-91D2-8F1CA2139A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11E93-7033-44EC-ABA6-9F168AF28EC3}" type="datetimeFigureOut">
              <a:rPr lang="ru-RU"/>
              <a:pPr>
                <a:defRPr/>
              </a:pPr>
              <a:t>07.05.2024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7C23F-64DC-4234-BF5B-9DC59418E9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6A182-B662-49CC-8AE2-FD5526E949FF}" type="datetimeFigureOut">
              <a:rPr lang="ru-RU"/>
              <a:pPr>
                <a:defRPr/>
              </a:pPr>
              <a:t>07.05.2024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D1F63-B11D-4D95-80D7-1E37D3126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96291-CAC6-46C0-B7D3-AAC12F9424DC}" type="datetimeFigureOut">
              <a:rPr lang="ru-RU"/>
              <a:pPr>
                <a:defRPr/>
              </a:pPr>
              <a:t>07.05.2024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ED3B2-2DED-48AC-AFEC-0BD83B306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4C7B3-F95A-4703-A0E3-421C6D4ED825}" type="datetimeFigureOut">
              <a:rPr lang="ru-RU"/>
              <a:pPr>
                <a:defRPr/>
              </a:pPr>
              <a:t>07.05.2024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405B6-921C-4CD1-AC28-F23491FA1A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C5D1B-85DA-49FC-91C1-B851D1319069}" type="datetimeFigureOut">
              <a:rPr lang="ru-RU"/>
              <a:pPr>
                <a:defRPr/>
              </a:pPr>
              <a:t>07.05.2024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AFD73-C133-4003-ACEA-6352A05BF8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B221D-E72D-4905-BF69-643E69C1BB7A}" type="datetimeFigureOut">
              <a:rPr lang="ru-RU"/>
              <a:pPr>
                <a:defRPr/>
              </a:pPr>
              <a:t>07.05.2024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9531E-B47A-49CC-836D-85C3A2302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C6416-A883-49A2-A149-CA0AA12F9562}" type="datetimeFigureOut">
              <a:rPr lang="ru-RU"/>
              <a:pPr>
                <a:defRPr/>
              </a:pPr>
              <a:t>07.05.2024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4B491-0BBD-4949-AF24-BDF0211AF2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68274-A1D1-4833-A04E-F30FD5CD98E2}" type="datetimeFigureOut">
              <a:rPr lang="ru-RU"/>
              <a:pPr>
                <a:defRPr/>
              </a:pPr>
              <a:t>07.05.2024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F7653-7A43-4F35-B23E-38A25C95E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92139-F54A-4C4B-99D5-A594704388DF}" type="datetimeFigureOut">
              <a:rPr lang="ru-RU"/>
              <a:pPr>
                <a:defRPr/>
              </a:pPr>
              <a:t>07.05.2024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3E8C3-013D-4AFC-8778-C935578346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6348B-E63D-48E6-887A-2648904DC2BC}" type="datetimeFigureOut">
              <a:rPr lang="ru-RU"/>
              <a:pPr>
                <a:defRPr/>
              </a:pPr>
              <a:t>07.05.2024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62B08-8C73-4DD9-9341-A5AF22D7ED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0000">
              <a:schemeClr val="accent1">
                <a:alpha val="27000"/>
                <a:lumMod val="22000"/>
                <a:lumOff val="78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2981"/>
              <a:ext cx="44926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80AFF5-2B4C-4815-99D4-63381D2DACF0}" type="datetimeFigureOut">
              <a:rPr lang="ru-RU"/>
              <a:pPr>
                <a:defRPr/>
              </a:pPr>
              <a:t>07.05.2024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9FC0D5A7-5BCE-450D-98E1-F77CADA8C4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22" r:id="rId11"/>
    <p:sldLayoutId id="2147483817" r:id="rId12"/>
    <p:sldLayoutId id="2147483823" r:id="rId13"/>
    <p:sldLayoutId id="2147483818" r:id="rId14"/>
    <p:sldLayoutId id="2147483819" r:id="rId15"/>
    <p:sldLayoutId id="2147483820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3200"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1287" y="427512"/>
            <a:ext cx="8829675" cy="14605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1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ИНФОРМАЦИЯ</a:t>
            </a:r>
            <a:endParaRPr lang="ru-RU" sz="1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3" charset="2"/>
              <a:buNone/>
              <a:defRPr/>
            </a:pP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характере, количестве и содержании рассмотренных обращений граждан </a:t>
            </a:r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3" charset="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Администрации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Вологды за апрель 2024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sz="1800" dirty="0"/>
          </a:p>
        </p:txBody>
      </p:sp>
      <p:pic>
        <p:nvPicPr>
          <p:cNvPr id="1026" name="Picture 2" descr="Картинки по запросу каменный мост 4"/>
          <p:cNvPicPr>
            <a:picLocks noChangeAspect="1" noChangeArrowheads="1"/>
          </p:cNvPicPr>
          <p:nvPr/>
        </p:nvPicPr>
        <p:blipFill rotWithShape="1">
          <a:blip r:embed="rId2">
            <a:extLst/>
          </a:blip>
          <a:srcRect b="16884"/>
          <a:stretch/>
        </p:blipFill>
        <p:spPr bwMode="auto">
          <a:xfrm>
            <a:off x="2388476" y="1888348"/>
            <a:ext cx="6096000" cy="380007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75000"/>
              </a:schemeClr>
            </a:solidFill>
          </a:ln>
          <a:scene3d>
            <a:camera prst="obliqueTopRigh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943689971"/>
              </p:ext>
            </p:extLst>
          </p:nvPr>
        </p:nvGraphicFramePr>
        <p:xfrm>
          <a:off x="843333" y="1015409"/>
          <a:ext cx="10547865" cy="5550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1279640" y="116958"/>
            <a:ext cx="8661802" cy="113768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127908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Количество зарегистрированных обращений граждан в Администрации города Вологды в апреле 2024 года с нарастающим итогом в сравнении с 2023 годом,</a:t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 том числе поступивших на имя Мэра города Вологды 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0998" y="418214"/>
            <a:ext cx="8596312" cy="53871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Источники поступления обращений в апреле 2024 года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3594197"/>
              </p:ext>
            </p:extLst>
          </p:nvPr>
        </p:nvGraphicFramePr>
        <p:xfrm>
          <a:off x="350874" y="1084521"/>
          <a:ext cx="10770782" cy="5295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846675" y="212651"/>
            <a:ext cx="10338776" cy="986422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Сведения по тематике обращений граждан за</a:t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апрель 2024 года в Администрации города Вологды </a:t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(поступило 2413 обращений)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43533989"/>
              </p:ext>
            </p:extLst>
          </p:nvPr>
        </p:nvGraphicFramePr>
        <p:xfrm>
          <a:off x="329610" y="1148319"/>
          <a:ext cx="11227984" cy="55714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725215" y="477619"/>
            <a:ext cx="10862440" cy="891654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рассмотрения письменных и устных обращений граждан, поступивших в Администрацию города Вологды и поставленных на контроль в отчетном периоде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769852"/>
              </p:ext>
            </p:extLst>
          </p:nvPr>
        </p:nvGraphicFramePr>
        <p:xfrm>
          <a:off x="2149842" y="1547037"/>
          <a:ext cx="8355124" cy="4499167"/>
        </p:xfrm>
        <a:graphic>
          <a:graphicData uri="http://schemas.openxmlformats.org/drawingml/2006/table">
            <a:tbl>
              <a:tblPr/>
              <a:tblGrid>
                <a:gridCol w="3698065"/>
                <a:gridCol w="1562986"/>
                <a:gridCol w="1658679"/>
                <a:gridCol w="1435394"/>
              </a:tblGrid>
              <a:tr h="536944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3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Письменных</a:t>
                      </a:r>
                      <a:endParaRPr lang="ru-RU" sz="13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Устных</a:t>
                      </a:r>
                      <a:endParaRPr lang="ru-RU" sz="13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155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Поступило обращений, всего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2413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2376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235578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155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Поставлено на контроль 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2345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2314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235578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293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Срок не наступил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1115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1088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235578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Дан ответ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1230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1226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235578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78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результатам рассмотрения: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78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Отказано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78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Переадресовано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5578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Разъяснено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1087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1083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5578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Удовлетворено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0876" y="194930"/>
            <a:ext cx="8596312" cy="655675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Меры, принимаемые для повышения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результативности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работы Администрации города Вологды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письменными и устными обращениями граждан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284" y="1137683"/>
            <a:ext cx="11642651" cy="5305647"/>
          </a:xfrm>
        </p:spPr>
        <p:txBody>
          <a:bodyPr rtlCol="0">
            <a:normAutofit/>
          </a:bodyPr>
          <a:lstStyle/>
          <a:p>
            <a:pPr lvl="0" algn="just">
              <a:lnSpc>
                <a:spcPct val="110000"/>
              </a:lnSpc>
            </a:pP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работы с обращениями граждан в Администрации города Вологды регламентирована Инструкцией по работе с обращениями граждан в Администрации города Вологды, утвержденной распоряжением Администрации города Вологды от 10 октября 2014 года № 405                        (с последующими изменениями).</a:t>
            </a:r>
          </a:p>
          <a:p>
            <a:pPr lvl="0" algn="just">
              <a:lnSpc>
                <a:spcPct val="110000"/>
              </a:lnSpc>
            </a:pPr>
            <a:r>
              <a:rPr lang="ru-RU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В органах Администрации города Вологды уделяется особое внимание работе с обращениями граждан, своевременной подготовке ответов. Организована система упреждающего и итогового контроля за сроками рассмотрения письменных и устных обращений граждан. Проводится работа с населением города через </a:t>
            </a:r>
            <a:r>
              <a:rPr lang="ru-RU" sz="13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ТОСы</a:t>
            </a:r>
            <a:r>
              <a:rPr lang="ru-RU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ЦРН, СМИ, платформы обратной связи, общественные приемные, социальные сети.  </a:t>
            </a:r>
          </a:p>
          <a:p>
            <a:pPr algn="just">
              <a:lnSpc>
                <a:spcPct val="110000"/>
              </a:lnSpc>
            </a:pPr>
            <a:r>
              <a:rPr lang="ru-RU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апреле 2024 </a:t>
            </a:r>
            <a:r>
              <a:rPr lang="ru-RU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года </a:t>
            </a:r>
            <a:r>
              <a:rPr lang="ru-RU" sz="13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и.о</a:t>
            </a:r>
            <a:r>
              <a:rPr lang="ru-RU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Мэра </a:t>
            </a:r>
            <a:r>
              <a:rPr lang="ru-RU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города Вологды </a:t>
            </a:r>
            <a:r>
              <a:rPr lang="ru-RU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проведено 2 личных приема </a:t>
            </a:r>
            <a:r>
              <a:rPr lang="ru-RU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граждан, принято </a:t>
            </a:r>
            <a:r>
              <a:rPr lang="ru-RU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8 человек</a:t>
            </a:r>
            <a:r>
              <a:rPr lang="ru-RU" sz="13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3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10000"/>
              </a:lnSpc>
            </a:pPr>
            <a:r>
              <a:rPr lang="ru-RU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	         Информация о работе с обращениями граждан в Администрации города Вологды ежемесячно направляется в Управление информации и общественных связей Администрации города Вологды для размещения на официальном Интернет-сайте Администрации города Вологды. Ежеквартально информация о мерах, принятых Администрацией города на устранение причин и условий, способствующих высокому уровню обращений граждан по вопросам компетенции Администрации, направляется в Правительство Вологодской области. В соответствии с Указом Президента Российской Федерации от 17 апреля 2017 года № 171 «О мониторинге и анализе результатов рассмотрения обращений граждан и организаций» с июля 2017 года осуществляется передача информации по рассмотрению обращений граждан на сайт ССТУ.РФ, курируемый Администрацией Президента Российской Федерации.</a:t>
            </a:r>
          </a:p>
          <a:p>
            <a:pPr marL="0" indent="0"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3" charset="2"/>
              <a:buNone/>
              <a:defRPr/>
            </a:pP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Другая 2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E9F5D0"/>
      </a:accent1>
      <a:accent2>
        <a:srgbClr val="D4ECA2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9318</TotalTime>
  <Words>171</Words>
  <Application>Microsoft Office PowerPoint</Application>
  <PresentationFormat>Произвольный</PresentationFormat>
  <Paragraphs>71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Презентация PowerPoint</vt:lpstr>
      <vt:lpstr>Презентация PowerPoint</vt:lpstr>
      <vt:lpstr>Источники поступления обращений в апреле 2024 года</vt:lpstr>
      <vt:lpstr> Сведения по тематике обращений граждан за  апрель 2024 года в Администрации города Вологды  (поступило 2413 обращений)</vt:lpstr>
      <vt:lpstr>Результаты рассмотрения письменных и устных обращений граждан, поступивших в Администрацию города Вологды и поставленных на контроль в отчетном периоде</vt:lpstr>
      <vt:lpstr>Меры, принимаемые для повышения результативности работы Администрации города Вологды с письменными и устными обращениями граждан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victor</dc:creator>
  <cp:lastModifiedBy>Цацуро Юлия Сергеевна</cp:lastModifiedBy>
  <cp:revision>863</cp:revision>
  <cp:lastPrinted>2019-07-02T12:13:43Z</cp:lastPrinted>
  <dcterms:created xsi:type="dcterms:W3CDTF">2017-06-03T10:00:36Z</dcterms:created>
  <dcterms:modified xsi:type="dcterms:W3CDTF">2024-05-07T05:15:46Z</dcterms:modified>
</cp:coreProperties>
</file>