
<file path=[Content_Types].xml><?xml version="1.0" encoding="utf-8"?>
<Types xmlns="http://schemas.openxmlformats.org/package/2006/content-types">
  <Default Extension="png" ContentType="image/png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rawings/drawing4.xml" ContentType="application/vnd.openxmlformats-officedocument.drawingml.chartshape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6.xml" ContentType="application/vnd.openxmlformats-officedocument.drawingml.chart+xml"/>
  <Override PartName="/ppt/notesSlides/notesSlide18.xml" ContentType="application/vnd.openxmlformats-officedocument.presentationml.notesSlide+xml"/>
  <Override PartName="/ppt/charts/chart7.xml" ContentType="application/vnd.openxmlformats-officedocument.drawingml.chart+xml"/>
  <Override PartName="/ppt/drawings/drawing5.xml" ContentType="application/vnd.openxmlformats-officedocument.drawingml.chartshapes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334" r:id="rId2"/>
    <p:sldId id="335" r:id="rId3"/>
    <p:sldId id="336" r:id="rId4"/>
    <p:sldId id="324" r:id="rId5"/>
    <p:sldId id="327" r:id="rId6"/>
    <p:sldId id="328" r:id="rId7"/>
    <p:sldId id="331" r:id="rId8"/>
    <p:sldId id="332" r:id="rId9"/>
    <p:sldId id="310" r:id="rId10"/>
    <p:sldId id="260" r:id="rId11"/>
    <p:sldId id="325" r:id="rId12"/>
    <p:sldId id="269" r:id="rId13"/>
    <p:sldId id="274" r:id="rId14"/>
    <p:sldId id="302" r:id="rId15"/>
    <p:sldId id="293" r:id="rId16"/>
    <p:sldId id="294" r:id="rId17"/>
    <p:sldId id="292" r:id="rId18"/>
    <p:sldId id="329" r:id="rId19"/>
    <p:sldId id="267" r:id="rId20"/>
    <p:sldId id="337" r:id="rId21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Мякшина Ирина Владимировна" initials="МИВ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BD1F7"/>
    <a:srgbClr val="0065B0"/>
    <a:srgbClr val="CBCBCB"/>
    <a:srgbClr val="FF5D5D"/>
    <a:srgbClr val="FFDC6D"/>
    <a:srgbClr val="F6BB00"/>
    <a:srgbClr val="3399FF"/>
    <a:srgbClr val="FFFFFF"/>
    <a:srgbClr val="F5F5F5"/>
    <a:srgbClr val="F7EA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88800" autoAdjust="0"/>
  </p:normalViewPr>
  <p:slideViewPr>
    <p:cSldViewPr snapToGrid="0">
      <p:cViewPr>
        <p:scale>
          <a:sx n="80" d="100"/>
          <a:sy n="80" d="100"/>
        </p:scale>
        <p:origin x="-2430" y="-510"/>
      </p:cViewPr>
      <p:guideLst>
        <p:guide orient="horz" pos="2168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_____Microsoft_Excel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9240019240019241E-3"/>
          <c:y val="1.3297872340425532E-2"/>
          <c:w val="0.95416666666666661"/>
          <c:h val="0.8646232618529066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>
              <a:solidFill>
                <a:srgbClr val="0070C0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0070C0"/>
              </a:solidFill>
              <a:ln>
                <a:solidFill>
                  <a:srgbClr val="0070C0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rgbClr val="0070C0"/>
              </a:solidFill>
              <a:ln>
                <a:solidFill>
                  <a:srgbClr val="0070C0"/>
                </a:solidFill>
              </a:ln>
            </c:spPr>
          </c:dPt>
          <c:dPt>
            <c:idx val="2"/>
            <c:invertIfNegative val="0"/>
            <c:bubble3D val="0"/>
            <c:spPr>
              <a:solidFill>
                <a:srgbClr val="0070C0"/>
              </a:solidFill>
              <a:ln>
                <a:solidFill>
                  <a:srgbClr val="0070C0"/>
                </a:solidFill>
              </a:ln>
            </c:spPr>
          </c:dPt>
          <c:dPt>
            <c:idx val="3"/>
            <c:invertIfNegative val="0"/>
            <c:bubble3D val="0"/>
            <c:spPr>
              <a:ln>
                <a:solidFill>
                  <a:srgbClr val="0065B0"/>
                </a:solidFill>
              </a:ln>
            </c:spPr>
          </c:dPt>
          <c:cat>
            <c:numRef>
              <c:f>Лист1!$A$2:$A$6</c:f>
              <c:numCache>
                <c:formatCode>General</c:formatCode>
                <c:ptCount val="5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3585.5</c:v>
                </c:pt>
                <c:pt idx="1">
                  <c:v>3277.1</c:v>
                </c:pt>
                <c:pt idx="2">
                  <c:v>3772</c:v>
                </c:pt>
                <c:pt idx="3">
                  <c:v>4320.3999999999996</c:v>
                </c:pt>
                <c:pt idx="4">
                  <c:v>5298.1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rgbClr val="CBCBCB"/>
            </a:solidFill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cat>
            <c:numRef>
              <c:f>Лист1!$A$2:$A$6</c:f>
              <c:numCache>
                <c:formatCode>General</c:formatCode>
                <c:ptCount val="5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6232.9</c:v>
                </c:pt>
                <c:pt idx="1">
                  <c:v>6571.2</c:v>
                </c:pt>
                <c:pt idx="2" formatCode="#,##0.0">
                  <c:v>8187</c:v>
                </c:pt>
                <c:pt idx="3">
                  <c:v>10123</c:v>
                </c:pt>
                <c:pt idx="4">
                  <c:v>12974.2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100"/>
        <c:axId val="32408064"/>
        <c:axId val="42926080"/>
      </c:barChart>
      <c:catAx>
        <c:axId val="324080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2926080"/>
        <c:crosses val="autoZero"/>
        <c:auto val="1"/>
        <c:lblAlgn val="ctr"/>
        <c:lblOffset val="100"/>
        <c:noMultiLvlLbl val="0"/>
      </c:catAx>
      <c:valAx>
        <c:axId val="42926080"/>
        <c:scaling>
          <c:orientation val="minMax"/>
        </c:scaling>
        <c:delete val="1"/>
        <c:axPos val="l"/>
        <c:majorGridlines>
          <c:spPr>
            <a:ln>
              <a:solidFill>
                <a:schemeClr val="bg1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3240806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0"/>
    <c:plotArea>
      <c:layout>
        <c:manualLayout>
          <c:layoutTarget val="inner"/>
          <c:xMode val="edge"/>
          <c:yMode val="edge"/>
          <c:x val="0"/>
          <c:y val="0"/>
          <c:w val="0.12625279598670858"/>
          <c:h val="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Лист1!$A$1</c:f>
              <c:strCache>
                <c:ptCount val="1"/>
                <c:pt idx="0">
                  <c:v> </c:v>
                </c:pt>
              </c:strCache>
            </c:strRef>
          </c:tx>
          <c:invertIfNegative val="0"/>
          <c:val>
            <c:numRef>
              <c:f>Лист1!$A$2</c:f>
              <c:numCache>
                <c:formatCode>General</c:formatCode>
                <c:ptCount val="1"/>
              </c:numCache>
            </c:numRef>
          </c:val>
        </c:ser>
        <c:ser>
          <c:idx val="1"/>
          <c:order val="1"/>
          <c:tx>
            <c:strRef>
              <c:f>Лист1!$B$1</c:f>
              <c:strCache>
                <c:ptCount val="1"/>
                <c:pt idx="0">
                  <c:v>Прочие </c:v>
                </c:pt>
              </c:strCache>
            </c:strRef>
          </c:tx>
          <c:invertIfNegative val="0"/>
          <c:val>
            <c:numRef>
              <c:f>Лист1!$B$2</c:f>
              <c:numCache>
                <c:formatCode>#,##0.0</c:formatCode>
                <c:ptCount val="1"/>
                <c:pt idx="0">
                  <c:v>85.3</c:v>
                </c:pt>
              </c:numCache>
            </c:numRef>
          </c:val>
        </c:ser>
        <c:ser>
          <c:idx val="2"/>
          <c:order val="2"/>
          <c:tx>
            <c:strRef>
              <c:f>Лист1!$C$1</c:f>
              <c:strCache>
                <c:ptCount val="1"/>
                <c:pt idx="0">
                  <c:v>Нац. оборона и безопасность</c:v>
                </c:pt>
              </c:strCache>
            </c:strRef>
          </c:tx>
          <c:invertIfNegative val="0"/>
          <c:val>
            <c:numRef>
              <c:f>Лист1!$C$2</c:f>
              <c:numCache>
                <c:formatCode>#,##0.0</c:formatCode>
                <c:ptCount val="1"/>
                <c:pt idx="0">
                  <c:v>137.4</c:v>
                </c:pt>
              </c:numCache>
            </c:numRef>
          </c:val>
        </c:ser>
        <c:ser>
          <c:idx val="3"/>
          <c:order val="3"/>
          <c:tx>
            <c:strRef>
              <c:f>Лист1!$D$1</c:f>
              <c:strCache>
                <c:ptCount val="1"/>
                <c:pt idx="0">
                  <c:v>Обслуживание долга</c:v>
                </c:pt>
              </c:strCache>
            </c:strRef>
          </c:tx>
          <c:invertIfNegative val="0"/>
          <c:val>
            <c:numRef>
              <c:f>Лист1!$D$2</c:f>
              <c:numCache>
                <c:formatCode>#,##0.0</c:formatCode>
                <c:ptCount val="1"/>
                <c:pt idx="0">
                  <c:v>17.100000000000001</c:v>
                </c:pt>
              </c:numCache>
            </c:numRef>
          </c:val>
        </c:ser>
        <c:ser>
          <c:idx val="4"/>
          <c:order val="4"/>
          <c:tx>
            <c:strRef>
              <c:f>Лист1!$E$1</c:f>
              <c:strCache>
                <c:ptCount val="1"/>
                <c:pt idx="0">
                  <c:v>Общегосударственные вопросы</c:v>
                </c:pt>
              </c:strCache>
            </c:strRef>
          </c:tx>
          <c:spPr>
            <a:solidFill>
              <a:srgbClr val="002060"/>
            </a:solidFill>
          </c:spPr>
          <c:invertIfNegative val="0"/>
          <c:val>
            <c:numRef>
              <c:f>Лист1!$E$2</c:f>
              <c:numCache>
                <c:formatCode>#,##0.0</c:formatCode>
                <c:ptCount val="1"/>
                <c:pt idx="0">
                  <c:v>868.5</c:v>
                </c:pt>
              </c:numCache>
            </c:numRef>
          </c:val>
        </c:ser>
        <c:ser>
          <c:idx val="5"/>
          <c:order val="5"/>
          <c:tx>
            <c:strRef>
              <c:f>Лист1!$F$1</c:f>
              <c:strCache>
                <c:ptCount val="1"/>
                <c:pt idx="0">
                  <c:v>ЖКХ</c:v>
                </c:pt>
              </c:strCache>
            </c:strRef>
          </c:tx>
          <c:invertIfNegative val="0"/>
          <c:val>
            <c:numRef>
              <c:f>Лист1!$F$2</c:f>
              <c:numCache>
                <c:formatCode>#,##0.0</c:formatCode>
                <c:ptCount val="1"/>
                <c:pt idx="0">
                  <c:v>1051.5</c:v>
                </c:pt>
              </c:numCache>
            </c:numRef>
          </c:val>
        </c:ser>
        <c:ser>
          <c:idx val="6"/>
          <c:order val="6"/>
          <c:tx>
            <c:strRef>
              <c:f>Лист1!$G$1</c:f>
              <c:strCache>
                <c:ptCount val="1"/>
                <c:pt idx="0">
                  <c:v>Нац. экономика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val>
            <c:numRef>
              <c:f>Лист1!$G$2</c:f>
              <c:numCache>
                <c:formatCode>#,##0.0</c:formatCode>
                <c:ptCount val="1"/>
                <c:pt idx="0">
                  <c:v>5929</c:v>
                </c:pt>
              </c:numCache>
            </c:numRef>
          </c:val>
        </c:ser>
        <c:ser>
          <c:idx val="7"/>
          <c:order val="7"/>
          <c:tx>
            <c:strRef>
              <c:f>Лист1!$H$1</c:f>
              <c:strCache>
                <c:ptCount val="1"/>
                <c:pt idx="0">
                  <c:v>Охрана окр. среды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</c:spPr>
          <c:invertIfNegative val="0"/>
          <c:val>
            <c:numRef>
              <c:f>Лист1!$H$2</c:f>
              <c:numCache>
                <c:formatCode>#,##0.0</c:formatCode>
                <c:ptCount val="1"/>
                <c:pt idx="0">
                  <c:v>549.1</c:v>
                </c:pt>
              </c:numCache>
            </c:numRef>
          </c:val>
        </c:ser>
        <c:ser>
          <c:idx val="8"/>
          <c:order val="8"/>
          <c:tx>
            <c:strRef>
              <c:f>Лист1!$I$1</c:f>
              <c:strCache>
                <c:ptCount val="1"/>
                <c:pt idx="0">
                  <c:v>Физ. культура</c:v>
                </c:pt>
              </c:strCache>
            </c:strRef>
          </c:tx>
          <c:spPr>
            <a:solidFill>
              <a:schemeClr val="bg2">
                <a:lumMod val="25000"/>
              </a:schemeClr>
            </a:solidFill>
          </c:spPr>
          <c:invertIfNegative val="0"/>
          <c:val>
            <c:numRef>
              <c:f>Лист1!$I$2</c:f>
              <c:numCache>
                <c:formatCode>#,##0.0</c:formatCode>
                <c:ptCount val="1"/>
                <c:pt idx="0">
                  <c:v>319.8</c:v>
                </c:pt>
              </c:numCache>
            </c:numRef>
          </c:val>
        </c:ser>
        <c:ser>
          <c:idx val="9"/>
          <c:order val="9"/>
          <c:tx>
            <c:strRef>
              <c:f>Лист1!$J$1</c:f>
              <c:strCache>
                <c:ptCount val="1"/>
                <c:pt idx="0">
                  <c:v>Культура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val>
            <c:numRef>
              <c:f>Лист1!$J$2</c:f>
              <c:numCache>
                <c:formatCode>#,##0.0</c:formatCode>
                <c:ptCount val="1"/>
                <c:pt idx="0">
                  <c:v>340</c:v>
                </c:pt>
              </c:numCache>
            </c:numRef>
          </c:val>
        </c:ser>
        <c:ser>
          <c:idx val="10"/>
          <c:order val="10"/>
          <c:tx>
            <c:strRef>
              <c:f>Лист1!$K$1</c:f>
              <c:strCache>
                <c:ptCount val="1"/>
                <c:pt idx="0">
                  <c:v>Соц. политика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val>
            <c:numRef>
              <c:f>Лист1!$K$2</c:f>
              <c:numCache>
                <c:formatCode>#,##0.0</c:formatCode>
                <c:ptCount val="1"/>
                <c:pt idx="0">
                  <c:v>381.9</c:v>
                </c:pt>
              </c:numCache>
            </c:numRef>
          </c:val>
        </c:ser>
        <c:ser>
          <c:idx val="11"/>
          <c:order val="11"/>
          <c:tx>
            <c:strRef>
              <c:f>Лист1!$L$1</c:f>
              <c:strCache>
                <c:ptCount val="1"/>
                <c:pt idx="0">
                  <c:v>Образование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val>
            <c:numRef>
              <c:f>Лист1!$L$2</c:f>
              <c:numCache>
                <c:formatCode>#,##0.0</c:formatCode>
                <c:ptCount val="1"/>
                <c:pt idx="0">
                  <c:v>8590.5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39"/>
        <c:overlap val="100"/>
        <c:axId val="46062080"/>
        <c:axId val="45512320"/>
      </c:barChart>
      <c:catAx>
        <c:axId val="4606208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5512320"/>
        <c:crosses val="autoZero"/>
        <c:auto val="1"/>
        <c:lblAlgn val="ctr"/>
        <c:lblOffset val="100"/>
        <c:noMultiLvlLbl val="0"/>
      </c:catAx>
      <c:valAx>
        <c:axId val="4551232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46062080"/>
        <c:crosses val="autoZero"/>
        <c:crossBetween val="between"/>
      </c:valAx>
    </c:plotArea>
    <c:legend>
      <c:legendPos val="r"/>
      <c:legendEntry>
        <c:idx val="11"/>
        <c:delete val="1"/>
      </c:legendEntry>
      <c:layout>
        <c:manualLayout>
          <c:xMode val="edge"/>
          <c:yMode val="edge"/>
          <c:x val="0.1050944711824629"/>
          <c:y val="0.13749834705776282"/>
          <c:w val="0.30509141001003387"/>
          <c:h val="0.84500506902286066"/>
        </c:manualLayout>
      </c:layout>
      <c:overlay val="0"/>
      <c:txPr>
        <a:bodyPr/>
        <a:lstStyle/>
        <a:p>
          <a:pPr rtl="0">
            <a:defRPr sz="14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8963867231583768E-2"/>
          <c:y val="0.14781721639331488"/>
          <c:w val="0.48546292892749587"/>
          <c:h val="0.7811512886968462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17"/>
          <c:dPt>
            <c:idx val="1"/>
            <c:bubble3D val="0"/>
            <c:spPr>
              <a:solidFill>
                <a:srgbClr val="C00000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0,6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9</a:t>
                    </a:r>
                    <a:r>
                      <a:rPr lang="ru-RU" dirty="0" smtClean="0"/>
                      <a:t>9,4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Непрограммные направления деятельности</c:v>
                </c:pt>
                <c:pt idx="1">
                  <c:v>Муниципальные программы</c:v>
                </c:pt>
              </c:strCache>
            </c:strRef>
          </c:cat>
          <c:val>
            <c:numRef>
              <c:f>Лист1!$B$2:$B$3</c:f>
              <c:numCache>
                <c:formatCode>0.0</c:formatCode>
                <c:ptCount val="2"/>
                <c:pt idx="0">
                  <c:v>0.6</c:v>
                </c:pt>
                <c:pt idx="1">
                  <c:v>99.4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55153552980324638"/>
          <c:y val="0.13423891532275045"/>
          <c:w val="0.44565765551346381"/>
          <c:h val="0.61555890046156192"/>
        </c:manualLayout>
      </c:layout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2967146955583935E-3"/>
          <c:y val="2.202820688703E-2"/>
          <c:w val="0.91385765249864415"/>
          <c:h val="0.83525872193083162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1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</c:spPr>
          </c:dPt>
          <c:dPt>
            <c:idx val="2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</c:spPr>
          </c:dPt>
          <c:dPt>
            <c:idx val="3"/>
            <c:bubble3D val="0"/>
            <c:spPr>
              <a:solidFill>
                <a:srgbClr val="002060"/>
              </a:solidFill>
            </c:spPr>
          </c:dPt>
          <c:dPt>
            <c:idx val="4"/>
            <c:bubble3D val="0"/>
            <c:spPr>
              <a:solidFill>
                <a:schemeClr val="accent2">
                  <a:lumMod val="75000"/>
                </a:schemeClr>
              </a:solidFill>
            </c:spPr>
          </c:dPt>
          <c:dPt>
            <c:idx val="5"/>
            <c:bubble3D val="0"/>
            <c:spPr>
              <a:solidFill>
                <a:schemeClr val="accent5">
                  <a:lumMod val="75000"/>
                </a:schemeClr>
              </a:solidFill>
            </c:spPr>
          </c:dPt>
          <c:cat>
            <c:strRef>
              <c:f>Лист1!$A$2:$A$7</c:f>
              <c:strCache>
                <c:ptCount val="4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544188.80000000005</c:v>
                </c:pt>
                <c:pt idx="1">
                  <c:v>56490.400000000001</c:v>
                </c:pt>
                <c:pt idx="2">
                  <c:v>659710.4</c:v>
                </c:pt>
                <c:pt idx="3">
                  <c:v>17483.099999999999</c:v>
                </c:pt>
                <c:pt idx="4">
                  <c:v>2702103.7</c:v>
                </c:pt>
                <c:pt idx="5">
                  <c:v>24408.3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439899432654615"/>
          <c:y val="6.0867836695113461E-2"/>
          <c:w val="0.4629077967260477"/>
          <c:h val="0.52730446699308886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УЧАСТИЕ в 6 национальных проектах</c:v>
                </c:pt>
              </c:strCache>
            </c:strRef>
          </c:tx>
          <c:explosion val="5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FFC000"/>
              </a:solidFill>
            </c:spPr>
          </c:dPt>
          <c:dPt>
            <c:idx val="2"/>
            <c:bubble3D val="0"/>
            <c:spPr>
              <a:solidFill>
                <a:schemeClr val="accent6">
                  <a:lumMod val="50000"/>
                </a:schemeClr>
              </a:solidFill>
            </c:spPr>
          </c:dPt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федеральный бюджет</c:v>
                </c:pt>
                <c:pt idx="1">
                  <c:v>областной бюджет</c:v>
                </c:pt>
                <c:pt idx="2">
                  <c:v>бюджет города Вологды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2347.4</c:v>
                </c:pt>
                <c:pt idx="1">
                  <c:v>1466.5</c:v>
                </c:pt>
                <c:pt idx="2">
                  <c:v>190.5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3232283259803313E-2"/>
          <c:y val="0.12382324325773628"/>
          <c:w val="0.85209950635765219"/>
          <c:h val="0.46739993126347518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Муниципальный долг, всего</c:v>
                </c:pt>
              </c:strCache>
            </c:strRef>
          </c:tx>
          <c:spPr>
            <a:ln w="31750">
              <a:solidFill>
                <a:schemeClr val="accent2">
                  <a:lumMod val="75000"/>
                </a:schemeClr>
              </a:solidFill>
            </a:ln>
          </c:spPr>
          <c:marker>
            <c:symbol val="circle"/>
            <c:size val="5"/>
            <c:spPr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c:spPr>
          </c:marker>
          <c:dLbls>
            <c:dLbl>
              <c:idx val="0"/>
              <c:layout>
                <c:manualLayout>
                  <c:x val="-4.4513740804978497E-2"/>
                  <c:y val="-5.00055405463935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4.4513740804978483E-2"/>
                  <c:y val="-5.00055405463934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4.1641886559496001E-2"/>
                  <c:y val="-5.00055405463935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4.5949667927719727E-2"/>
                  <c:y val="-5.47679729793833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4.1641886559496001E-2"/>
                  <c:y val="-5.71491891958782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5.0257562361071227E-2"/>
                  <c:y val="-4.76245118272384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4.5949667927719727E-2"/>
                  <c:y val="-4.52432956107435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>
                    <a:solidFill>
                      <a:srgbClr val="C00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Лист1!$A$2:$A$8</c:f>
              <c:numCache>
                <c:formatCode>General</c:formatCode>
                <c:ptCount val="7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2023</c:v>
                </c:pt>
              </c:numCache>
            </c:numRef>
          </c:cat>
          <c:val>
            <c:numRef>
              <c:f>Лист1!$B$2:$B$8</c:f>
              <c:numCache>
                <c:formatCode>#,##0.0</c:formatCode>
                <c:ptCount val="7"/>
                <c:pt idx="0">
                  <c:v>2183.8000000000002</c:v>
                </c:pt>
                <c:pt idx="1">
                  <c:v>2185.9</c:v>
                </c:pt>
                <c:pt idx="2">
                  <c:v>2184.6</c:v>
                </c:pt>
                <c:pt idx="3">
                  <c:v>2104.6999999999998</c:v>
                </c:pt>
                <c:pt idx="4">
                  <c:v>2026.1</c:v>
                </c:pt>
                <c:pt idx="5">
                  <c:v>1945</c:v>
                </c:pt>
                <c:pt idx="6">
                  <c:v>1945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 на обслуживание муниципального долга</c:v>
                </c:pt>
              </c:strCache>
            </c:strRef>
          </c:tx>
          <c:spPr>
            <a:ln w="31750">
              <a:solidFill>
                <a:schemeClr val="accent1">
                  <a:lumMod val="75000"/>
                </a:schemeClr>
              </a:solidFill>
            </a:ln>
          </c:spPr>
          <c:marker>
            <c:symbol val="circle"/>
            <c:size val="5"/>
            <c:spPr>
              <a:solidFill>
                <a:schemeClr val="accent1">
                  <a:lumMod val="75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c:spPr>
          </c:marker>
          <c:dLbls>
            <c:dLbl>
              <c:idx val="0"/>
              <c:layout>
                <c:manualLayout>
                  <c:x val="-3.3026323823048549E-2"/>
                  <c:y val="-6.90552702783529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7334218256400049E-2"/>
                  <c:y val="-6.90552702783529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4.0205959436754757E-2"/>
                  <c:y val="-5.47679729793833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2.8718542454824827E-2"/>
                  <c:y val="-5.00055405463935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3.3026323823048549E-2"/>
                  <c:y val="-5.00055405463935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3.4462250945789794E-2"/>
                  <c:y val="-4.28618918969087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3.0154469577566071E-2"/>
                  <c:y val="-4.52431081134036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>
                    <a:solidFill>
                      <a:schemeClr val="accent1">
                        <a:lumMod val="75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Лист1!$A$2:$A$8</c:f>
              <c:numCache>
                <c:formatCode>General</c:formatCode>
                <c:ptCount val="7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2023</c:v>
                </c:pt>
              </c:numCache>
            </c:numRef>
          </c:cat>
          <c:val>
            <c:numRef>
              <c:f>Лист1!$C$2:$C$8</c:f>
              <c:numCache>
                <c:formatCode>#,##0.0</c:formatCode>
                <c:ptCount val="7"/>
                <c:pt idx="0">
                  <c:v>152.30000000000001</c:v>
                </c:pt>
                <c:pt idx="1">
                  <c:v>125.4</c:v>
                </c:pt>
                <c:pt idx="2">
                  <c:v>114.6</c:v>
                </c:pt>
                <c:pt idx="3">
                  <c:v>113</c:v>
                </c:pt>
                <c:pt idx="4">
                  <c:v>56.8</c:v>
                </c:pt>
                <c:pt idx="5">
                  <c:v>36.5</c:v>
                </c:pt>
                <c:pt idx="6">
                  <c:v>17.100000000000001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1506432"/>
        <c:axId val="42944768"/>
      </c:lineChart>
      <c:catAx>
        <c:axId val="1515064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="0"/>
            </a:pPr>
            <a:endParaRPr lang="ru-RU"/>
          </a:p>
        </c:txPr>
        <c:crossAx val="42944768"/>
        <c:crosses val="autoZero"/>
        <c:auto val="1"/>
        <c:lblAlgn val="ctr"/>
        <c:lblOffset val="100"/>
        <c:noMultiLvlLbl val="0"/>
      </c:catAx>
      <c:valAx>
        <c:axId val="42944768"/>
        <c:scaling>
          <c:orientation val="minMax"/>
        </c:scaling>
        <c:delete val="1"/>
        <c:axPos val="l"/>
        <c:numFmt formatCode="#,##0.0" sourceLinked="1"/>
        <c:majorTickMark val="out"/>
        <c:minorTickMark val="none"/>
        <c:tickLblPos val="nextTo"/>
        <c:crossAx val="15150643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0756462237377973"/>
          <c:y val="0.74994754761916815"/>
          <c:w val="0.79779398629198406"/>
          <c:h val="0.1714723172364991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256215290685231E-2"/>
          <c:y val="5.8373827906370516E-2"/>
          <c:w val="0.67496997961091776"/>
          <c:h val="0.84015916705640614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Текущая задолженность</c:v>
                </c:pt>
              </c:strCache>
            </c:strRef>
          </c:tx>
          <c:spPr>
            <a:ln w="44450"/>
          </c:spPr>
          <c:marker>
            <c:symbol val="none"/>
          </c:marker>
          <c:dLbls>
            <c:dLbl>
              <c:idx val="0"/>
              <c:layout>
                <c:manualLayout>
                  <c:x val="-4.5779685264663805E-2"/>
                  <c:y val="-4.67380720545277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1473533619456366E-2"/>
                  <c:y val="-9.34761441090554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1444921316165951E-2"/>
                  <c:y val="-7.40022540999317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2.0028612303290415E-2"/>
                  <c:y val="-8.17919327756863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2.5751072961373495E-2"/>
                  <c:y val="-8.17916260954235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4.0057224606580934E-2"/>
                  <c:y val="-8.17916260954235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2.4320457796852647E-2"/>
                  <c:y val="-7.01071080817915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>
                    <a:solidFill>
                      <a:srgbClr val="0070C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Лист1!$A$2:$A$9</c:f>
              <c:numCache>
                <c:formatCode>m/d/yyyy</c:formatCode>
                <c:ptCount val="8"/>
                <c:pt idx="0">
                  <c:v>42736</c:v>
                </c:pt>
                <c:pt idx="1">
                  <c:v>43101</c:v>
                </c:pt>
                <c:pt idx="2">
                  <c:v>43466</c:v>
                </c:pt>
                <c:pt idx="3">
                  <c:v>43831</c:v>
                </c:pt>
                <c:pt idx="4">
                  <c:v>44197</c:v>
                </c:pt>
                <c:pt idx="5">
                  <c:v>44562</c:v>
                </c:pt>
                <c:pt idx="6">
                  <c:v>44927</c:v>
                </c:pt>
                <c:pt idx="7">
                  <c:v>45292</c:v>
                </c:pt>
              </c:numCache>
            </c:num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896.5</c:v>
                </c:pt>
                <c:pt idx="1">
                  <c:v>420.3</c:v>
                </c:pt>
                <c:pt idx="2">
                  <c:v>214.4</c:v>
                </c:pt>
                <c:pt idx="3">
                  <c:v>80.400000000000006</c:v>
                </c:pt>
                <c:pt idx="4">
                  <c:v>121.8</c:v>
                </c:pt>
                <c:pt idx="5" formatCode="#,##0.0">
                  <c:v>174</c:v>
                </c:pt>
                <c:pt idx="6">
                  <c:v>185.2</c:v>
                </c:pt>
                <c:pt idx="7">
                  <c:v>198.3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Просроченная задолженность</c:v>
                </c:pt>
              </c:strCache>
            </c:strRef>
          </c:tx>
          <c:spPr>
            <a:ln w="41275"/>
          </c:spPr>
          <c:marker>
            <c:symbol val="none"/>
          </c:marker>
          <c:dPt>
            <c:idx val="0"/>
            <c:bubble3D val="0"/>
            <c:spPr>
              <a:ln w="50800"/>
            </c:spPr>
          </c:dPt>
          <c:dLbls>
            <c:dLbl>
              <c:idx val="0"/>
              <c:layout>
                <c:manualLayout>
                  <c:x val="-3.7195994277539356E-2"/>
                  <c:y val="-7.010710808179163E-2"/>
                </c:manualLayout>
              </c:layout>
              <c:tx>
                <c:rich>
                  <a:bodyPr/>
                  <a:lstStyle/>
                  <a:p>
                    <a:r>
                      <a:rPr lang="en-US" b="1" dirty="0">
                        <a:solidFill>
                          <a:srgbClr val="C00000"/>
                        </a:solidFill>
                      </a:rPr>
                      <a:t>109,2</a:t>
                    </a:r>
                    <a:endParaRPr lang="en-US" dirty="0">
                      <a:solidFill>
                        <a:srgbClr val="C00000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7195994277539342E-2"/>
                  <c:y val="-6.621226874391431E-2"/>
                </c:manualLayout>
              </c:layout>
              <c:tx>
                <c:rich>
                  <a:bodyPr/>
                  <a:lstStyle/>
                  <a:p>
                    <a:r>
                      <a:rPr lang="en-US" b="1" dirty="0">
                        <a:solidFill>
                          <a:srgbClr val="C00000"/>
                        </a:solidFill>
                      </a:rPr>
                      <a:t>160,9</a:t>
                    </a:r>
                    <a:endParaRPr lang="en-US" dirty="0">
                      <a:solidFill>
                        <a:srgbClr val="C00000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2.4320457796852647E-2"/>
                  <c:y val="-6.621226874391431E-2"/>
                </c:manualLayout>
              </c:layout>
              <c:tx>
                <c:rich>
                  <a:bodyPr/>
                  <a:lstStyle/>
                  <a:p>
                    <a:r>
                      <a:rPr lang="en-US" b="1" dirty="0">
                        <a:solidFill>
                          <a:srgbClr val="C00000"/>
                        </a:solidFill>
                      </a:rPr>
                      <a:t>74,4</a:t>
                    </a:r>
                    <a:endParaRPr lang="en-US" dirty="0">
                      <a:solidFill>
                        <a:srgbClr val="C00000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2.0028612303290415E-2"/>
                  <c:y val="-3.5053554040895815E-2"/>
                </c:manualLayout>
              </c:layout>
              <c:tx>
                <c:rich>
                  <a:bodyPr/>
                  <a:lstStyle/>
                  <a:p>
                    <a:r>
                      <a:rPr lang="en-US" b="1" dirty="0">
                        <a:solidFill>
                          <a:srgbClr val="C00000"/>
                        </a:solidFill>
                      </a:rPr>
                      <a:t>0,0</a:t>
                    </a:r>
                    <a:endParaRPr lang="en-US" dirty="0">
                      <a:solidFill>
                        <a:srgbClr val="C00000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1.5736766809728183E-2"/>
                  <c:y val="-3.1158714703018502E-2"/>
                </c:manualLayout>
              </c:layout>
              <c:spPr/>
              <c:txPr>
                <a:bodyPr/>
                <a:lstStyle/>
                <a:p>
                  <a:pPr>
                    <a:defRPr b="1">
                      <a:solidFill>
                        <a:srgbClr val="C0000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2.2889842632331903E-2"/>
                  <c:y val="-3.8948700059035953E-2"/>
                </c:manualLayout>
              </c:layout>
              <c:spPr/>
              <c:txPr>
                <a:bodyPr/>
                <a:lstStyle/>
                <a:p>
                  <a:pPr>
                    <a:defRPr b="1">
                      <a:solidFill>
                        <a:srgbClr val="C0000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2.1459227467811159E-2"/>
                  <c:y val="-3.1158714703018502E-2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rgbClr val="C00000"/>
                        </a:solidFill>
                      </a:rPr>
                      <a:t>0,0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3.0042918454935518E-2"/>
                  <c:y val="-3.5053554040895815E-2"/>
                </c:manualLayout>
              </c:layout>
              <c:spPr/>
              <c:txPr>
                <a:bodyPr/>
                <a:lstStyle/>
                <a:p>
                  <a:pPr>
                    <a:defRPr b="1">
                      <a:solidFill>
                        <a:srgbClr val="C0000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Лист1!$A$2:$A$9</c:f>
              <c:numCache>
                <c:formatCode>m/d/yyyy</c:formatCode>
                <c:ptCount val="8"/>
                <c:pt idx="0">
                  <c:v>42736</c:v>
                </c:pt>
                <c:pt idx="1">
                  <c:v>43101</c:v>
                </c:pt>
                <c:pt idx="2">
                  <c:v>43466</c:v>
                </c:pt>
                <c:pt idx="3">
                  <c:v>43831</c:v>
                </c:pt>
                <c:pt idx="4">
                  <c:v>44197</c:v>
                </c:pt>
                <c:pt idx="5">
                  <c:v>44562</c:v>
                </c:pt>
                <c:pt idx="6">
                  <c:v>44927</c:v>
                </c:pt>
                <c:pt idx="7">
                  <c:v>45292</c:v>
                </c:pt>
              </c:numCache>
            </c:numRef>
          </c:cat>
          <c:val>
            <c:numRef>
              <c:f>Лист1!$C$2:$C$9</c:f>
              <c:numCache>
                <c:formatCode>0.0</c:formatCode>
                <c:ptCount val="8"/>
                <c:pt idx="0">
                  <c:v>160.9</c:v>
                </c:pt>
                <c:pt idx="1">
                  <c:v>74.400000000000006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8008192"/>
        <c:axId val="42948800"/>
      </c:lineChart>
      <c:dateAx>
        <c:axId val="168008192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low"/>
        <c:txPr>
          <a:bodyPr rot="0" anchor="b" anchorCtr="0"/>
          <a:lstStyle/>
          <a:p>
            <a:pPr>
              <a:defRPr sz="1000" b="1" baseline="0"/>
            </a:pPr>
            <a:endParaRPr lang="ru-RU"/>
          </a:p>
        </c:txPr>
        <c:crossAx val="42948800"/>
        <c:crosses val="autoZero"/>
        <c:auto val="1"/>
        <c:lblOffset val="100"/>
        <c:baseTimeUnit val="years"/>
      </c:dateAx>
      <c:valAx>
        <c:axId val="429488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680081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1736766809728181"/>
          <c:y val="0.30716481764024872"/>
          <c:w val="0.27404864091559372"/>
          <c:h val="0.38567005803923976"/>
        </c:manualLayout>
      </c:layout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image" Target="../media/image8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0.08605</cdr:x>
      <cdr:y>0.2444</cdr:y>
    </cdr:from>
    <cdr:to>
      <cdr:x>0.20903</cdr:x>
      <cdr:y>0.32478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68001" y="1167047"/>
          <a:ext cx="811769" cy="38382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rgbClr val="0070C0"/>
              </a:solidFill>
            </a:rPr>
            <a:t>+0,3%</a:t>
          </a:r>
          <a:endParaRPr lang="ru-RU" sz="2400" b="1" dirty="0">
            <a:solidFill>
              <a:srgbClr val="0070C0"/>
            </a:solidFill>
          </a:endParaRPr>
        </a:p>
      </cdr:txBody>
    </cdr:sp>
  </cdr:relSizeAnchor>
  <cdr:relSizeAnchor xmlns:cdr="http://schemas.openxmlformats.org/drawingml/2006/chartDrawing">
    <cdr:from>
      <cdr:x>0.30736</cdr:x>
      <cdr:y>0.28593</cdr:y>
    </cdr:from>
    <cdr:to>
      <cdr:x>0.4024</cdr:x>
      <cdr:y>0.34383</cdr:y>
    </cdr:to>
    <cdr:cxnSp macro="">
      <cdr:nvCxnSpPr>
        <cdr:cNvPr id="4" name="Прямая со стрелкой 3"/>
        <cdr:cNvCxnSpPr/>
      </cdr:nvCxnSpPr>
      <cdr:spPr>
        <a:xfrm xmlns:a="http://schemas.openxmlformats.org/drawingml/2006/main" flipV="1">
          <a:off x="2028825" y="1365375"/>
          <a:ext cx="627342" cy="276484"/>
        </a:xfrm>
        <a:prstGeom xmlns:a="http://schemas.openxmlformats.org/drawingml/2006/main" prst="straightConnector1">
          <a:avLst/>
        </a:prstGeom>
        <a:ln xmlns:a="http://schemas.openxmlformats.org/drawingml/2006/main" w="41275">
          <a:prstDash val="dash"/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0.27837</cdr:x>
      <cdr:y>0.16875</cdr:y>
    </cdr:from>
    <cdr:to>
      <cdr:x>0.42656</cdr:x>
      <cdr:y>0.2704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1837472" y="805802"/>
          <a:ext cx="978176" cy="48542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rgbClr val="0070C0"/>
              </a:solidFill>
            </a:rPr>
            <a:t>+21,4%</a:t>
          </a:r>
          <a:endParaRPr lang="ru-RU" sz="2400" b="1" dirty="0">
            <a:solidFill>
              <a:srgbClr val="0070C0"/>
            </a:solidFill>
          </a:endParaRPr>
        </a:p>
      </cdr:txBody>
    </cdr:sp>
  </cdr:relSizeAnchor>
  <cdr:relSizeAnchor xmlns:cdr="http://schemas.openxmlformats.org/drawingml/2006/chartDrawing">
    <cdr:from>
      <cdr:x>0.0098</cdr:x>
      <cdr:y>0.36101</cdr:y>
    </cdr:from>
    <cdr:to>
      <cdr:x>0.17088</cdr:x>
      <cdr:y>0.44116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64688" y="1723895"/>
          <a:ext cx="1063261" cy="3827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/>
            <a:t>9 818,4</a:t>
          </a:r>
          <a:endParaRPr lang="ru-RU" sz="2400" b="1" dirty="0"/>
        </a:p>
      </cdr:txBody>
    </cdr:sp>
  </cdr:relSizeAnchor>
  <cdr:relSizeAnchor xmlns:cdr="http://schemas.openxmlformats.org/drawingml/2006/chartDrawing">
    <cdr:from>
      <cdr:x>0.0098</cdr:x>
      <cdr:y>0.50574</cdr:y>
    </cdr:from>
    <cdr:to>
      <cdr:x>0.16927</cdr:x>
      <cdr:y>0.61039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64683" y="2414994"/>
          <a:ext cx="1052623" cy="49972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chemeClr val="bg1"/>
              </a:solidFill>
            </a:rPr>
            <a:t>6 232,9</a:t>
          </a:r>
          <a:endParaRPr lang="ru-RU" sz="24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0.0098</cdr:x>
      <cdr:y>0.72667</cdr:y>
    </cdr:from>
    <cdr:to>
      <cdr:x>0.17571</cdr:x>
      <cdr:y>0.82447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64688" y="3469980"/>
          <a:ext cx="1095143" cy="46702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chemeClr val="bg1"/>
              </a:solidFill>
            </a:rPr>
            <a:t>3 585,5</a:t>
          </a:r>
          <a:endParaRPr lang="ru-RU" sz="24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0.21417</cdr:x>
      <cdr:y>0.36711</cdr:y>
    </cdr:from>
    <cdr:to>
      <cdr:x>0.36236</cdr:x>
      <cdr:y>0.44727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1413696" y="1753003"/>
          <a:ext cx="978176" cy="3827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/>
            <a:t>9 848,4</a:t>
          </a:r>
          <a:endParaRPr lang="ru-RU" sz="2400" b="1" dirty="0"/>
        </a:p>
      </cdr:txBody>
    </cdr:sp>
  </cdr:relSizeAnchor>
  <cdr:relSizeAnchor xmlns:cdr="http://schemas.openxmlformats.org/drawingml/2006/chartDrawing">
    <cdr:from>
      <cdr:x>0.39146</cdr:x>
      <cdr:y>0.27068</cdr:y>
    </cdr:from>
    <cdr:to>
      <cdr:x>0.55737</cdr:x>
      <cdr:y>0.35974</cdr:y>
    </cdr:to>
    <cdr:sp macro="" textlink="">
      <cdr:nvSpPr>
        <cdr:cNvPr id="12" name="TextBox 11"/>
        <cdr:cNvSpPr txBox="1"/>
      </cdr:nvSpPr>
      <cdr:spPr>
        <a:xfrm xmlns:a="http://schemas.openxmlformats.org/drawingml/2006/main">
          <a:off x="2583957" y="1292544"/>
          <a:ext cx="1095143" cy="42527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/>
            <a:t>11 959,0</a:t>
          </a:r>
          <a:endParaRPr lang="ru-RU" sz="2400" b="1" dirty="0"/>
        </a:p>
      </cdr:txBody>
    </cdr:sp>
  </cdr:relSizeAnchor>
  <cdr:relSizeAnchor xmlns:cdr="http://schemas.openxmlformats.org/drawingml/2006/chartDrawing">
    <cdr:from>
      <cdr:x>0.20621</cdr:x>
      <cdr:y>0.49217</cdr:y>
    </cdr:from>
    <cdr:to>
      <cdr:x>0.3736</cdr:x>
      <cdr:y>0.59789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1361156" y="2350196"/>
          <a:ext cx="1104912" cy="50483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chemeClr val="bg1"/>
              </a:solidFill>
            </a:rPr>
            <a:t>6 571,2</a:t>
          </a:r>
          <a:endParaRPr lang="ru-RU" sz="24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0.20309</cdr:x>
      <cdr:y>0.72803</cdr:y>
    </cdr:from>
    <cdr:to>
      <cdr:x>0.37384</cdr:x>
      <cdr:y>0.83973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340590" y="3476489"/>
          <a:ext cx="1127052" cy="5333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chemeClr val="bg1"/>
              </a:solidFill>
            </a:rPr>
            <a:t>3 277,1</a:t>
          </a:r>
          <a:endParaRPr lang="ru-RU" sz="24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0.38834</cdr:x>
      <cdr:y>0.43599</cdr:y>
    </cdr:from>
    <cdr:to>
      <cdr:x>0.55908</cdr:x>
      <cdr:y>0.5451</cdr:y>
    </cdr:to>
    <cdr:sp macro="" textlink="">
      <cdr:nvSpPr>
        <cdr:cNvPr id="15" name="TextBox 14"/>
        <cdr:cNvSpPr txBox="1"/>
      </cdr:nvSpPr>
      <cdr:spPr>
        <a:xfrm xmlns:a="http://schemas.openxmlformats.org/drawingml/2006/main">
          <a:off x="2563364" y="2081962"/>
          <a:ext cx="1127025" cy="52102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chemeClr val="bg1"/>
              </a:solidFill>
            </a:rPr>
            <a:t>8 187,0</a:t>
          </a:r>
          <a:endParaRPr lang="ru-RU" sz="24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0.39317</cdr:x>
      <cdr:y>0.73063</cdr:y>
    </cdr:from>
    <cdr:to>
      <cdr:x>0.56086</cdr:x>
      <cdr:y>0.81733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2595256" y="3488882"/>
          <a:ext cx="1106892" cy="41403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chemeClr val="bg1"/>
              </a:solidFill>
            </a:rPr>
            <a:t>3 772,0</a:t>
          </a:r>
          <a:endParaRPr lang="ru-RU" sz="24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0.43221</cdr:x>
      <cdr:y>0.06932</cdr:y>
    </cdr:from>
    <cdr:to>
      <cdr:x>0.57929</cdr:x>
      <cdr:y>0.14948</cdr:y>
    </cdr:to>
    <cdr:sp macro="" textlink="">
      <cdr:nvSpPr>
        <cdr:cNvPr id="20" name="TextBox 19"/>
        <cdr:cNvSpPr txBox="1"/>
      </cdr:nvSpPr>
      <cdr:spPr>
        <a:xfrm xmlns:a="http://schemas.openxmlformats.org/drawingml/2006/main">
          <a:off x="2852915" y="331017"/>
          <a:ext cx="970844" cy="3827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rgbClr val="0065B0"/>
              </a:solidFill>
            </a:rPr>
            <a:t>+20,8%</a:t>
          </a:r>
          <a:endParaRPr lang="ru-RU" sz="2400" b="1" dirty="0">
            <a:solidFill>
              <a:srgbClr val="0065B0"/>
            </a:solidFill>
          </a:endParaRPr>
        </a:p>
      </cdr:txBody>
    </cdr:sp>
  </cdr:relSizeAnchor>
  <cdr:relSizeAnchor xmlns:cdr="http://schemas.openxmlformats.org/drawingml/2006/chartDrawing">
    <cdr:from>
      <cdr:x>0.5765</cdr:x>
      <cdr:y>0.16143</cdr:y>
    </cdr:from>
    <cdr:to>
      <cdr:x>0.75691</cdr:x>
      <cdr:y>0.2505</cdr:y>
    </cdr:to>
    <cdr:sp macro="" textlink="">
      <cdr:nvSpPr>
        <cdr:cNvPr id="21" name="TextBox 20"/>
        <cdr:cNvSpPr txBox="1"/>
      </cdr:nvSpPr>
      <cdr:spPr>
        <a:xfrm xmlns:a="http://schemas.openxmlformats.org/drawingml/2006/main">
          <a:off x="3805371" y="770881"/>
          <a:ext cx="1190855" cy="42532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/>
            <a:t>14 443,4</a:t>
          </a:r>
          <a:endParaRPr lang="ru-RU" sz="2400" b="1" dirty="0"/>
        </a:p>
      </cdr:txBody>
    </cdr:sp>
  </cdr:relSizeAnchor>
  <cdr:relSizeAnchor xmlns:cdr="http://schemas.openxmlformats.org/drawingml/2006/chartDrawing">
    <cdr:from>
      <cdr:x>0.57958</cdr:x>
      <cdr:y>0.7284</cdr:y>
    </cdr:from>
    <cdr:to>
      <cdr:x>0.7556</cdr:x>
      <cdr:y>0.84196</cdr:y>
    </cdr:to>
    <cdr:sp macro="" textlink="">
      <cdr:nvSpPr>
        <cdr:cNvPr id="22" name="TextBox 21"/>
        <cdr:cNvSpPr txBox="1"/>
      </cdr:nvSpPr>
      <cdr:spPr>
        <a:xfrm xmlns:a="http://schemas.openxmlformats.org/drawingml/2006/main">
          <a:off x="3825728" y="3478256"/>
          <a:ext cx="1161830" cy="5422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chemeClr val="bg1"/>
              </a:solidFill>
            </a:rPr>
            <a:t>4 320,4</a:t>
          </a:r>
          <a:endParaRPr lang="ru-RU" sz="24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0.73466</cdr:x>
      <cdr:y>0.68387</cdr:y>
    </cdr:from>
    <cdr:to>
      <cdr:x>0.73788</cdr:x>
      <cdr:y>0.87536</cdr:y>
    </cdr:to>
    <cdr:cxnSp macro="">
      <cdr:nvCxnSpPr>
        <cdr:cNvPr id="5" name="Прямая соединительная линия 4"/>
        <cdr:cNvCxnSpPr/>
      </cdr:nvCxnSpPr>
      <cdr:spPr>
        <a:xfrm xmlns:a="http://schemas.openxmlformats.org/drawingml/2006/main" flipH="1">
          <a:off x="4849334" y="3265598"/>
          <a:ext cx="21265" cy="91440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0.76385</cdr:x>
      <cdr:y>0.00824</cdr:y>
    </cdr:from>
    <cdr:to>
      <cdr:x>0.95553</cdr:x>
      <cdr:y>0.10621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5042043" y="39355"/>
          <a:ext cx="1265246" cy="46782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/>
            <a:t>18 272,3</a:t>
          </a:r>
          <a:endParaRPr lang="ru-RU" sz="2400" b="1" dirty="0"/>
        </a:p>
      </cdr:txBody>
    </cdr:sp>
  </cdr:relSizeAnchor>
  <cdr:relSizeAnchor xmlns:cdr="http://schemas.openxmlformats.org/drawingml/2006/chartDrawing">
    <cdr:from>
      <cdr:x>0.6859</cdr:x>
      <cdr:y>0.08936</cdr:y>
    </cdr:from>
    <cdr:to>
      <cdr:x>0.77449</cdr:x>
      <cdr:y>0.14725</cdr:y>
    </cdr:to>
    <cdr:cxnSp macro="">
      <cdr:nvCxnSpPr>
        <cdr:cNvPr id="27" name="Прямая со стрелкой 26"/>
        <cdr:cNvCxnSpPr/>
      </cdr:nvCxnSpPr>
      <cdr:spPr>
        <a:xfrm xmlns:a="http://schemas.openxmlformats.org/drawingml/2006/main" flipV="1">
          <a:off x="4527477" y="426705"/>
          <a:ext cx="584790" cy="276446"/>
        </a:xfrm>
        <a:prstGeom xmlns:a="http://schemas.openxmlformats.org/drawingml/2006/main" prst="straightConnector1">
          <a:avLst/>
        </a:prstGeom>
        <a:ln xmlns:a="http://schemas.openxmlformats.org/drawingml/2006/main" w="41275">
          <a:prstDash val="dash"/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0.61502</cdr:x>
      <cdr:y>0</cdr:y>
    </cdr:from>
    <cdr:to>
      <cdr:x>0.78622</cdr:x>
      <cdr:y>0.08837</cdr:y>
    </cdr:to>
    <cdr:sp macro="" textlink="">
      <cdr:nvSpPr>
        <cdr:cNvPr id="29" name="TextBox 28"/>
        <cdr:cNvSpPr txBox="1"/>
      </cdr:nvSpPr>
      <cdr:spPr>
        <a:xfrm xmlns:a="http://schemas.openxmlformats.org/drawingml/2006/main">
          <a:off x="4059639" y="0"/>
          <a:ext cx="1130075" cy="4219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rgbClr val="0070C0"/>
              </a:solidFill>
            </a:rPr>
            <a:t>+26,5%</a:t>
          </a:r>
        </a:p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0.76805</cdr:x>
      <cdr:y>0.26081</cdr:y>
    </cdr:from>
    <cdr:to>
      <cdr:x>0.97906</cdr:x>
      <cdr:y>0.35878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5069737" y="1245413"/>
          <a:ext cx="1392866" cy="4678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200" b="1" dirty="0" smtClean="0">
              <a:solidFill>
                <a:srgbClr val="FFFFFF"/>
              </a:solidFill>
            </a:rPr>
            <a:t>12 974,2</a:t>
          </a:r>
          <a:endParaRPr lang="ru-RU" sz="2200" b="1" dirty="0">
            <a:solidFill>
              <a:srgbClr val="FFFFFF"/>
            </a:solidFill>
          </a:endParaRPr>
        </a:p>
      </cdr:txBody>
    </cdr:sp>
  </cdr:relSizeAnchor>
  <cdr:relSizeAnchor xmlns:cdr="http://schemas.openxmlformats.org/drawingml/2006/chartDrawing">
    <cdr:from>
      <cdr:x>0.77127</cdr:x>
      <cdr:y>0.7284</cdr:y>
    </cdr:from>
    <cdr:to>
      <cdr:x>0.93557</cdr:x>
      <cdr:y>0.8375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5091002" y="3478249"/>
          <a:ext cx="1084521" cy="52099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rgbClr val="FFFFFF"/>
              </a:solidFill>
            </a:rPr>
            <a:t>5 298,1</a:t>
          </a:r>
          <a:endParaRPr lang="ru-RU" sz="2400" b="1" dirty="0">
            <a:solidFill>
              <a:srgbClr val="FFFFFF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0.2618</cdr:x>
      <cdr:y>0.18716</cdr:y>
    </cdr:from>
    <cdr:to>
      <cdr:x>0.39299</cdr:x>
      <cdr:y>0.18869</cdr:y>
    </cdr:to>
    <cdr:cxnSp macro="">
      <cdr:nvCxnSpPr>
        <cdr:cNvPr id="6" name="Прямая соединительная линия 5"/>
        <cdr:cNvCxnSpPr/>
      </cdr:nvCxnSpPr>
      <cdr:spPr>
        <a:xfrm xmlns:a="http://schemas.openxmlformats.org/drawingml/2006/main" flipV="1">
          <a:off x="2309123" y="1167643"/>
          <a:ext cx="1157115" cy="9546"/>
        </a:xfrm>
        <a:prstGeom xmlns:a="http://schemas.openxmlformats.org/drawingml/2006/main" prst="line">
          <a:avLst/>
        </a:prstGeom>
        <a:ln xmlns:a="http://schemas.openxmlformats.org/drawingml/2006/main" w="12700" cap="flat">
          <a:solidFill>
            <a:schemeClr val="tx1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0.40108</cdr:x>
      <cdr:y>0.14922</cdr:y>
    </cdr:from>
    <cdr:to>
      <cdr:x>0.5043</cdr:x>
      <cdr:y>0.21074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3537586" y="930982"/>
          <a:ext cx="910416" cy="38382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b="1" dirty="0" smtClean="0">
              <a:solidFill>
                <a:schemeClr val="tx1"/>
              </a:solidFill>
            </a:rPr>
            <a:t>8 590,5</a:t>
          </a:r>
          <a:endParaRPr lang="ru-RU" sz="18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0.26979</cdr:x>
      <cdr:y>0.25829</cdr:y>
    </cdr:from>
    <cdr:to>
      <cdr:x>0.41065</cdr:x>
      <cdr:y>0.25829</cdr:y>
    </cdr:to>
    <cdr:cxnSp macro="">
      <cdr:nvCxnSpPr>
        <cdr:cNvPr id="10" name="Прямая соединительная линия 9"/>
        <cdr:cNvCxnSpPr/>
      </cdr:nvCxnSpPr>
      <cdr:spPr>
        <a:xfrm xmlns:a="http://schemas.openxmlformats.org/drawingml/2006/main">
          <a:off x="2379598" y="1611446"/>
          <a:ext cx="1242406" cy="0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0.42366</cdr:x>
      <cdr:y>0.2216</cdr:y>
    </cdr:from>
    <cdr:to>
      <cdr:x>0.51935</cdr:x>
      <cdr:y>0.2795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3736745" y="1382536"/>
          <a:ext cx="844000" cy="36124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381,9</a:t>
          </a:r>
          <a:endParaRPr lang="ru-RU" sz="1800" b="1" dirty="0"/>
        </a:p>
      </cdr:txBody>
    </cdr:sp>
  </cdr:relSizeAnchor>
  <cdr:relSizeAnchor xmlns:cdr="http://schemas.openxmlformats.org/drawingml/2006/chartDrawing">
    <cdr:from>
      <cdr:x>0.22775</cdr:x>
      <cdr:y>0.33108</cdr:y>
    </cdr:from>
    <cdr:to>
      <cdr:x>0.4213</cdr:x>
      <cdr:y>0.33261</cdr:y>
    </cdr:to>
    <cdr:cxnSp macro="">
      <cdr:nvCxnSpPr>
        <cdr:cNvPr id="17" name="Прямая соединительная линия 16"/>
        <cdr:cNvCxnSpPr/>
      </cdr:nvCxnSpPr>
      <cdr:spPr>
        <a:xfrm xmlns:a="http://schemas.openxmlformats.org/drawingml/2006/main" flipV="1">
          <a:off x="2008789" y="2065584"/>
          <a:ext cx="1707140" cy="9545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0.42581</cdr:x>
      <cdr:y>0.29398</cdr:y>
    </cdr:from>
    <cdr:to>
      <cdr:x>0.52581</cdr:x>
      <cdr:y>0.35007</cdr:y>
    </cdr:to>
    <cdr:sp macro="" textlink="">
      <cdr:nvSpPr>
        <cdr:cNvPr id="27" name="TextBox 26"/>
        <cdr:cNvSpPr txBox="1"/>
      </cdr:nvSpPr>
      <cdr:spPr>
        <a:xfrm xmlns:a="http://schemas.openxmlformats.org/drawingml/2006/main">
          <a:off x="3755708" y="1834092"/>
          <a:ext cx="882015" cy="34995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340,0</a:t>
          </a:r>
          <a:endParaRPr lang="ru-RU" sz="1800" b="1" dirty="0"/>
        </a:p>
      </cdr:txBody>
    </cdr:sp>
  </cdr:relSizeAnchor>
  <cdr:relSizeAnchor xmlns:cdr="http://schemas.openxmlformats.org/drawingml/2006/chartDrawing">
    <cdr:from>
      <cdr:x>0.42258</cdr:x>
      <cdr:y>0.36636</cdr:y>
    </cdr:from>
    <cdr:to>
      <cdr:x>0.5043</cdr:x>
      <cdr:y>0.42969</cdr:y>
    </cdr:to>
    <cdr:sp macro="" textlink="">
      <cdr:nvSpPr>
        <cdr:cNvPr id="28" name="TextBox 27"/>
        <cdr:cNvSpPr txBox="1"/>
      </cdr:nvSpPr>
      <cdr:spPr>
        <a:xfrm xmlns:a="http://schemas.openxmlformats.org/drawingml/2006/main">
          <a:off x="3727219" y="2285647"/>
          <a:ext cx="720783" cy="39511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319,8</a:t>
          </a:r>
          <a:endParaRPr lang="ru-RU" sz="1800" b="1" dirty="0"/>
        </a:p>
      </cdr:txBody>
    </cdr:sp>
  </cdr:relSizeAnchor>
  <cdr:relSizeAnchor xmlns:cdr="http://schemas.openxmlformats.org/drawingml/2006/chartDrawing">
    <cdr:from>
      <cdr:x>0.26073</cdr:x>
      <cdr:y>0.41209</cdr:y>
    </cdr:from>
    <cdr:to>
      <cdr:x>0.41234</cdr:x>
      <cdr:y>0.41209</cdr:y>
    </cdr:to>
    <cdr:cxnSp macro="">
      <cdr:nvCxnSpPr>
        <cdr:cNvPr id="30" name="Прямая соединительная линия 29"/>
        <cdr:cNvCxnSpPr/>
      </cdr:nvCxnSpPr>
      <cdr:spPr>
        <a:xfrm xmlns:a="http://schemas.openxmlformats.org/drawingml/2006/main">
          <a:off x="2299684" y="2570998"/>
          <a:ext cx="1337223" cy="0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0.4086</cdr:x>
      <cdr:y>0.52197</cdr:y>
    </cdr:from>
    <cdr:to>
      <cdr:x>0.52151</cdr:x>
      <cdr:y>0.58892</cdr:y>
    </cdr:to>
    <cdr:sp macro="" textlink="">
      <cdr:nvSpPr>
        <cdr:cNvPr id="35" name="TextBox 34"/>
        <cdr:cNvSpPr txBox="1"/>
      </cdr:nvSpPr>
      <cdr:spPr>
        <a:xfrm xmlns:a="http://schemas.openxmlformats.org/drawingml/2006/main">
          <a:off x="3603913" y="3256491"/>
          <a:ext cx="995883" cy="41768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5 929,0</a:t>
          </a:r>
          <a:endParaRPr lang="ru-RU" sz="1800" b="1" dirty="0"/>
        </a:p>
      </cdr:txBody>
    </cdr:sp>
  </cdr:relSizeAnchor>
  <cdr:relSizeAnchor xmlns:cdr="http://schemas.openxmlformats.org/drawingml/2006/chartDrawing">
    <cdr:from>
      <cdr:x>0.31825</cdr:x>
      <cdr:y>0.48397</cdr:y>
    </cdr:from>
    <cdr:to>
      <cdr:x>0.42074</cdr:x>
      <cdr:y>0.48406</cdr:y>
    </cdr:to>
    <cdr:cxnSp macro="">
      <cdr:nvCxnSpPr>
        <cdr:cNvPr id="37" name="Прямая соединительная линия 36"/>
        <cdr:cNvCxnSpPr/>
      </cdr:nvCxnSpPr>
      <cdr:spPr>
        <a:xfrm xmlns:a="http://schemas.openxmlformats.org/drawingml/2006/main">
          <a:off x="2807053" y="3019425"/>
          <a:ext cx="903925" cy="544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0.41695</cdr:x>
      <cdr:y>0.60158</cdr:y>
    </cdr:from>
    <cdr:to>
      <cdr:x>0.49892</cdr:x>
      <cdr:y>0.67577</cdr:y>
    </cdr:to>
    <cdr:sp macro="" textlink="">
      <cdr:nvSpPr>
        <cdr:cNvPr id="39" name="TextBox 38"/>
        <cdr:cNvSpPr txBox="1"/>
      </cdr:nvSpPr>
      <cdr:spPr>
        <a:xfrm xmlns:a="http://schemas.openxmlformats.org/drawingml/2006/main">
          <a:off x="3677562" y="3753203"/>
          <a:ext cx="722987" cy="46284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1 051,5</a:t>
          </a:r>
          <a:endParaRPr lang="ru-RU" sz="1800" b="1" dirty="0"/>
        </a:p>
      </cdr:txBody>
    </cdr:sp>
  </cdr:relSizeAnchor>
  <cdr:relSizeAnchor xmlns:cdr="http://schemas.openxmlformats.org/drawingml/2006/chartDrawing">
    <cdr:from>
      <cdr:x>0.19334</cdr:x>
      <cdr:y>0.63709</cdr:y>
    </cdr:from>
    <cdr:to>
      <cdr:x>0.41085</cdr:x>
      <cdr:y>0.63898</cdr:y>
    </cdr:to>
    <cdr:cxnSp macro="">
      <cdr:nvCxnSpPr>
        <cdr:cNvPr id="41" name="Прямая соединительная линия 40"/>
        <cdr:cNvCxnSpPr/>
      </cdr:nvCxnSpPr>
      <cdr:spPr>
        <a:xfrm xmlns:a="http://schemas.openxmlformats.org/drawingml/2006/main" flipV="1">
          <a:off x="1705289" y="3974756"/>
          <a:ext cx="1918470" cy="11791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0.42581</cdr:x>
      <cdr:y>0.69325</cdr:y>
    </cdr:from>
    <cdr:to>
      <cdr:x>0.52903</cdr:x>
      <cdr:y>0.74847</cdr:y>
    </cdr:to>
    <cdr:sp macro="" textlink="">
      <cdr:nvSpPr>
        <cdr:cNvPr id="43" name="TextBox 42"/>
        <cdr:cNvSpPr txBox="1"/>
      </cdr:nvSpPr>
      <cdr:spPr>
        <a:xfrm xmlns:a="http://schemas.openxmlformats.org/drawingml/2006/main">
          <a:off x="3771900" y="4305300"/>
          <a:ext cx="914400" cy="342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868,5</a:t>
          </a:r>
          <a:endParaRPr lang="ru-RU" sz="1800" b="1" dirty="0"/>
        </a:p>
      </cdr:txBody>
    </cdr:sp>
  </cdr:relSizeAnchor>
  <cdr:relSizeAnchor xmlns:cdr="http://schemas.openxmlformats.org/drawingml/2006/chartDrawing">
    <cdr:from>
      <cdr:x>0.42065</cdr:x>
      <cdr:y>0.73729</cdr:y>
    </cdr:from>
    <cdr:to>
      <cdr:x>0.43031</cdr:x>
      <cdr:y>0.73773</cdr:y>
    </cdr:to>
    <cdr:cxnSp macro="">
      <cdr:nvCxnSpPr>
        <cdr:cNvPr id="45" name="Прямая соединительная линия 44"/>
        <cdr:cNvCxnSpPr/>
      </cdr:nvCxnSpPr>
      <cdr:spPr>
        <a:xfrm xmlns:a="http://schemas.openxmlformats.org/drawingml/2006/main">
          <a:off x="3710164" y="4599869"/>
          <a:ext cx="85234" cy="2736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0.42903</cdr:x>
      <cdr:y>0.74387</cdr:y>
    </cdr:from>
    <cdr:to>
      <cdr:x>0.49892</cdr:x>
      <cdr:y>0.80061</cdr:y>
    </cdr:to>
    <cdr:sp macro="" textlink="">
      <cdr:nvSpPr>
        <cdr:cNvPr id="53" name="TextBox 52"/>
        <cdr:cNvSpPr txBox="1"/>
      </cdr:nvSpPr>
      <cdr:spPr>
        <a:xfrm xmlns:a="http://schemas.openxmlformats.org/drawingml/2006/main">
          <a:off x="3800475" y="4619625"/>
          <a:ext cx="619125" cy="35242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17,1</a:t>
          </a:r>
          <a:endParaRPr lang="ru-RU" sz="1800" b="1" dirty="0"/>
        </a:p>
      </cdr:txBody>
    </cdr:sp>
  </cdr:relSizeAnchor>
  <cdr:relSizeAnchor xmlns:cdr="http://schemas.openxmlformats.org/drawingml/2006/chartDrawing">
    <cdr:from>
      <cdr:x>0.33953</cdr:x>
      <cdr:y>0.78555</cdr:y>
    </cdr:from>
    <cdr:to>
      <cdr:x>0.4363</cdr:x>
      <cdr:y>0.78555</cdr:y>
    </cdr:to>
    <cdr:cxnSp macro="">
      <cdr:nvCxnSpPr>
        <cdr:cNvPr id="55" name="Прямая соединительная линия 54"/>
        <cdr:cNvCxnSpPr/>
      </cdr:nvCxnSpPr>
      <cdr:spPr>
        <a:xfrm xmlns:a="http://schemas.openxmlformats.org/drawingml/2006/main">
          <a:off x="2994702" y="4900945"/>
          <a:ext cx="853526" cy="0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0.43978</cdr:x>
      <cdr:y>0.82209</cdr:y>
    </cdr:from>
    <cdr:to>
      <cdr:x>0.54301</cdr:x>
      <cdr:y>0.8727</cdr:y>
    </cdr:to>
    <cdr:sp macro="" textlink="">
      <cdr:nvSpPr>
        <cdr:cNvPr id="57" name="TextBox 56"/>
        <cdr:cNvSpPr txBox="1"/>
      </cdr:nvSpPr>
      <cdr:spPr>
        <a:xfrm xmlns:a="http://schemas.openxmlformats.org/drawingml/2006/main">
          <a:off x="3895725" y="5105400"/>
          <a:ext cx="914400" cy="31432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137,4</a:t>
          </a:r>
          <a:endParaRPr lang="ru-RU" sz="1800" b="1" dirty="0"/>
        </a:p>
      </cdr:txBody>
    </cdr:sp>
  </cdr:relSizeAnchor>
  <cdr:relSizeAnchor xmlns:cdr="http://schemas.openxmlformats.org/drawingml/2006/chartDrawing">
    <cdr:from>
      <cdr:x>0.41041</cdr:x>
      <cdr:y>0.86757</cdr:y>
    </cdr:from>
    <cdr:to>
      <cdr:x>0.43728</cdr:x>
      <cdr:y>0.86757</cdr:y>
    </cdr:to>
    <cdr:cxnSp macro="">
      <cdr:nvCxnSpPr>
        <cdr:cNvPr id="59" name="Прямая соединительная линия 58"/>
        <cdr:cNvCxnSpPr/>
      </cdr:nvCxnSpPr>
      <cdr:spPr>
        <a:xfrm xmlns:a="http://schemas.openxmlformats.org/drawingml/2006/main" flipV="1">
          <a:off x="3619853" y="5412669"/>
          <a:ext cx="237066" cy="1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0.44409</cdr:x>
      <cdr:y>0.85276</cdr:y>
    </cdr:from>
    <cdr:to>
      <cdr:x>0.54731</cdr:x>
      <cdr:y>1</cdr:y>
    </cdr:to>
    <cdr:sp macro="" textlink="">
      <cdr:nvSpPr>
        <cdr:cNvPr id="64" name="TextBox 63"/>
        <cdr:cNvSpPr txBox="1"/>
      </cdr:nvSpPr>
      <cdr:spPr>
        <a:xfrm xmlns:a="http://schemas.openxmlformats.org/drawingml/2006/main">
          <a:off x="3933825" y="579120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0.43785</cdr:x>
      <cdr:y>0.89724</cdr:y>
    </cdr:from>
    <cdr:to>
      <cdr:x>0.44301</cdr:x>
      <cdr:y>0.9046</cdr:y>
    </cdr:to>
    <cdr:sp macro="" textlink="">
      <cdr:nvSpPr>
        <cdr:cNvPr id="65" name="TextBox 64"/>
        <cdr:cNvSpPr txBox="1"/>
      </cdr:nvSpPr>
      <cdr:spPr>
        <a:xfrm xmlns:a="http://schemas.openxmlformats.org/drawingml/2006/main">
          <a:off x="3878581" y="5572125"/>
          <a:ext cx="45719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0.44086</cdr:x>
      <cdr:y>0.90382</cdr:y>
    </cdr:from>
    <cdr:to>
      <cdr:x>0.50215</cdr:x>
      <cdr:y>0.95878</cdr:y>
    </cdr:to>
    <cdr:sp macro="" textlink="">
      <cdr:nvSpPr>
        <cdr:cNvPr id="66" name="TextBox 65"/>
        <cdr:cNvSpPr txBox="1"/>
      </cdr:nvSpPr>
      <cdr:spPr>
        <a:xfrm xmlns:a="http://schemas.openxmlformats.org/drawingml/2006/main">
          <a:off x="3905250" y="5638799"/>
          <a:ext cx="542925" cy="34290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68,9</a:t>
          </a:r>
          <a:endParaRPr lang="ru-RU" sz="1800" b="1" dirty="0"/>
        </a:p>
      </cdr:txBody>
    </cdr:sp>
  </cdr:relSizeAnchor>
  <cdr:relSizeAnchor xmlns:cdr="http://schemas.openxmlformats.org/drawingml/2006/chartDrawing">
    <cdr:from>
      <cdr:x>0.22903</cdr:x>
      <cdr:y>0.94656</cdr:y>
    </cdr:from>
    <cdr:to>
      <cdr:x>0.43763</cdr:x>
      <cdr:y>0.94656</cdr:y>
    </cdr:to>
    <cdr:cxnSp macro="">
      <cdr:nvCxnSpPr>
        <cdr:cNvPr id="68" name="Прямая соединительная линия 67"/>
        <cdr:cNvCxnSpPr/>
      </cdr:nvCxnSpPr>
      <cdr:spPr>
        <a:xfrm xmlns:a="http://schemas.openxmlformats.org/drawingml/2006/main">
          <a:off x="2028825" y="5905500"/>
          <a:ext cx="1847850" cy="0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</cdr:x>
      <cdr:y>0.46095</cdr:y>
    </cdr:from>
    <cdr:to>
      <cdr:x>0.52688</cdr:x>
      <cdr:y>0.65044</cdr:y>
    </cdr:to>
    <cdr:sp macro="" textlink="">
      <cdr:nvSpPr>
        <cdr:cNvPr id="75" name="Правая фигурная скобка 74"/>
        <cdr:cNvSpPr/>
      </cdr:nvSpPr>
      <cdr:spPr>
        <a:xfrm xmlns:a="http://schemas.openxmlformats.org/drawingml/2006/main">
          <a:off x="4410074" y="2875823"/>
          <a:ext cx="237067" cy="1182179"/>
        </a:xfrm>
        <a:prstGeom xmlns:a="http://schemas.openxmlformats.org/drawingml/2006/main" prst="rightBrace">
          <a:avLst/>
        </a:prstGeom>
        <a:ln xmlns:a="http://schemas.openxmlformats.org/drawingml/2006/main" w="41275">
          <a:solidFill>
            <a:srgbClr val="0070C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0.50648</cdr:x>
      <cdr:y>0.68855</cdr:y>
    </cdr:from>
    <cdr:to>
      <cdr:x>0.52808</cdr:x>
      <cdr:y>0.95115</cdr:y>
    </cdr:to>
    <cdr:sp macro="" textlink="">
      <cdr:nvSpPr>
        <cdr:cNvPr id="76" name="Правая фигурная скобка 75"/>
        <cdr:cNvSpPr/>
      </cdr:nvSpPr>
      <cdr:spPr>
        <a:xfrm xmlns:a="http://schemas.openxmlformats.org/drawingml/2006/main">
          <a:off x="4467225" y="4295775"/>
          <a:ext cx="190500" cy="1638300"/>
        </a:xfrm>
        <a:prstGeom xmlns:a="http://schemas.openxmlformats.org/drawingml/2006/main" prst="rightBrace">
          <a:avLst/>
        </a:prstGeom>
        <a:ln xmlns:a="http://schemas.openxmlformats.org/drawingml/2006/main" w="41275">
          <a:solidFill>
            <a:srgbClr val="0070C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0.52808</cdr:x>
      <cdr:y>0.51654</cdr:y>
    </cdr:from>
    <cdr:to>
      <cdr:x>0.60475</cdr:x>
      <cdr:y>0.58349</cdr:y>
    </cdr:to>
    <cdr:sp macro="" textlink="">
      <cdr:nvSpPr>
        <cdr:cNvPr id="77" name="TextBox 76"/>
        <cdr:cNvSpPr txBox="1"/>
      </cdr:nvSpPr>
      <cdr:spPr>
        <a:xfrm xmlns:a="http://schemas.openxmlformats.org/drawingml/2006/main">
          <a:off x="4657745" y="3222625"/>
          <a:ext cx="676241" cy="41768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b="1" dirty="0" smtClean="0">
              <a:solidFill>
                <a:srgbClr val="0065B0"/>
              </a:solidFill>
            </a:rPr>
            <a:t>41,2%</a:t>
          </a:r>
          <a:endParaRPr lang="ru-RU" sz="1800" b="1" dirty="0">
            <a:solidFill>
              <a:srgbClr val="0065B0"/>
            </a:solidFill>
          </a:endParaRPr>
        </a:p>
      </cdr:txBody>
    </cdr:sp>
  </cdr:relSizeAnchor>
  <cdr:relSizeAnchor xmlns:cdr="http://schemas.openxmlformats.org/drawingml/2006/chartDrawing">
    <cdr:from>
      <cdr:x>0.29138</cdr:x>
      <cdr:y>0.56178</cdr:y>
    </cdr:from>
    <cdr:to>
      <cdr:x>0.40913</cdr:x>
      <cdr:y>0.56358</cdr:y>
    </cdr:to>
    <cdr:cxnSp macro="">
      <cdr:nvCxnSpPr>
        <cdr:cNvPr id="29" name="Прямая соединительная линия 28"/>
        <cdr:cNvCxnSpPr/>
      </cdr:nvCxnSpPr>
      <cdr:spPr>
        <a:xfrm xmlns:a="http://schemas.openxmlformats.org/drawingml/2006/main">
          <a:off x="2569986" y="3504848"/>
          <a:ext cx="1038578" cy="11288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0.42834</cdr:x>
      <cdr:y>0.44416</cdr:y>
    </cdr:from>
    <cdr:to>
      <cdr:x>0.51006</cdr:x>
      <cdr:y>0.5</cdr:y>
    </cdr:to>
    <cdr:sp macro="" textlink="">
      <cdr:nvSpPr>
        <cdr:cNvPr id="33" name="TextBox 1"/>
        <cdr:cNvSpPr txBox="1"/>
      </cdr:nvSpPr>
      <cdr:spPr>
        <a:xfrm xmlns:a="http://schemas.openxmlformats.org/drawingml/2006/main">
          <a:off x="3778019" y="2771069"/>
          <a:ext cx="720783" cy="34836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800" b="1" dirty="0" smtClean="0"/>
            <a:t>549,2</a:t>
          </a:r>
          <a:endParaRPr lang="ru-RU" sz="1800" b="1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0.16625</cdr:x>
      <cdr:y>0.06699</cdr:y>
    </cdr:from>
    <cdr:to>
      <cdr:x>0.90428</cdr:x>
      <cdr:y>0.1555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28651" y="266700"/>
          <a:ext cx="2790825" cy="3524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400" dirty="0" smtClean="0"/>
            <a:t>12 муниципальных программ</a:t>
          </a:r>
          <a:endParaRPr lang="ru-RU" sz="1400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0.22238</cdr:x>
      <cdr:y>0.82973</cdr:y>
    </cdr:from>
    <cdr:to>
      <cdr:x>0.4306</cdr:x>
      <cdr:y>0.9869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772356" y="1430274"/>
          <a:ext cx="1659467" cy="27093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800" b="1" dirty="0"/>
        </a:p>
      </cdr:txBody>
    </cdr:sp>
  </cdr:relSizeAnchor>
  <cdr:relSizeAnchor xmlns:cdr="http://schemas.openxmlformats.org/drawingml/2006/chartDrawing">
    <cdr:from>
      <cdr:x>0.37819</cdr:x>
      <cdr:y>0.35166</cdr:y>
    </cdr:from>
    <cdr:to>
      <cdr:x>0.46034</cdr:x>
      <cdr:y>0.50883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014133" y="606186"/>
          <a:ext cx="654756" cy="2709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300" b="1" dirty="0"/>
        </a:p>
      </cdr:txBody>
    </cdr:sp>
  </cdr:relSizeAnchor>
  <cdr:relSizeAnchor xmlns:cdr="http://schemas.openxmlformats.org/drawingml/2006/chartDrawing">
    <cdr:from>
      <cdr:x>0.25115</cdr:x>
      <cdr:y>0.40737</cdr:y>
    </cdr:from>
    <cdr:to>
      <cdr:x>0.31206</cdr:x>
      <cdr:y>0.58419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001652" y="873762"/>
          <a:ext cx="485450" cy="37926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0.17989</cdr:x>
      <cdr:y>0.02421</cdr:y>
    </cdr:from>
    <cdr:to>
      <cdr:x>0.24221</cdr:x>
      <cdr:y>0.22723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1433689" y="41741"/>
          <a:ext cx="496711" cy="34995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300" b="1" dirty="0"/>
        </a:p>
      </cdr:txBody>
    </cdr:sp>
  </cdr:relSizeAnchor>
  <cdr:relSizeAnchor xmlns:cdr="http://schemas.openxmlformats.org/drawingml/2006/chartDrawing">
    <cdr:from>
      <cdr:x>0</cdr:x>
      <cdr:y>0</cdr:y>
    </cdr:from>
    <cdr:to>
      <cdr:x>0.15637</cdr:x>
      <cdr:y>0.22584</cdr:y>
    </cdr:to>
    <cdr:pic>
      <cdr:nvPicPr>
        <cdr:cNvPr id="5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0" y="0"/>
          <a:ext cx="567221" cy="719155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0.68334</cdr:x>
      <cdr:y>0.21587</cdr:y>
    </cdr:from>
    <cdr:to>
      <cdr:x>0.83848</cdr:x>
      <cdr:y>0.42531</cdr:y>
    </cdr:to>
    <cdr:pic>
      <cdr:nvPicPr>
        <cdr:cNvPr id="9" name="Picture 22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2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2478761" y="687417"/>
          <a:ext cx="562773" cy="66694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cdr:spPr>
    </cdr:pic>
  </cdr:relSizeAnchor>
  <cdr:relSizeAnchor xmlns:cdr="http://schemas.openxmlformats.org/drawingml/2006/chartDrawing">
    <cdr:from>
      <cdr:x>2.75678E-7</cdr:x>
      <cdr:y>0.3539</cdr:y>
    </cdr:from>
    <cdr:to>
      <cdr:x>0.15719</cdr:x>
      <cdr:y>0.58725</cdr:y>
    </cdr:to>
    <cdr:pic>
      <cdr:nvPicPr>
        <cdr:cNvPr id="10" name="Picture 3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3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" y="1126968"/>
          <a:ext cx="570178" cy="74307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cdr:spPr>
    </cdr:pic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0.8691</cdr:x>
      <cdr:y>0</cdr:y>
    </cdr:from>
    <cdr:to>
      <cdr:x>0.9721</cdr:x>
      <cdr:y>0.11392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715250" y="-1398108"/>
          <a:ext cx="914400" cy="3714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100" dirty="0" smtClean="0"/>
            <a:t>млн. рублей</a:t>
          </a:r>
          <a:endParaRPr lang="ru-RU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332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6332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r">
              <a:defRPr sz="1200"/>
            </a:lvl1pPr>
          </a:lstStyle>
          <a:p>
            <a:fld id="{3B54A4E9-29E5-40E0-92DC-63A96641D77F}" type="datetimeFigureOut">
              <a:rPr lang="ru-RU" smtClean="0"/>
              <a:t>18.04.2024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6" tIns="45713" rIns="91426" bIns="45713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7"/>
            <a:ext cx="5438140" cy="4466987"/>
          </a:xfrm>
          <a:prstGeom prst="rect">
            <a:avLst/>
          </a:prstGeom>
        </p:spPr>
        <p:txBody>
          <a:bodyPr vert="horz" lIns="91426" tIns="45713" rIns="91426" bIns="45713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r">
              <a:defRPr sz="1200"/>
            </a:lvl1pPr>
          </a:lstStyle>
          <a:p>
            <a:fld id="{33E641F3-624C-4059-A51A-016BD5D9E8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4358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641F3-624C-4059-A51A-016BD5D9E801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60104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b="1" baseline="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641F3-624C-4059-A51A-016BD5D9E801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9149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641F3-624C-4059-A51A-016BD5D9E801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01242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641F3-624C-4059-A51A-016BD5D9E801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41977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i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641F3-624C-4059-A51A-016BD5D9E801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21287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pPr defTabSz="914261">
              <a:defRPr/>
            </a:pPr>
            <a:endParaRPr lang="ru-RU" baseline="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641F3-624C-4059-A51A-016BD5D9E801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0551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641F3-624C-4059-A51A-016BD5D9E801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0551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261">
              <a:defRPr/>
            </a:pPr>
            <a:endParaRPr lang="ru-RU" dirty="0"/>
          </a:p>
          <a:p>
            <a:pPr defTabSz="914261">
              <a:defRPr/>
            </a:pPr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641F3-624C-4059-A51A-016BD5D9E801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0551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C6FD90-238B-4DBF-BD30-78A2F9B8CE40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56168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261"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641F3-624C-4059-A51A-016BD5D9E801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307105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641F3-624C-4059-A51A-016BD5D9E801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47467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641F3-624C-4059-A51A-016BD5D9E801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98391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641F3-624C-4059-A51A-016BD5D9E801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47467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C6FD90-238B-4DBF-BD30-78A2F9B8CE40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25604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C6FD90-238B-4DBF-BD30-78A2F9B8CE40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33029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C6FD90-238B-4DBF-BD30-78A2F9B8CE40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26391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641F3-624C-4059-A51A-016BD5D9E801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98697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641F3-624C-4059-A51A-016BD5D9E801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64309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641F3-624C-4059-A51A-016BD5D9E801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6469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_____Microsoft_Excel_97-20034.xls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8.e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_____Microsoft_Excel_97-20033.xls"/><Relationship Id="rId5" Type="http://schemas.openxmlformats.org/officeDocument/2006/relationships/image" Target="../media/image2.png"/><Relationship Id="rId4" Type="http://schemas.openxmlformats.org/officeDocument/2006/relationships/image" Target="../media/image7.png"/><Relationship Id="rId9" Type="http://schemas.openxmlformats.org/officeDocument/2006/relationships/image" Target="../media/image9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3.pn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6.x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4.e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_____Microsoft_Excel_97-20031.xls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5.e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_____Microsoft_Excel_97-20032.xls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1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3320" y="142852"/>
            <a:ext cx="1026325" cy="1056556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0" y="1643050"/>
            <a:ext cx="74295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 rot="10800000">
            <a:off x="7880229" y="3839353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>
            <a:off x="0" y="928670"/>
            <a:ext cx="1178711" cy="280079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9355" y="1700809"/>
            <a:ext cx="7965289" cy="129614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err="1" smtClean="0">
                <a:solidFill>
                  <a:srgbClr val="C00000"/>
                </a:solidFill>
              </a:rPr>
              <a:t>БюДЖЕТ</a:t>
            </a:r>
            <a:r>
              <a:rPr lang="ru-RU" dirty="0" smtClean="0">
                <a:solidFill>
                  <a:srgbClr val="C00000"/>
                </a:solidFill>
              </a:rPr>
              <a:t> ДЛЯ ГРАЖДАН</a:t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931139" y="2485646"/>
            <a:ext cx="728172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033153" y="2675122"/>
            <a:ext cx="7401763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/>
              <a:t>К ПРОЕКТУ РЕШЕНИЯ ВОЛОГОДСКОЙ ГОРОДСКОЙ ДУМЫ «ОБ ИСПОЛНЕНИИ БЮДЖЕТА ГОРОДА ВОЛОГДЫ ЗА </a:t>
            </a:r>
            <a:r>
              <a:rPr lang="ru-RU" sz="3000" b="1" dirty="0" smtClean="0"/>
              <a:t>2023 </a:t>
            </a:r>
            <a:r>
              <a:rPr lang="ru-RU" sz="3000" b="1" dirty="0" smtClean="0"/>
              <a:t>ГОД»</a:t>
            </a:r>
          </a:p>
          <a:p>
            <a:endParaRPr lang="ru-RU" b="1" dirty="0" smtClean="0">
              <a:solidFill>
                <a:srgbClr val="0065B0"/>
              </a:solidFill>
            </a:endParaRPr>
          </a:p>
          <a:p>
            <a:endParaRPr lang="ru-RU" b="1" dirty="0" smtClean="0">
              <a:solidFill>
                <a:srgbClr val="0065B0"/>
              </a:solidFill>
            </a:endParaRPr>
          </a:p>
          <a:p>
            <a:endParaRPr lang="ru-RU" b="1" dirty="0">
              <a:solidFill>
                <a:srgbClr val="0065B0"/>
              </a:solidFill>
            </a:endParaRPr>
          </a:p>
          <a:p>
            <a:endParaRPr lang="ru-RU" b="1" dirty="0" smtClean="0">
              <a:solidFill>
                <a:srgbClr val="0065B0"/>
              </a:solidFill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Администрация города Вологды</a:t>
            </a:r>
          </a:p>
          <a:p>
            <a:endParaRPr lang="ru-RU" sz="3000" b="1" dirty="0" smtClean="0"/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138705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60673" y="142854"/>
            <a:ext cx="1107072" cy="1139682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0" y="1643051"/>
            <a:ext cx="74295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5" cstate="print"/>
          <a:srcRect l="50000" b="44246"/>
          <a:stretch>
            <a:fillRect/>
          </a:stretch>
        </p:blipFill>
        <p:spPr bwMode="auto">
          <a:xfrm rot="10800000">
            <a:off x="7965290" y="3786191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5" cstate="print"/>
          <a:srcRect l="50000" b="44246"/>
          <a:stretch>
            <a:fillRect/>
          </a:stretch>
        </p:blipFill>
        <p:spPr bwMode="auto">
          <a:xfrm>
            <a:off x="1" y="985820"/>
            <a:ext cx="1178711" cy="2800791"/>
          </a:xfrm>
          <a:prstGeom prst="rect">
            <a:avLst/>
          </a:prstGeom>
          <a:noFill/>
        </p:spPr>
      </p:pic>
      <p:graphicFrame>
        <p:nvGraphicFramePr>
          <p:cNvPr id="3" name="Объект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32411107"/>
              </p:ext>
            </p:extLst>
          </p:nvPr>
        </p:nvGraphicFramePr>
        <p:xfrm>
          <a:off x="1" y="1715912"/>
          <a:ext cx="4413956" cy="40527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5" name="Лист" r:id="rId6" imgW="3972035" imgH="3190860" progId="Excel.Sheet.8">
                  <p:embed/>
                </p:oleObj>
              </mc:Choice>
              <mc:Fallback>
                <p:oleObj name="Лист" r:id="rId6" imgW="3972035" imgH="3190860" progId="Excel.Sheet.8">
                  <p:embed/>
                  <p:pic>
                    <p:nvPicPr>
                      <p:cNvPr id="0" name="Picture 38"/>
                      <p:cNvPicPr>
                        <a:picLocks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" y="1715912"/>
                        <a:ext cx="4413956" cy="4052711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0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78760426"/>
              </p:ext>
            </p:extLst>
          </p:nvPr>
        </p:nvGraphicFramePr>
        <p:xfrm>
          <a:off x="4572002" y="1727201"/>
          <a:ext cx="4385204" cy="40791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6" name="Лист" r:id="rId8" imgW="3857498" imgH="3057480" progId="Excel.Sheet.8">
                  <p:embed/>
                </p:oleObj>
              </mc:Choice>
              <mc:Fallback>
                <p:oleObj name="Лист" r:id="rId8" imgW="3857498" imgH="3057480" progId="Excel.Sheet.8">
                  <p:embed/>
                  <p:pic>
                    <p:nvPicPr>
                      <p:cNvPr id="0" name="Picture 39"/>
                      <p:cNvPicPr>
                        <a:picLocks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2" y="1727201"/>
                        <a:ext cx="4385204" cy="4079169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14377" y="747890"/>
            <a:ext cx="77152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БЮДЖЕТА ПО РАСХОДАМ (млн. руб.)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Левая фигурная скобка 6"/>
          <p:cNvSpPr/>
          <p:nvPr/>
        </p:nvSpPr>
        <p:spPr>
          <a:xfrm>
            <a:off x="4391026" y="2743200"/>
            <a:ext cx="361951" cy="3057526"/>
          </a:xfrm>
          <a:prstGeom prst="leftBrace">
            <a:avLst>
              <a:gd name="adj1" fmla="val 22582"/>
              <a:gd name="adj2" fmla="val 50754"/>
            </a:avLst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12" name="Номер слайда 37"/>
          <p:cNvSpPr>
            <a:spLocks noGrp="1"/>
          </p:cNvSpPr>
          <p:nvPr>
            <p:ph type="sldNum" sz="quarter" idx="12"/>
          </p:nvPr>
        </p:nvSpPr>
        <p:spPr>
          <a:xfrm>
            <a:off x="7086600" y="6492876"/>
            <a:ext cx="2057400" cy="365125"/>
          </a:xfrm>
        </p:spPr>
        <p:txBody>
          <a:bodyPr/>
          <a:lstStyle/>
          <a:p>
            <a:fld id="{FAA4E6F3-DB0E-47F2-9117-410F00671F2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2551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11166" y="142854"/>
            <a:ext cx="1156580" cy="1190648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0" y="1643051"/>
            <a:ext cx="74295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 rot="10800000">
            <a:off x="7965290" y="3786191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>
            <a:off x="1" y="928670"/>
            <a:ext cx="1178711" cy="2800791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14325" y="819150"/>
            <a:ext cx="7543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СТРУКТУРА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РАСХОДОВ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БЮДЖЕТА ГОРОДА ВОЛОГДЫ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217937553"/>
              </p:ext>
            </p:extLst>
          </p:nvPr>
        </p:nvGraphicFramePr>
        <p:xfrm>
          <a:off x="161926" y="333376"/>
          <a:ext cx="8820151" cy="6238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2416889545"/>
              </p:ext>
            </p:extLst>
          </p:nvPr>
        </p:nvGraphicFramePr>
        <p:xfrm>
          <a:off x="5114925" y="1637414"/>
          <a:ext cx="3876675" cy="29771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" name="Правая фигурная скобка 2"/>
          <p:cNvSpPr/>
          <p:nvPr/>
        </p:nvSpPr>
        <p:spPr>
          <a:xfrm>
            <a:off x="4572001" y="1260122"/>
            <a:ext cx="209551" cy="1714500"/>
          </a:xfrm>
          <a:prstGeom prst="rightBrace">
            <a:avLst/>
          </a:prstGeom>
          <a:ln w="412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863041" y="1943454"/>
            <a:ext cx="800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65B0"/>
                </a:solidFill>
              </a:rPr>
              <a:t>52,7%</a:t>
            </a:r>
            <a:endParaRPr lang="ru-RU" b="1" dirty="0">
              <a:solidFill>
                <a:srgbClr val="0065B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05376" y="5215114"/>
            <a:ext cx="647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65B0"/>
                </a:solidFill>
              </a:rPr>
              <a:t>6,1%</a:t>
            </a:r>
            <a:endParaRPr lang="ru-RU" b="1" dirty="0">
              <a:solidFill>
                <a:srgbClr val="0065B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66219" y="1276571"/>
            <a:ext cx="2781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65B0"/>
                </a:solidFill>
              </a:rPr>
              <a:t>Социальная направленность бюджета – 52,7%</a:t>
            </a:r>
            <a:endParaRPr lang="ru-RU" sz="1400" b="1" dirty="0">
              <a:solidFill>
                <a:srgbClr val="0065B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88419" y="4221127"/>
            <a:ext cx="355127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65B0"/>
                </a:solidFill>
              </a:rPr>
              <a:t>На конец 2023 года функционировало </a:t>
            </a:r>
          </a:p>
          <a:p>
            <a:pPr algn="ctr"/>
            <a:r>
              <a:rPr lang="ru-RU" sz="1400" b="1" dirty="0" smtClean="0">
                <a:solidFill>
                  <a:srgbClr val="0065B0"/>
                </a:solidFill>
              </a:rPr>
              <a:t>174 учреждений, </a:t>
            </a:r>
          </a:p>
          <a:p>
            <a:pPr algn="ctr"/>
            <a:r>
              <a:rPr lang="ru-RU" sz="1400" b="1" dirty="0" smtClean="0">
                <a:solidFill>
                  <a:srgbClr val="0065B0"/>
                </a:solidFill>
              </a:rPr>
              <a:t>из них</a:t>
            </a:r>
            <a:r>
              <a:rPr lang="en-US" sz="1400" b="1" dirty="0" smtClean="0">
                <a:solidFill>
                  <a:srgbClr val="0065B0"/>
                </a:solidFill>
              </a:rPr>
              <a:t>:</a:t>
            </a:r>
          </a:p>
          <a:p>
            <a:pPr algn="ctr"/>
            <a:r>
              <a:rPr lang="ru-RU" sz="1400" b="1" dirty="0" smtClean="0">
                <a:solidFill>
                  <a:srgbClr val="C00000"/>
                </a:solidFill>
              </a:rPr>
              <a:t>8</a:t>
            </a:r>
            <a:r>
              <a:rPr lang="en-US" sz="1400" b="1" dirty="0" smtClean="0">
                <a:solidFill>
                  <a:srgbClr val="0065B0"/>
                </a:solidFill>
              </a:rPr>
              <a:t> – </a:t>
            </a:r>
            <a:r>
              <a:rPr lang="ru-RU" sz="1400" b="1" dirty="0" smtClean="0">
                <a:solidFill>
                  <a:srgbClr val="0065B0"/>
                </a:solidFill>
              </a:rPr>
              <a:t>главных распорядителей бюджетных средств,</a:t>
            </a:r>
          </a:p>
          <a:p>
            <a:pPr algn="ctr"/>
            <a:r>
              <a:rPr lang="ru-RU" sz="1400" b="1" dirty="0" smtClean="0">
                <a:solidFill>
                  <a:srgbClr val="C00000"/>
                </a:solidFill>
              </a:rPr>
              <a:t>11 </a:t>
            </a:r>
            <a:r>
              <a:rPr lang="ru-RU" sz="1400" b="1" dirty="0" smtClean="0">
                <a:solidFill>
                  <a:srgbClr val="0065B0"/>
                </a:solidFill>
              </a:rPr>
              <a:t>– казенных,</a:t>
            </a:r>
          </a:p>
          <a:p>
            <a:pPr algn="ctr"/>
            <a:r>
              <a:rPr lang="ru-RU" sz="1400" b="1" dirty="0" smtClean="0">
                <a:solidFill>
                  <a:srgbClr val="C00000"/>
                </a:solidFill>
              </a:rPr>
              <a:t>128</a:t>
            </a:r>
            <a:r>
              <a:rPr lang="ru-RU" sz="1400" b="1" dirty="0" smtClean="0">
                <a:solidFill>
                  <a:srgbClr val="0065B0"/>
                </a:solidFill>
              </a:rPr>
              <a:t> – бюджетных,</a:t>
            </a:r>
          </a:p>
          <a:p>
            <a:pPr algn="ctr"/>
            <a:r>
              <a:rPr lang="ru-RU" sz="1400" b="1" dirty="0" smtClean="0">
                <a:solidFill>
                  <a:srgbClr val="C00000"/>
                </a:solidFill>
              </a:rPr>
              <a:t>27</a:t>
            </a:r>
            <a:r>
              <a:rPr lang="ru-RU" sz="1400" b="1" dirty="0" smtClean="0">
                <a:solidFill>
                  <a:srgbClr val="0065B0"/>
                </a:solidFill>
              </a:rPr>
              <a:t> – автономных</a:t>
            </a:r>
          </a:p>
        </p:txBody>
      </p:sp>
    </p:spTree>
    <p:extLst>
      <p:ext uri="{BB962C8B-B14F-4D97-AF65-F5344CB8AC3E}">
        <p14:creationId xmlns:p14="http://schemas.microsoft.com/office/powerpoint/2010/main" val="3067171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33225" y="142854"/>
            <a:ext cx="934520" cy="962047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276225" y="1643051"/>
            <a:ext cx="4400551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 rot="10800000">
            <a:off x="7965290" y="3786191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>
            <a:off x="1" y="938195"/>
            <a:ext cx="1178711" cy="2800791"/>
          </a:xfrm>
          <a:prstGeom prst="rect">
            <a:avLst/>
          </a:prstGeom>
          <a:noFill/>
        </p:spPr>
      </p:pic>
      <p:sp>
        <p:nvSpPr>
          <p:cNvPr id="2" name="Половина рамки 1"/>
          <p:cNvSpPr/>
          <p:nvPr/>
        </p:nvSpPr>
        <p:spPr>
          <a:xfrm>
            <a:off x="200026" y="685800"/>
            <a:ext cx="4190295" cy="2000250"/>
          </a:xfrm>
          <a:prstGeom prst="halfFrame">
            <a:avLst>
              <a:gd name="adj1" fmla="val 4465"/>
              <a:gd name="adj2" fmla="val 34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Половина рамки 18"/>
          <p:cNvSpPr/>
          <p:nvPr/>
        </p:nvSpPr>
        <p:spPr>
          <a:xfrm>
            <a:off x="4761442" y="714376"/>
            <a:ext cx="3163359" cy="1253773"/>
          </a:xfrm>
          <a:prstGeom prst="halfFrame">
            <a:avLst>
              <a:gd name="adj1" fmla="val 9138"/>
              <a:gd name="adj2" fmla="val 8180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5271" y="2594505"/>
            <a:ext cx="4206729" cy="3619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bg1"/>
                </a:solidFill>
              </a:rPr>
              <a:t>Развитие </a:t>
            </a:r>
            <a:r>
              <a:rPr lang="ru-RU" dirty="0" smtClean="0">
                <a:solidFill>
                  <a:schemeClr val="bg1"/>
                </a:solidFill>
              </a:rPr>
              <a:t>образования ( 8 527,2)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" name="Половина рамки 22"/>
          <p:cNvSpPr/>
          <p:nvPr/>
        </p:nvSpPr>
        <p:spPr>
          <a:xfrm>
            <a:off x="238832" y="3008666"/>
            <a:ext cx="4405841" cy="1491721"/>
          </a:xfrm>
          <a:prstGeom prst="halfFrame">
            <a:avLst>
              <a:gd name="adj1" fmla="val 4949"/>
              <a:gd name="adj2" fmla="val 5249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Половина рамки 23"/>
          <p:cNvSpPr/>
          <p:nvPr/>
        </p:nvSpPr>
        <p:spPr>
          <a:xfrm>
            <a:off x="4725107" y="2419350"/>
            <a:ext cx="4165599" cy="3190876"/>
          </a:xfrm>
          <a:prstGeom prst="halfFrame">
            <a:avLst>
              <a:gd name="adj1" fmla="val 2900"/>
              <a:gd name="adj2" fmla="val 31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74298" y="4482395"/>
            <a:ext cx="4075289" cy="417689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371828" y="4379032"/>
            <a:ext cx="387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Развитие физической культуры и спорта (319,8)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953002" y="1838325"/>
            <a:ext cx="3990975" cy="36195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bg1"/>
                </a:solidFill>
              </a:rPr>
              <a:t>Развитие </a:t>
            </a:r>
            <a:r>
              <a:rPr lang="ru-RU" dirty="0" smtClean="0">
                <a:solidFill>
                  <a:schemeClr val="bg1"/>
                </a:solidFill>
              </a:rPr>
              <a:t>сферы культуры (359,6)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0" name="Половина рамки 29"/>
          <p:cNvSpPr/>
          <p:nvPr/>
        </p:nvSpPr>
        <p:spPr>
          <a:xfrm>
            <a:off x="282221" y="4948767"/>
            <a:ext cx="4289779" cy="959556"/>
          </a:xfrm>
          <a:prstGeom prst="halfFrame">
            <a:avLst>
              <a:gd name="adj1" fmla="val 9671"/>
              <a:gd name="adj2" fmla="val 8124"/>
            </a:avLst>
          </a:prstGeom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06400" y="6310489"/>
            <a:ext cx="4184651" cy="43321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bg1"/>
                </a:solidFill>
              </a:rPr>
              <a:t>Обеспечение общественной безопасности (140,0)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838701" y="6343650"/>
            <a:ext cx="4229100" cy="361950"/>
          </a:xfrm>
          <a:prstGeom prst="rect">
            <a:avLst/>
          </a:prstGeom>
          <a:solidFill>
            <a:schemeClr val="accent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bg1"/>
                </a:solidFill>
              </a:rPr>
              <a:t>Социальная поддержка граждан (220,5)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5278" y="733425"/>
            <a:ext cx="4114799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75 дошкольных учреждений</a:t>
            </a:r>
          </a:p>
          <a:p>
            <a:r>
              <a:rPr lang="ru-RU" sz="1200" dirty="0" smtClean="0"/>
              <a:t>42 общеобразовательные организации</a:t>
            </a:r>
          </a:p>
          <a:p>
            <a:r>
              <a:rPr lang="ru-RU" sz="1200" dirty="0" smtClean="0"/>
              <a:t>20 учреждений дополнительного образования</a:t>
            </a:r>
          </a:p>
          <a:p>
            <a:r>
              <a:rPr lang="ru-RU" sz="1200" dirty="0" smtClean="0"/>
              <a:t>5 952 ребенка охвачено отдыхом и оздоровлением</a:t>
            </a:r>
          </a:p>
          <a:p>
            <a:r>
              <a:rPr lang="ru-RU" sz="1200" dirty="0" smtClean="0"/>
              <a:t>построена школа по ул. </a:t>
            </a:r>
            <a:r>
              <a:rPr lang="ru-RU" sz="1200" dirty="0" err="1" smtClean="0"/>
              <a:t>С.Преминина</a:t>
            </a:r>
            <a:endParaRPr lang="ru-RU" sz="1200" dirty="0" smtClean="0"/>
          </a:p>
          <a:p>
            <a:r>
              <a:rPr lang="ru-RU" sz="1200" dirty="0" smtClean="0"/>
              <a:t>начато строительство школы по ул. Строителей</a:t>
            </a:r>
          </a:p>
          <a:p>
            <a:r>
              <a:rPr lang="ru-RU" sz="1200" dirty="0" smtClean="0"/>
              <a:t>создана «умная» спортивная площадка на базе стадиона школы № 28</a:t>
            </a:r>
          </a:p>
          <a:p>
            <a:r>
              <a:rPr lang="ru-RU" sz="1200" dirty="0" smtClean="0"/>
              <a:t>Создан детский технопарк «</a:t>
            </a:r>
            <a:r>
              <a:rPr lang="ru-RU" sz="1200" dirty="0" err="1" smtClean="0"/>
              <a:t>Кванториум</a:t>
            </a:r>
            <a:r>
              <a:rPr lang="ru-RU" sz="1200" dirty="0" smtClean="0"/>
              <a:t>» на базе школы №42</a:t>
            </a:r>
          </a:p>
          <a:p>
            <a:endParaRPr lang="ru-RU" sz="1300" b="1" dirty="0" smtClean="0"/>
          </a:p>
          <a:p>
            <a:r>
              <a:rPr lang="ru-RU" sz="1300" dirty="0" smtClean="0"/>
              <a:t> </a:t>
            </a:r>
            <a:endParaRPr lang="ru-RU" sz="1300" dirty="0"/>
          </a:p>
        </p:txBody>
      </p:sp>
      <p:sp>
        <p:nvSpPr>
          <p:cNvPr id="35" name="TextBox 34"/>
          <p:cNvSpPr txBox="1"/>
          <p:nvPr/>
        </p:nvSpPr>
        <p:spPr>
          <a:xfrm>
            <a:off x="4924426" y="895351"/>
            <a:ext cx="3981449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dirty="0" smtClean="0"/>
              <a:t>20 городских библиотек и филиалов</a:t>
            </a:r>
          </a:p>
          <a:p>
            <a:r>
              <a:rPr lang="ru-RU" sz="1300" dirty="0" smtClean="0"/>
              <a:t>81 клубное формирование в 5 учреждениях</a:t>
            </a:r>
          </a:p>
          <a:p>
            <a:r>
              <a:rPr lang="ru-RU" sz="1300" dirty="0" smtClean="0"/>
              <a:t>25 общегородских мероприятие</a:t>
            </a:r>
          </a:p>
          <a:p>
            <a:r>
              <a:rPr lang="ru-RU" sz="1300" dirty="0" smtClean="0"/>
              <a:t>создана модельная библиотека</a:t>
            </a:r>
          </a:p>
          <a:p>
            <a:r>
              <a:rPr lang="ru-RU" sz="1300" dirty="0" smtClean="0"/>
              <a:t> </a:t>
            </a:r>
            <a:endParaRPr lang="ru-RU" sz="1300" dirty="0"/>
          </a:p>
        </p:txBody>
      </p:sp>
      <p:sp>
        <p:nvSpPr>
          <p:cNvPr id="36" name="TextBox 35"/>
          <p:cNvSpPr txBox="1"/>
          <p:nvPr/>
        </p:nvSpPr>
        <p:spPr>
          <a:xfrm>
            <a:off x="304801" y="3071812"/>
            <a:ext cx="43815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246 физкультурно-оздоровительных и спорт. мероприятий</a:t>
            </a:r>
          </a:p>
          <a:p>
            <a:r>
              <a:rPr lang="ru-RU" sz="1200" dirty="0" smtClean="0"/>
              <a:t>3 учреждения предоставляют спортивные сооружения</a:t>
            </a:r>
          </a:p>
          <a:p>
            <a:r>
              <a:rPr lang="ru-RU" sz="1200" dirty="0" smtClean="0"/>
              <a:t>26 спортивных площадок и хоккейных кортов</a:t>
            </a:r>
          </a:p>
          <a:p>
            <a:r>
              <a:rPr lang="ru-RU" sz="1200" dirty="0" smtClean="0"/>
              <a:t>12,2 тыс. физкультурно-оздоровительных занятий при ФСЦ</a:t>
            </a:r>
          </a:p>
          <a:p>
            <a:r>
              <a:rPr lang="ru-RU" sz="1200" dirty="0" smtClean="0"/>
              <a:t>15 лучшим спортсменам выплачены стипендии</a:t>
            </a:r>
          </a:p>
          <a:p>
            <a:r>
              <a:rPr lang="ru-RU" sz="1200" dirty="0" smtClean="0"/>
              <a:t>предоставлены субсидии баскетбольному клубу  «Вологда-</a:t>
            </a:r>
          </a:p>
          <a:p>
            <a:r>
              <a:rPr lang="ru-RU" sz="1200" dirty="0" err="1" smtClean="0"/>
              <a:t>Чеваката</a:t>
            </a:r>
            <a:r>
              <a:rPr lang="ru-RU" sz="1200" dirty="0" smtClean="0"/>
              <a:t>» и футбольному клубу </a:t>
            </a:r>
            <a:r>
              <a:rPr lang="ru-RU" sz="1200" dirty="0"/>
              <a:t>«Динамо-Вологда» </a:t>
            </a:r>
            <a:endParaRPr lang="ru-RU" sz="1200" dirty="0" smtClean="0"/>
          </a:p>
          <a:p>
            <a:endParaRPr lang="ru-RU" sz="1300" b="1" dirty="0" smtClean="0"/>
          </a:p>
          <a:p>
            <a:r>
              <a:rPr lang="ru-RU" sz="1300" dirty="0" smtClean="0"/>
              <a:t> </a:t>
            </a:r>
            <a:endParaRPr lang="ru-RU" sz="1300" dirty="0"/>
          </a:p>
        </p:txBody>
      </p:sp>
      <p:sp>
        <p:nvSpPr>
          <p:cNvPr id="37" name="TextBox 36"/>
          <p:cNvSpPr txBox="1"/>
          <p:nvPr/>
        </p:nvSpPr>
        <p:spPr>
          <a:xfrm>
            <a:off x="4886324" y="2532372"/>
            <a:ext cx="4257675" cy="3893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dirty="0" smtClean="0"/>
              <a:t>330 человек получили компенсацию части родительской платы</a:t>
            </a:r>
          </a:p>
          <a:p>
            <a:r>
              <a:rPr lang="ru-RU" sz="1300" dirty="0" smtClean="0"/>
              <a:t>60 многодетным семьям предоставлена ЕДВ взамен предоставления земельного участка</a:t>
            </a:r>
          </a:p>
          <a:p>
            <a:r>
              <a:rPr lang="ru-RU" sz="1300" dirty="0" smtClean="0"/>
              <a:t>11 800 человек, сдавших кровь и (или) ее компоненты, получили ЕДВ</a:t>
            </a:r>
          </a:p>
          <a:p>
            <a:r>
              <a:rPr lang="ru-RU" sz="1300" dirty="0" smtClean="0"/>
              <a:t>181 </a:t>
            </a:r>
            <a:r>
              <a:rPr lang="ru-RU" sz="1300" dirty="0" err="1" smtClean="0"/>
              <a:t>пед</a:t>
            </a:r>
            <a:r>
              <a:rPr lang="ru-RU" sz="1300" dirty="0" smtClean="0"/>
              <a:t>. работник получил частичную компенсацию расходов по договору найма жилого помещения</a:t>
            </a:r>
          </a:p>
          <a:p>
            <a:r>
              <a:rPr lang="ru-RU" sz="1300" dirty="0" smtClean="0"/>
              <a:t>33 мед. работника </a:t>
            </a:r>
            <a:r>
              <a:rPr lang="ru-RU" sz="1300" dirty="0"/>
              <a:t>получили частичную компенсацию расходов по договору найма жилого помещения</a:t>
            </a:r>
          </a:p>
          <a:p>
            <a:r>
              <a:rPr lang="ru-RU" sz="1300" dirty="0" smtClean="0"/>
              <a:t>40 мед. работников </a:t>
            </a:r>
            <a:r>
              <a:rPr lang="ru-RU" sz="1300" dirty="0"/>
              <a:t>получили </a:t>
            </a:r>
            <a:r>
              <a:rPr lang="ru-RU" sz="1300" dirty="0" smtClean="0"/>
              <a:t> меру поддержки по </a:t>
            </a:r>
            <a:r>
              <a:rPr lang="ru-RU" sz="1300" dirty="0"/>
              <a:t>договорам ипотечного кредитования</a:t>
            </a:r>
            <a:endParaRPr lang="ru-RU" sz="1300" dirty="0" smtClean="0"/>
          </a:p>
          <a:p>
            <a:r>
              <a:rPr lang="ru-RU" sz="1300" dirty="0" smtClean="0"/>
              <a:t>9 652 денежные выплаты на проезд и приобретение комплекта одежды для посещения школьных занятий, спортивной формы </a:t>
            </a:r>
          </a:p>
          <a:p>
            <a:r>
              <a:rPr lang="ru-RU" sz="1300" dirty="0" smtClean="0"/>
              <a:t>1 выплата в связи с рождением одновременно трех и более детей</a:t>
            </a:r>
          </a:p>
          <a:p>
            <a:r>
              <a:rPr lang="ru-RU" sz="1300" dirty="0" smtClean="0"/>
              <a:t>началась реализация новых мер поддержки </a:t>
            </a:r>
            <a:r>
              <a:rPr lang="ru-RU" sz="1300" dirty="0" err="1" smtClean="0"/>
              <a:t>пед</a:t>
            </a:r>
            <a:r>
              <a:rPr lang="ru-RU" sz="1300" dirty="0" smtClean="0"/>
              <a:t>. работников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01110" y="5070038"/>
            <a:ext cx="43031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136 камер видеонаблюдения АПК «Безопасный город», установлена система видеонаблюдения на площади Федулова</a:t>
            </a:r>
          </a:p>
          <a:p>
            <a:r>
              <a:rPr lang="ru-RU" sz="1200" dirty="0" smtClean="0"/>
              <a:t>Разработана ПСД по установке системы видеонаблюдения на площади Федулова</a:t>
            </a:r>
          </a:p>
          <a:p>
            <a:r>
              <a:rPr lang="ru-RU" sz="1200" dirty="0" smtClean="0"/>
              <a:t>содержание МКУ «Центр гражданской защиты»</a:t>
            </a:r>
          </a:p>
          <a:p>
            <a:r>
              <a:rPr lang="ru-RU" sz="1200" dirty="0" smtClean="0"/>
              <a:t>проведение мероприятий  для подростков групп соц. риска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0" y="64704"/>
            <a:ext cx="88907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И</a:t>
            </a:r>
            <a:r>
              <a:rPr lang="ru-RU" sz="2400" b="1" dirty="0" smtClean="0">
                <a:solidFill>
                  <a:srgbClr val="C00000"/>
                </a:solidFill>
              </a:rPr>
              <a:t>сполнение муниципальных программ за 2023 год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862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33225" y="142854"/>
            <a:ext cx="934520" cy="962047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276225" y="1643051"/>
            <a:ext cx="4400551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 rot="10800000">
            <a:off x="7965290" y="3786191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>
            <a:off x="1" y="928670"/>
            <a:ext cx="1178711" cy="280079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85750" y="142854"/>
            <a:ext cx="81534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И</a:t>
            </a:r>
            <a:r>
              <a:rPr lang="ru-RU" sz="2400" b="1" dirty="0" smtClean="0">
                <a:solidFill>
                  <a:srgbClr val="C00000"/>
                </a:solidFill>
              </a:rPr>
              <a:t>сполнение муниципальных программ за 2023 год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" name="Половина рамки 1"/>
          <p:cNvSpPr/>
          <p:nvPr/>
        </p:nvSpPr>
        <p:spPr>
          <a:xfrm>
            <a:off x="314325" y="1050573"/>
            <a:ext cx="4333875" cy="5054953"/>
          </a:xfrm>
          <a:prstGeom prst="halfFrame">
            <a:avLst>
              <a:gd name="adj1" fmla="val 1803"/>
              <a:gd name="adj2" fmla="val 19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9101" y="6215616"/>
            <a:ext cx="4152900" cy="5143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bg1"/>
                </a:solidFill>
              </a:rPr>
              <a:t>Развитие </a:t>
            </a:r>
            <a:r>
              <a:rPr lang="ru-RU" dirty="0" smtClean="0">
                <a:solidFill>
                  <a:schemeClr val="bg1"/>
                </a:solidFill>
              </a:rPr>
              <a:t>градостроительства и инфраструктуры ( 6 893,4)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4479" y="1175119"/>
            <a:ext cx="44577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n>
                  <a:prstDash val="solid"/>
                </a:ln>
              </a:rPr>
              <a:t>осуществлен </a:t>
            </a:r>
            <a:r>
              <a:rPr lang="ru-RU" sz="1400" dirty="0">
                <a:ln>
                  <a:prstDash val="solid"/>
                </a:ln>
              </a:rPr>
              <a:t>в</a:t>
            </a:r>
            <a:r>
              <a:rPr lang="ru-RU" sz="1400" dirty="0"/>
              <a:t>вод в </a:t>
            </a:r>
            <a:r>
              <a:rPr lang="ru-RU" sz="1400" dirty="0" smtClean="0"/>
              <a:t>эксплуатацию 2,592 </a:t>
            </a:r>
            <a:r>
              <a:rPr lang="ru-RU" sz="1400" dirty="0"/>
              <a:t>км автомобильных </a:t>
            </a:r>
            <a:r>
              <a:rPr lang="ru-RU" sz="1400" dirty="0" smtClean="0"/>
              <a:t>дорог, в </a:t>
            </a:r>
            <a:r>
              <a:rPr lang="ru-RU" sz="1400" dirty="0" err="1" smtClean="0"/>
              <a:t>т.ч</a:t>
            </a:r>
            <a:r>
              <a:rPr lang="ru-RU" sz="1400" dirty="0" smtClean="0"/>
              <a:t> строительство ул. Поэта Романова 2,07 км и капитальный ремонт ул. Гагарина – 0,973 км</a:t>
            </a:r>
          </a:p>
          <a:p>
            <a:r>
              <a:rPr lang="ru-RU" sz="1400" dirty="0" smtClean="0"/>
              <a:t>проведен </a:t>
            </a:r>
            <a:r>
              <a:rPr lang="ru-RU" sz="1400" dirty="0"/>
              <a:t>ремонт автомобильных дорог </a:t>
            </a:r>
            <a:r>
              <a:rPr lang="ru-RU" sz="1400" dirty="0" smtClean="0"/>
              <a:t>протяженностью 11,86 км</a:t>
            </a:r>
          </a:p>
          <a:p>
            <a:r>
              <a:rPr lang="ru-RU" sz="1400" dirty="0" smtClean="0"/>
              <a:t>произведены работы по содержанию УДС в зимний период – 3 801,88 тыс. </a:t>
            </a:r>
            <a:r>
              <a:rPr lang="ru-RU" sz="1400" dirty="0" err="1" smtClean="0"/>
              <a:t>кв.м</a:t>
            </a:r>
            <a:r>
              <a:rPr lang="ru-RU" sz="1400" dirty="0" smtClean="0"/>
              <a:t>., в летний период – 4012,61 тыс. </a:t>
            </a:r>
            <a:r>
              <a:rPr lang="ru-RU" sz="1400" dirty="0" err="1" smtClean="0"/>
              <a:t>кв.м</a:t>
            </a:r>
            <a:r>
              <a:rPr lang="ru-RU" sz="1400" dirty="0" smtClean="0"/>
              <a:t>.</a:t>
            </a:r>
          </a:p>
          <a:p>
            <a:r>
              <a:rPr lang="ru-RU" sz="1400" dirty="0" smtClean="0"/>
              <a:t>ликвидированы несанкционированные свалки в объеме 1912,0 </a:t>
            </a:r>
            <a:r>
              <a:rPr lang="ru-RU" sz="1400" dirty="0" err="1" smtClean="0"/>
              <a:t>куб.м</a:t>
            </a:r>
            <a:r>
              <a:rPr lang="ru-RU" sz="1400" dirty="0" smtClean="0"/>
              <a:t>.</a:t>
            </a:r>
          </a:p>
          <a:p>
            <a:r>
              <a:rPr lang="ru-RU" sz="1400" dirty="0" smtClean="0"/>
              <a:t>капитальный ремонт участков тепловых сетей – 1,187 км и сетей водопроводов – 1,91 км</a:t>
            </a:r>
          </a:p>
          <a:p>
            <a:r>
              <a:rPr lang="ru-RU" sz="1400" dirty="0" smtClean="0"/>
              <a:t>приобретено 27 автобусов</a:t>
            </a:r>
          </a:p>
          <a:p>
            <a:r>
              <a:rPr lang="ru-RU" sz="1400" dirty="0" smtClean="0"/>
              <a:t>обеспечено уличное освещение, цветочное оформление города и содержание общественный территорий</a:t>
            </a:r>
          </a:p>
          <a:p>
            <a:r>
              <a:rPr lang="ru-RU" sz="1400" dirty="0" smtClean="0"/>
              <a:t>закончен капитальный ремонт моста через р. </a:t>
            </a:r>
            <a:r>
              <a:rPr lang="ru-RU" sz="1400" dirty="0" err="1" smtClean="0"/>
              <a:t>Шограш</a:t>
            </a:r>
            <a:r>
              <a:rPr lang="ru-RU" sz="1400" dirty="0" smtClean="0"/>
              <a:t> по ул. Конева</a:t>
            </a:r>
          </a:p>
          <a:p>
            <a:r>
              <a:rPr lang="ru-RU" sz="1400" dirty="0" smtClean="0"/>
              <a:t>благоустроены</a:t>
            </a:r>
            <a:r>
              <a:rPr lang="ru-RU" sz="1400" dirty="0"/>
              <a:t> </a:t>
            </a:r>
            <a:r>
              <a:rPr lang="ru-RU" sz="1400" dirty="0" smtClean="0"/>
              <a:t>площадь по ул. Благовещенской (устройство фонтана), территория возле памятника сотрудникам ФСБ по ул. </a:t>
            </a:r>
            <a:r>
              <a:rPr lang="ru-RU" sz="1400" dirty="0" err="1" smtClean="0"/>
              <a:t>Козленская</a:t>
            </a:r>
            <a:r>
              <a:rPr lang="ru-RU" sz="1400" dirty="0" smtClean="0"/>
              <a:t> д. 6, памятника </a:t>
            </a:r>
            <a:r>
              <a:rPr lang="ru-RU" sz="1400" dirty="0" err="1" smtClean="0"/>
              <a:t>В.Н.Корбакову</a:t>
            </a:r>
            <a:r>
              <a:rPr lang="ru-RU" sz="1400" dirty="0" smtClean="0"/>
              <a:t> по ул. Октябрьского, д. 13</a:t>
            </a:r>
            <a:endParaRPr lang="en-US" sz="1400" dirty="0" smtClean="0"/>
          </a:p>
          <a:p>
            <a:endParaRPr lang="ru-RU" sz="1400" b="1" dirty="0"/>
          </a:p>
        </p:txBody>
      </p:sp>
      <p:sp>
        <p:nvSpPr>
          <p:cNvPr id="13" name="Половина рамки 12"/>
          <p:cNvSpPr/>
          <p:nvPr/>
        </p:nvSpPr>
        <p:spPr>
          <a:xfrm>
            <a:off x="4955823" y="5455027"/>
            <a:ext cx="4066823" cy="542261"/>
          </a:xfrm>
          <a:prstGeom prst="halfFrame">
            <a:avLst>
              <a:gd name="adj1" fmla="val 18781"/>
              <a:gd name="adj2" fmla="val 1788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873831" y="6148327"/>
            <a:ext cx="4152900" cy="5143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bg1"/>
                </a:solidFill>
              </a:rPr>
              <a:t>Формирование современной городской среды ( 375,6)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86349" y="5567965"/>
            <a:ext cx="40576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400" dirty="0" smtClean="0"/>
              <a:t>благоустройство 40 </a:t>
            </a:r>
            <a:r>
              <a:rPr lang="ru-RU" sz="1400" dirty="0"/>
              <a:t>дворовых территорий </a:t>
            </a:r>
            <a:endParaRPr lang="ru-RU" sz="1400" dirty="0" smtClean="0"/>
          </a:p>
          <a:p>
            <a:pPr lvl="0"/>
            <a:r>
              <a:rPr lang="ru-RU" sz="1400" dirty="0" smtClean="0"/>
              <a:t>благоустройство 1 общественной территории</a:t>
            </a:r>
            <a:endParaRPr lang="ru-RU" sz="1400" dirty="0"/>
          </a:p>
        </p:txBody>
      </p:sp>
      <p:sp>
        <p:nvSpPr>
          <p:cNvPr id="17" name="Половина рамки 16"/>
          <p:cNvSpPr/>
          <p:nvPr/>
        </p:nvSpPr>
        <p:spPr>
          <a:xfrm>
            <a:off x="4923720" y="1039095"/>
            <a:ext cx="4103511" cy="3509270"/>
          </a:xfrm>
          <a:prstGeom prst="halfFrame">
            <a:avLst>
              <a:gd name="adj1" fmla="val 2697"/>
              <a:gd name="adj2" fmla="val 2408"/>
            </a:avLst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067301" y="1242902"/>
            <a:ext cx="40767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ru-RU" sz="1400" dirty="0" smtClean="0"/>
              <a:t>расселено 846,1 </a:t>
            </a:r>
            <a:r>
              <a:rPr lang="ru-RU" sz="1400" dirty="0" err="1" smtClean="0"/>
              <a:t>кв.м</a:t>
            </a:r>
            <a:r>
              <a:rPr lang="ru-RU" sz="1400" dirty="0" smtClean="0"/>
              <a:t>., 58 человек расселены </a:t>
            </a:r>
          </a:p>
          <a:p>
            <a:pPr fontAlgn="b"/>
            <a:r>
              <a:rPr lang="ru-RU" sz="1400" dirty="0">
                <a:solidFill>
                  <a:srgbClr val="000000"/>
                </a:solidFill>
              </a:rPr>
              <a:t>7</a:t>
            </a:r>
            <a:r>
              <a:rPr lang="ru-RU" sz="1400" dirty="0" smtClean="0">
                <a:solidFill>
                  <a:srgbClr val="000000"/>
                </a:solidFill>
              </a:rPr>
              <a:t> молодым семьям вручены свидетельства о праве на получение социальной выплаты на строительство или приобретение жилья</a:t>
            </a:r>
          </a:p>
          <a:p>
            <a:pPr fontAlgn="b"/>
            <a:r>
              <a:rPr lang="ru-RU" sz="1400" dirty="0"/>
              <a:t>с собственниками аварийного жилья заключены соглашения об изъятии </a:t>
            </a:r>
            <a:r>
              <a:rPr lang="ru-RU" sz="1400" dirty="0" smtClean="0"/>
              <a:t>27 </a:t>
            </a:r>
            <a:r>
              <a:rPr lang="ru-RU" sz="1400" dirty="0"/>
              <a:t>жилых помещений </a:t>
            </a:r>
            <a:r>
              <a:rPr lang="ru-RU" sz="1400" dirty="0" smtClean="0"/>
              <a:t>путем </a:t>
            </a:r>
            <a:r>
              <a:rPr lang="ru-RU" sz="1400" dirty="0"/>
              <a:t>возмещения</a:t>
            </a:r>
            <a:endParaRPr lang="ru-RU" sz="1400" dirty="0" smtClean="0">
              <a:solidFill>
                <a:srgbClr val="000000"/>
              </a:solidFill>
            </a:endParaRPr>
          </a:p>
          <a:p>
            <a:pPr fontAlgn="b"/>
            <a:r>
              <a:rPr lang="ru-RU" sz="1400" dirty="0" smtClean="0">
                <a:solidFill>
                  <a:srgbClr val="000000"/>
                </a:solidFill>
              </a:rPr>
              <a:t>11 семьям предоставлены выплаты на ремонт жилых помещений, предоставленный во исполнение судебных решений</a:t>
            </a:r>
          </a:p>
          <a:p>
            <a:pPr fontAlgn="b"/>
            <a:r>
              <a:rPr lang="ru-RU" sz="1400" dirty="0" smtClean="0">
                <a:solidFill>
                  <a:srgbClr val="000000"/>
                </a:solidFill>
              </a:rPr>
              <a:t>41 семья получила выплату на приобретение жилого помещения во исполнение судебного решения о внеочередном улучшении жилищных условий граждан </a:t>
            </a:r>
            <a:endParaRPr lang="ru-RU" sz="1400" dirty="0">
              <a:solidFill>
                <a:srgbClr val="00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072240" y="4595284"/>
            <a:ext cx="3933071" cy="505334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bg1"/>
                </a:solidFill>
              </a:rPr>
              <a:t>Обеспечение жильем отдельных категорий граждан (316,9)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692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Прямоугольник 86"/>
          <p:cNvSpPr/>
          <p:nvPr/>
        </p:nvSpPr>
        <p:spPr>
          <a:xfrm>
            <a:off x="552451" y="161925"/>
            <a:ext cx="8210549" cy="4349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Структура финансирования 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по </a:t>
            </a:r>
            <a:r>
              <a:rPr lang="ru-RU" sz="2400" b="1" dirty="0" smtClean="0">
                <a:solidFill>
                  <a:srgbClr val="C00000"/>
                </a:solidFill>
              </a:rPr>
              <a:t>национальным проектам </a:t>
            </a:r>
          </a:p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38937" y="6543960"/>
            <a:ext cx="21847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 smtClean="0">
                <a:solidFill>
                  <a:schemeClr val="bg1"/>
                </a:solidFill>
              </a:rPr>
              <a:t>Администрация города Твери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70" name="Номер слайда 69"/>
          <p:cNvSpPr>
            <a:spLocks noGrp="1"/>
          </p:cNvSpPr>
          <p:nvPr>
            <p:ph type="sldNum" sz="quarter" idx="12"/>
          </p:nvPr>
        </p:nvSpPr>
        <p:spPr>
          <a:xfrm>
            <a:off x="7049035" y="6455834"/>
            <a:ext cx="2057400" cy="365125"/>
          </a:xfrm>
        </p:spPr>
        <p:txBody>
          <a:bodyPr/>
          <a:lstStyle/>
          <a:p>
            <a:fld id="{FAA4E6F3-DB0E-47F2-9117-410F00671F2E}" type="slidenum">
              <a:rPr lang="ru-RU" smtClean="0"/>
              <a:pPr/>
              <a:t>14</a:t>
            </a:fld>
            <a:endParaRPr lang="ru-RU" dirty="0"/>
          </a:p>
        </p:txBody>
      </p:sp>
      <p:sp>
        <p:nvSpPr>
          <p:cNvPr id="77" name="Прямоугольник 76"/>
          <p:cNvSpPr/>
          <p:nvPr/>
        </p:nvSpPr>
        <p:spPr>
          <a:xfrm>
            <a:off x="861558" y="4695193"/>
            <a:ext cx="242489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80A0A8"/>
                </a:solidFill>
              </a:rPr>
              <a:t>Безопасные  качественные </a:t>
            </a:r>
          </a:p>
          <a:p>
            <a:r>
              <a:rPr lang="ru-RU" sz="2400" b="1" dirty="0" smtClean="0">
                <a:solidFill>
                  <a:srgbClr val="80A0A8"/>
                </a:solidFill>
              </a:rPr>
              <a:t>дороги                  </a:t>
            </a:r>
            <a:r>
              <a:rPr lang="ru-RU" b="1" dirty="0" smtClean="0"/>
              <a:t>2 702,1</a:t>
            </a:r>
            <a:endParaRPr lang="ru-RU" b="1" dirty="0"/>
          </a:p>
        </p:txBody>
      </p:sp>
      <p:sp>
        <p:nvSpPr>
          <p:cNvPr id="78" name="Прямоугольник 77"/>
          <p:cNvSpPr/>
          <p:nvPr/>
        </p:nvSpPr>
        <p:spPr>
          <a:xfrm>
            <a:off x="3884147" y="1394025"/>
            <a:ext cx="20311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80A0A8"/>
                </a:solidFill>
              </a:rPr>
              <a:t>Демография</a:t>
            </a:r>
          </a:p>
          <a:p>
            <a:pPr algn="ctr"/>
            <a:r>
              <a:rPr lang="ru-RU" b="1" dirty="0" smtClean="0"/>
              <a:t>416,1</a:t>
            </a:r>
            <a:endParaRPr lang="ru-RU" b="1" dirty="0"/>
          </a:p>
        </p:txBody>
      </p:sp>
      <p:sp>
        <p:nvSpPr>
          <p:cNvPr id="79" name="Прямоугольник 78"/>
          <p:cNvSpPr/>
          <p:nvPr/>
        </p:nvSpPr>
        <p:spPr>
          <a:xfrm>
            <a:off x="5908387" y="1859544"/>
            <a:ext cx="159658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80A0A8"/>
                </a:solidFill>
              </a:rPr>
              <a:t>Экология</a:t>
            </a:r>
          </a:p>
          <a:p>
            <a:r>
              <a:rPr lang="ru-RU" b="1" dirty="0" smtClean="0"/>
              <a:t>268,4</a:t>
            </a:r>
            <a:endParaRPr lang="ru-RU" b="1" dirty="0"/>
          </a:p>
        </p:txBody>
      </p:sp>
      <p:sp>
        <p:nvSpPr>
          <p:cNvPr id="35" name="Овал 34"/>
          <p:cNvSpPr/>
          <p:nvPr/>
        </p:nvSpPr>
        <p:spPr>
          <a:xfrm>
            <a:off x="4504594" y="3617811"/>
            <a:ext cx="1202267" cy="120226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Прямоугольник 80"/>
          <p:cNvSpPr/>
          <p:nvPr/>
        </p:nvSpPr>
        <p:spPr>
          <a:xfrm>
            <a:off x="6784152" y="5020239"/>
            <a:ext cx="2176952" cy="1038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80A0A8"/>
                </a:solidFill>
              </a:rPr>
              <a:t>Образование</a:t>
            </a:r>
          </a:p>
          <a:p>
            <a:r>
              <a:rPr lang="ru-RU" b="1" dirty="0" smtClean="0"/>
              <a:t>56,5</a:t>
            </a:r>
          </a:p>
          <a:p>
            <a:endParaRPr lang="ru-RU" b="1" dirty="0"/>
          </a:p>
        </p:txBody>
      </p:sp>
      <p:sp>
        <p:nvSpPr>
          <p:cNvPr id="82" name="Прямоугольник 81"/>
          <p:cNvSpPr/>
          <p:nvPr/>
        </p:nvSpPr>
        <p:spPr>
          <a:xfrm>
            <a:off x="6839278" y="3589841"/>
            <a:ext cx="246697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80A0A8"/>
                </a:solidFill>
              </a:rPr>
              <a:t>Жильё и городская среда</a:t>
            </a:r>
          </a:p>
          <a:p>
            <a:r>
              <a:rPr lang="ru-RU" b="1" dirty="0" smtClean="0"/>
              <a:t>659,7</a:t>
            </a:r>
            <a:endParaRPr lang="ru-RU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4469176" y="3957333"/>
            <a:ext cx="12731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4 004,4</a:t>
            </a:r>
            <a:endParaRPr lang="ru-RU" sz="2800" b="1" dirty="0"/>
          </a:p>
        </p:txBody>
      </p:sp>
      <p:sp>
        <p:nvSpPr>
          <p:cNvPr id="47" name="Овал 46"/>
          <p:cNvSpPr/>
          <p:nvPr/>
        </p:nvSpPr>
        <p:spPr>
          <a:xfrm>
            <a:off x="3134053" y="2352043"/>
            <a:ext cx="3705225" cy="3867150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Овал 97"/>
          <p:cNvSpPr/>
          <p:nvPr/>
        </p:nvSpPr>
        <p:spPr>
          <a:xfrm>
            <a:off x="3295978" y="5136014"/>
            <a:ext cx="114300" cy="114300"/>
          </a:xfrm>
          <a:prstGeom prst="ellipse">
            <a:avLst/>
          </a:prstGeom>
          <a:solidFill>
            <a:srgbClr val="7A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Овал 99"/>
          <p:cNvSpPr/>
          <p:nvPr/>
        </p:nvSpPr>
        <p:spPr>
          <a:xfrm>
            <a:off x="4878798" y="2296270"/>
            <a:ext cx="114300" cy="11430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1" name="Овал 100"/>
          <p:cNvSpPr/>
          <p:nvPr/>
        </p:nvSpPr>
        <p:spPr>
          <a:xfrm>
            <a:off x="6772602" y="3979760"/>
            <a:ext cx="114300" cy="1143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668030" y="4053722"/>
            <a:ext cx="6367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chemeClr val="bg1"/>
                </a:solidFill>
              </a:rPr>
              <a:t>50,9%</a:t>
            </a: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273765" y="4770692"/>
            <a:ext cx="6367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chemeClr val="bg1"/>
                </a:solidFill>
              </a:rPr>
              <a:t>22,1%</a:t>
            </a: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955069" y="3789876"/>
            <a:ext cx="6367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chemeClr val="bg1"/>
                </a:solidFill>
              </a:rPr>
              <a:t>14,2%</a:t>
            </a: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420090" y="3256906"/>
            <a:ext cx="6367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chemeClr val="bg1"/>
                </a:solidFill>
              </a:rPr>
              <a:t>12,6%</a:t>
            </a: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627060" y="2500835"/>
            <a:ext cx="5453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0,6%</a:t>
            </a:r>
            <a:endParaRPr lang="ru-RU" sz="1400" b="1" dirty="0"/>
          </a:p>
        </p:txBody>
      </p:sp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14653856"/>
              </p:ext>
            </p:extLst>
          </p:nvPr>
        </p:nvGraphicFramePr>
        <p:xfrm>
          <a:off x="3515053" y="2675894"/>
          <a:ext cx="3238500" cy="36576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743653" y="4580893"/>
            <a:ext cx="758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67,5%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58204" y="3799843"/>
            <a:ext cx="758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16,5%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94912" y="2933068"/>
            <a:ext cx="758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13,6%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6" name="Овал 35"/>
          <p:cNvSpPr/>
          <p:nvPr/>
        </p:nvSpPr>
        <p:spPr>
          <a:xfrm>
            <a:off x="6402798" y="3058270"/>
            <a:ext cx="114300" cy="114300"/>
          </a:xfrm>
          <a:prstGeom prst="ellipse">
            <a:avLst/>
          </a:prstGeom>
          <a:solidFill>
            <a:srgbClr val="DF9C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5736048" y="2505820"/>
            <a:ext cx="114300" cy="1143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TextBox 38"/>
          <p:cNvSpPr txBox="1"/>
          <p:nvPr/>
        </p:nvSpPr>
        <p:spPr>
          <a:xfrm>
            <a:off x="6322510" y="4767785"/>
            <a:ext cx="5453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1,4%</a:t>
            </a:r>
            <a:endParaRPr lang="ru-RU" sz="1400" b="1" dirty="0"/>
          </a:p>
        </p:txBody>
      </p:sp>
      <p:sp>
        <p:nvSpPr>
          <p:cNvPr id="40" name="Овал 39"/>
          <p:cNvSpPr/>
          <p:nvPr/>
        </p:nvSpPr>
        <p:spPr>
          <a:xfrm>
            <a:off x="6640922" y="4991845"/>
            <a:ext cx="114300" cy="114300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036760" y="3158060"/>
            <a:ext cx="5453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4,4%</a:t>
            </a:r>
            <a:endParaRPr lang="ru-RU" sz="1400" b="1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6708487" y="2802519"/>
            <a:ext cx="159658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80A0A8"/>
                </a:solidFill>
              </a:rPr>
              <a:t>Культура</a:t>
            </a:r>
          </a:p>
          <a:p>
            <a:r>
              <a:rPr lang="ru-RU" b="1" dirty="0" smtClean="0"/>
              <a:t>17,5</a:t>
            </a:r>
            <a:endParaRPr lang="ru-RU" b="1" dirty="0"/>
          </a:p>
        </p:txBody>
      </p:sp>
      <p:graphicFrame>
        <p:nvGraphicFramePr>
          <p:cNvPr id="31" name="Диаграмма 30"/>
          <p:cNvGraphicFramePr/>
          <p:nvPr>
            <p:extLst>
              <p:ext uri="{D42A27DB-BD31-4B8C-83A1-F6EECF244321}">
                <p14:modId xmlns:p14="http://schemas.microsoft.com/office/powerpoint/2010/main" val="3646835343"/>
              </p:ext>
            </p:extLst>
          </p:nvPr>
        </p:nvGraphicFramePr>
        <p:xfrm>
          <a:off x="94839" y="575255"/>
          <a:ext cx="3627420" cy="3184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2" name="Picture 1" descr="D:\Логотип АГВ второй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33225" y="142854"/>
            <a:ext cx="934520" cy="962047"/>
          </a:xfrm>
          <a:prstGeom prst="rect">
            <a:avLst/>
          </a:prstGeom>
          <a:noFill/>
        </p:spPr>
      </p:pic>
      <p:pic>
        <p:nvPicPr>
          <p:cNvPr id="33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5" cstate="print"/>
          <a:srcRect l="50000" b="44246"/>
          <a:stretch>
            <a:fillRect/>
          </a:stretch>
        </p:blipFill>
        <p:spPr bwMode="auto">
          <a:xfrm rot="10800000">
            <a:off x="7965290" y="3786191"/>
            <a:ext cx="1178711" cy="2800791"/>
          </a:xfrm>
          <a:prstGeom prst="rect">
            <a:avLst/>
          </a:prstGeom>
          <a:noFill/>
        </p:spPr>
      </p:pic>
      <p:pic>
        <p:nvPicPr>
          <p:cNvPr id="34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5" cstate="print"/>
          <a:srcRect l="50000" b="44246"/>
          <a:stretch>
            <a:fillRect/>
          </a:stretch>
        </p:blipFill>
        <p:spPr bwMode="auto">
          <a:xfrm>
            <a:off x="1" y="896774"/>
            <a:ext cx="1178711" cy="28007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09639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93395" y="142854"/>
            <a:ext cx="774349" cy="797158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5862479" y="1180469"/>
            <a:ext cx="74295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 rot="10800000">
            <a:off x="7890862" y="3807455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>
            <a:off x="1" y="896774"/>
            <a:ext cx="1178711" cy="2800791"/>
          </a:xfrm>
          <a:prstGeom prst="rect">
            <a:avLst/>
          </a:prstGeom>
          <a:noFill/>
        </p:spPr>
      </p:pic>
      <p:sp>
        <p:nvSpPr>
          <p:cNvPr id="36" name="Загнутый угол 35"/>
          <p:cNvSpPr/>
          <p:nvPr/>
        </p:nvSpPr>
        <p:spPr>
          <a:xfrm rot="10800000">
            <a:off x="1107780" y="1604531"/>
            <a:ext cx="5881356" cy="1885950"/>
          </a:xfrm>
          <a:prstGeom prst="foldedCorner">
            <a:avLst>
              <a:gd name="adj" fmla="val 30621"/>
            </a:avLst>
          </a:prstGeom>
          <a:solidFill>
            <a:schemeClr val="bg1"/>
          </a:solidFill>
          <a:ln>
            <a:solidFill>
              <a:srgbClr val="7BD1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24" name="Прямоугольник 3"/>
          <p:cNvSpPr/>
          <p:nvPr/>
        </p:nvSpPr>
        <p:spPr>
          <a:xfrm>
            <a:off x="6624083" y="1468745"/>
            <a:ext cx="2317899" cy="1440712"/>
          </a:xfrm>
          <a:custGeom>
            <a:avLst/>
            <a:gdLst>
              <a:gd name="connsiteX0" fmla="*/ 0 w 2160240"/>
              <a:gd name="connsiteY0" fmla="*/ 0 h 1368152"/>
              <a:gd name="connsiteX1" fmla="*/ 2160240 w 2160240"/>
              <a:gd name="connsiteY1" fmla="*/ 0 h 1368152"/>
              <a:gd name="connsiteX2" fmla="*/ 2160240 w 2160240"/>
              <a:gd name="connsiteY2" fmla="*/ 1368152 h 1368152"/>
              <a:gd name="connsiteX3" fmla="*/ 0 w 2160240"/>
              <a:gd name="connsiteY3" fmla="*/ 1368152 h 1368152"/>
              <a:gd name="connsiteX4" fmla="*/ 0 w 2160240"/>
              <a:gd name="connsiteY4" fmla="*/ 0 h 1368152"/>
              <a:gd name="connsiteX0" fmla="*/ 0 w 2177492"/>
              <a:gd name="connsiteY0" fmla="*/ 0 h 1368152"/>
              <a:gd name="connsiteX1" fmla="*/ 2160240 w 2177492"/>
              <a:gd name="connsiteY1" fmla="*/ 0 h 1368152"/>
              <a:gd name="connsiteX2" fmla="*/ 2177492 w 2177492"/>
              <a:gd name="connsiteY2" fmla="*/ 954084 h 1368152"/>
              <a:gd name="connsiteX3" fmla="*/ 0 w 2177492"/>
              <a:gd name="connsiteY3" fmla="*/ 1368152 h 1368152"/>
              <a:gd name="connsiteX4" fmla="*/ 0 w 2177492"/>
              <a:gd name="connsiteY4" fmla="*/ 0 h 1368152"/>
              <a:gd name="connsiteX0" fmla="*/ 888521 w 2177492"/>
              <a:gd name="connsiteY0" fmla="*/ 0 h 1376779"/>
              <a:gd name="connsiteX1" fmla="*/ 2160240 w 2177492"/>
              <a:gd name="connsiteY1" fmla="*/ 8627 h 1376779"/>
              <a:gd name="connsiteX2" fmla="*/ 2177492 w 2177492"/>
              <a:gd name="connsiteY2" fmla="*/ 962711 h 1376779"/>
              <a:gd name="connsiteX3" fmla="*/ 0 w 2177492"/>
              <a:gd name="connsiteY3" fmla="*/ 1376779 h 1376779"/>
              <a:gd name="connsiteX4" fmla="*/ 888521 w 2177492"/>
              <a:gd name="connsiteY4" fmla="*/ 0 h 1376779"/>
              <a:gd name="connsiteX0" fmla="*/ 862641 w 2151612"/>
              <a:gd name="connsiteY0" fmla="*/ 0 h 1652824"/>
              <a:gd name="connsiteX1" fmla="*/ 2134360 w 2151612"/>
              <a:gd name="connsiteY1" fmla="*/ 8627 h 1652824"/>
              <a:gd name="connsiteX2" fmla="*/ 2151612 w 2151612"/>
              <a:gd name="connsiteY2" fmla="*/ 962711 h 1652824"/>
              <a:gd name="connsiteX3" fmla="*/ 0 w 2151612"/>
              <a:gd name="connsiteY3" fmla="*/ 1652824 h 1652824"/>
              <a:gd name="connsiteX4" fmla="*/ 862641 w 2151612"/>
              <a:gd name="connsiteY4" fmla="*/ 0 h 1652824"/>
              <a:gd name="connsiteX0" fmla="*/ 862641 w 2160238"/>
              <a:gd name="connsiteY0" fmla="*/ 0 h 1652824"/>
              <a:gd name="connsiteX1" fmla="*/ 2134360 w 2160238"/>
              <a:gd name="connsiteY1" fmla="*/ 8627 h 1652824"/>
              <a:gd name="connsiteX2" fmla="*/ 2160238 w 2160238"/>
              <a:gd name="connsiteY2" fmla="*/ 841941 h 1652824"/>
              <a:gd name="connsiteX3" fmla="*/ 0 w 2160238"/>
              <a:gd name="connsiteY3" fmla="*/ 1652824 h 1652824"/>
              <a:gd name="connsiteX4" fmla="*/ 862641 w 2160238"/>
              <a:gd name="connsiteY4" fmla="*/ 0 h 1652824"/>
              <a:gd name="connsiteX0" fmla="*/ 672860 w 1970457"/>
              <a:gd name="connsiteY0" fmla="*/ 0 h 1514801"/>
              <a:gd name="connsiteX1" fmla="*/ 1944579 w 1970457"/>
              <a:gd name="connsiteY1" fmla="*/ 8627 h 1514801"/>
              <a:gd name="connsiteX2" fmla="*/ 1970457 w 1970457"/>
              <a:gd name="connsiteY2" fmla="*/ 841941 h 1514801"/>
              <a:gd name="connsiteX3" fmla="*/ 0 w 1970457"/>
              <a:gd name="connsiteY3" fmla="*/ 1514801 h 1514801"/>
              <a:gd name="connsiteX4" fmla="*/ 672860 w 1970457"/>
              <a:gd name="connsiteY4" fmla="*/ 0 h 1514801"/>
              <a:gd name="connsiteX0" fmla="*/ 672860 w 1956571"/>
              <a:gd name="connsiteY0" fmla="*/ 0 h 1514801"/>
              <a:gd name="connsiteX1" fmla="*/ 1944579 w 1956571"/>
              <a:gd name="connsiteY1" fmla="*/ 8627 h 1514801"/>
              <a:gd name="connsiteX2" fmla="*/ 1956571 w 1956571"/>
              <a:gd name="connsiteY2" fmla="*/ 577699 h 1514801"/>
              <a:gd name="connsiteX3" fmla="*/ 0 w 1956571"/>
              <a:gd name="connsiteY3" fmla="*/ 1514801 h 1514801"/>
              <a:gd name="connsiteX4" fmla="*/ 672860 w 1956571"/>
              <a:gd name="connsiteY4" fmla="*/ 0 h 1514801"/>
              <a:gd name="connsiteX0" fmla="*/ 374318 w 1956571"/>
              <a:gd name="connsiteY0" fmla="*/ 0 h 1650697"/>
              <a:gd name="connsiteX1" fmla="*/ 1944579 w 1956571"/>
              <a:gd name="connsiteY1" fmla="*/ 144523 h 1650697"/>
              <a:gd name="connsiteX2" fmla="*/ 1956571 w 1956571"/>
              <a:gd name="connsiteY2" fmla="*/ 713595 h 1650697"/>
              <a:gd name="connsiteX3" fmla="*/ 0 w 1956571"/>
              <a:gd name="connsiteY3" fmla="*/ 1650697 h 1650697"/>
              <a:gd name="connsiteX4" fmla="*/ 374318 w 1956571"/>
              <a:gd name="connsiteY4" fmla="*/ 0 h 1650697"/>
              <a:gd name="connsiteX0" fmla="*/ 374318 w 1958465"/>
              <a:gd name="connsiteY0" fmla="*/ 0 h 1650697"/>
              <a:gd name="connsiteX1" fmla="*/ 1958465 w 1958465"/>
              <a:gd name="connsiteY1" fmla="*/ 1077 h 1650697"/>
              <a:gd name="connsiteX2" fmla="*/ 1956571 w 1958465"/>
              <a:gd name="connsiteY2" fmla="*/ 713595 h 1650697"/>
              <a:gd name="connsiteX3" fmla="*/ 0 w 1958465"/>
              <a:gd name="connsiteY3" fmla="*/ 1650697 h 1650697"/>
              <a:gd name="connsiteX4" fmla="*/ 374318 w 1958465"/>
              <a:gd name="connsiteY4" fmla="*/ 0 h 1650697"/>
              <a:gd name="connsiteX0" fmla="*/ 540946 w 1958465"/>
              <a:gd name="connsiteY0" fmla="*/ 55349 h 1649620"/>
              <a:gd name="connsiteX1" fmla="*/ 1958465 w 1958465"/>
              <a:gd name="connsiteY1" fmla="*/ 0 h 1649620"/>
              <a:gd name="connsiteX2" fmla="*/ 1956571 w 1958465"/>
              <a:gd name="connsiteY2" fmla="*/ 712518 h 1649620"/>
              <a:gd name="connsiteX3" fmla="*/ 0 w 1958465"/>
              <a:gd name="connsiteY3" fmla="*/ 1649620 h 1649620"/>
              <a:gd name="connsiteX4" fmla="*/ 540946 w 1958465"/>
              <a:gd name="connsiteY4" fmla="*/ 55349 h 1649620"/>
              <a:gd name="connsiteX0" fmla="*/ 540946 w 1965408"/>
              <a:gd name="connsiteY0" fmla="*/ 0 h 1594271"/>
              <a:gd name="connsiteX1" fmla="*/ 1965408 w 1965408"/>
              <a:gd name="connsiteY1" fmla="*/ 1078 h 1594271"/>
              <a:gd name="connsiteX2" fmla="*/ 1956571 w 1965408"/>
              <a:gd name="connsiteY2" fmla="*/ 657169 h 1594271"/>
              <a:gd name="connsiteX3" fmla="*/ 0 w 1965408"/>
              <a:gd name="connsiteY3" fmla="*/ 1594271 h 1594271"/>
              <a:gd name="connsiteX4" fmla="*/ 540946 w 1965408"/>
              <a:gd name="connsiteY4" fmla="*/ 0 h 159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5408" h="1594271">
                <a:moveTo>
                  <a:pt x="540946" y="0"/>
                </a:moveTo>
                <a:lnTo>
                  <a:pt x="1965408" y="1078"/>
                </a:lnTo>
                <a:cubicBezTo>
                  <a:pt x="1964777" y="238584"/>
                  <a:pt x="1957202" y="419663"/>
                  <a:pt x="1956571" y="657169"/>
                </a:cubicBezTo>
                <a:lnTo>
                  <a:pt x="0" y="1594271"/>
                </a:lnTo>
                <a:lnTo>
                  <a:pt x="540946" y="0"/>
                </a:lnTo>
                <a:close/>
              </a:path>
            </a:pathLst>
          </a:cu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3"/>
          <p:cNvSpPr/>
          <p:nvPr/>
        </p:nvSpPr>
        <p:spPr>
          <a:xfrm>
            <a:off x="6655979" y="1824935"/>
            <a:ext cx="2115883" cy="1084522"/>
          </a:xfrm>
          <a:custGeom>
            <a:avLst/>
            <a:gdLst>
              <a:gd name="connsiteX0" fmla="*/ 0 w 2160240"/>
              <a:gd name="connsiteY0" fmla="*/ 0 h 1368152"/>
              <a:gd name="connsiteX1" fmla="*/ 2160240 w 2160240"/>
              <a:gd name="connsiteY1" fmla="*/ 0 h 1368152"/>
              <a:gd name="connsiteX2" fmla="*/ 2160240 w 2160240"/>
              <a:gd name="connsiteY2" fmla="*/ 1368152 h 1368152"/>
              <a:gd name="connsiteX3" fmla="*/ 0 w 2160240"/>
              <a:gd name="connsiteY3" fmla="*/ 1368152 h 1368152"/>
              <a:gd name="connsiteX4" fmla="*/ 0 w 2160240"/>
              <a:gd name="connsiteY4" fmla="*/ 0 h 1368152"/>
              <a:gd name="connsiteX0" fmla="*/ 0 w 2177492"/>
              <a:gd name="connsiteY0" fmla="*/ 0 h 1368152"/>
              <a:gd name="connsiteX1" fmla="*/ 2160240 w 2177492"/>
              <a:gd name="connsiteY1" fmla="*/ 0 h 1368152"/>
              <a:gd name="connsiteX2" fmla="*/ 2177492 w 2177492"/>
              <a:gd name="connsiteY2" fmla="*/ 954084 h 1368152"/>
              <a:gd name="connsiteX3" fmla="*/ 0 w 2177492"/>
              <a:gd name="connsiteY3" fmla="*/ 1368152 h 1368152"/>
              <a:gd name="connsiteX4" fmla="*/ 0 w 2177492"/>
              <a:gd name="connsiteY4" fmla="*/ 0 h 1368152"/>
              <a:gd name="connsiteX0" fmla="*/ 888521 w 2177492"/>
              <a:gd name="connsiteY0" fmla="*/ 0 h 1376779"/>
              <a:gd name="connsiteX1" fmla="*/ 2160240 w 2177492"/>
              <a:gd name="connsiteY1" fmla="*/ 8627 h 1376779"/>
              <a:gd name="connsiteX2" fmla="*/ 2177492 w 2177492"/>
              <a:gd name="connsiteY2" fmla="*/ 962711 h 1376779"/>
              <a:gd name="connsiteX3" fmla="*/ 0 w 2177492"/>
              <a:gd name="connsiteY3" fmla="*/ 1376779 h 1376779"/>
              <a:gd name="connsiteX4" fmla="*/ 888521 w 2177492"/>
              <a:gd name="connsiteY4" fmla="*/ 0 h 1376779"/>
              <a:gd name="connsiteX0" fmla="*/ 862641 w 2151612"/>
              <a:gd name="connsiteY0" fmla="*/ 0 h 1652824"/>
              <a:gd name="connsiteX1" fmla="*/ 2134360 w 2151612"/>
              <a:gd name="connsiteY1" fmla="*/ 8627 h 1652824"/>
              <a:gd name="connsiteX2" fmla="*/ 2151612 w 2151612"/>
              <a:gd name="connsiteY2" fmla="*/ 962711 h 1652824"/>
              <a:gd name="connsiteX3" fmla="*/ 0 w 2151612"/>
              <a:gd name="connsiteY3" fmla="*/ 1652824 h 1652824"/>
              <a:gd name="connsiteX4" fmla="*/ 862641 w 2151612"/>
              <a:gd name="connsiteY4" fmla="*/ 0 h 1652824"/>
              <a:gd name="connsiteX0" fmla="*/ 862641 w 2160238"/>
              <a:gd name="connsiteY0" fmla="*/ 0 h 1652824"/>
              <a:gd name="connsiteX1" fmla="*/ 2134360 w 2160238"/>
              <a:gd name="connsiteY1" fmla="*/ 8627 h 1652824"/>
              <a:gd name="connsiteX2" fmla="*/ 2160238 w 2160238"/>
              <a:gd name="connsiteY2" fmla="*/ 841941 h 1652824"/>
              <a:gd name="connsiteX3" fmla="*/ 0 w 2160238"/>
              <a:gd name="connsiteY3" fmla="*/ 1652824 h 1652824"/>
              <a:gd name="connsiteX4" fmla="*/ 862641 w 2160238"/>
              <a:gd name="connsiteY4" fmla="*/ 0 h 1652824"/>
              <a:gd name="connsiteX0" fmla="*/ 672860 w 1970457"/>
              <a:gd name="connsiteY0" fmla="*/ 0 h 1514801"/>
              <a:gd name="connsiteX1" fmla="*/ 1944579 w 1970457"/>
              <a:gd name="connsiteY1" fmla="*/ 8627 h 1514801"/>
              <a:gd name="connsiteX2" fmla="*/ 1970457 w 1970457"/>
              <a:gd name="connsiteY2" fmla="*/ 841941 h 1514801"/>
              <a:gd name="connsiteX3" fmla="*/ 0 w 1970457"/>
              <a:gd name="connsiteY3" fmla="*/ 1514801 h 1514801"/>
              <a:gd name="connsiteX4" fmla="*/ 672860 w 1970457"/>
              <a:gd name="connsiteY4" fmla="*/ 0 h 1514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70457" h="1514801">
                <a:moveTo>
                  <a:pt x="672860" y="0"/>
                </a:moveTo>
                <a:lnTo>
                  <a:pt x="1944579" y="8627"/>
                </a:lnTo>
                <a:lnTo>
                  <a:pt x="1970457" y="841941"/>
                </a:lnTo>
                <a:lnTo>
                  <a:pt x="0" y="1514801"/>
                </a:lnTo>
                <a:lnTo>
                  <a:pt x="672860" y="0"/>
                </a:lnTo>
                <a:close/>
              </a:path>
            </a:pathLst>
          </a:cu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ts val="1500"/>
              </a:lnSpc>
            </a:pPr>
            <a:r>
              <a:rPr lang="ru-RU" sz="1300" b="1" dirty="0" smtClean="0"/>
              <a:t>НАЦИОНАЛЬНЫЕ</a:t>
            </a:r>
          </a:p>
          <a:p>
            <a:pPr algn="r">
              <a:lnSpc>
                <a:spcPts val="1500"/>
              </a:lnSpc>
            </a:pPr>
            <a:r>
              <a:rPr lang="ru-RU" sz="1300" b="1" dirty="0" smtClean="0"/>
              <a:t>ПРОЕКТЫ</a:t>
            </a:r>
          </a:p>
          <a:p>
            <a:pPr algn="r">
              <a:lnSpc>
                <a:spcPts val="1500"/>
              </a:lnSpc>
            </a:pPr>
            <a:r>
              <a:rPr lang="ru-RU" sz="1300" b="1" dirty="0" smtClean="0"/>
              <a:t> РОССИИ</a:t>
            </a:r>
          </a:p>
          <a:p>
            <a:pPr algn="ctr"/>
            <a:endParaRPr lang="ru-RU" dirty="0"/>
          </a:p>
        </p:txBody>
      </p:sp>
      <p:sp>
        <p:nvSpPr>
          <p:cNvPr id="26" name="Загнутый угол 25"/>
          <p:cNvSpPr/>
          <p:nvPr/>
        </p:nvSpPr>
        <p:spPr>
          <a:xfrm rot="10800000">
            <a:off x="178918" y="2457574"/>
            <a:ext cx="829340" cy="451883"/>
          </a:xfrm>
          <a:prstGeom prst="foldedCorner">
            <a:avLst>
              <a:gd name="adj" fmla="val 30621"/>
            </a:avLst>
          </a:prstGeom>
          <a:solidFill>
            <a:schemeClr val="bg1"/>
          </a:solidFill>
          <a:ln>
            <a:solidFill>
              <a:srgbClr val="7BD1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58586,66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453425" y="1479379"/>
            <a:ext cx="125066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00" b="1" dirty="0" smtClean="0">
                <a:solidFill>
                  <a:schemeClr val="accent5"/>
                </a:solidFill>
              </a:rPr>
              <a:t>ОБРАЗОВАНИЕ</a:t>
            </a:r>
            <a:endParaRPr lang="ru-RU" sz="1300" b="1" dirty="0">
              <a:solidFill>
                <a:schemeClr val="accent5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2248" y="2540124"/>
            <a:ext cx="72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56,5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12263" y="1595892"/>
            <a:ext cx="19100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«ОБРАЗОВАНИЕ»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340811" y="1912160"/>
            <a:ext cx="5953125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dirty="0" smtClean="0"/>
              <a:t>- </a:t>
            </a:r>
            <a:r>
              <a:rPr lang="ru-RU" sz="1200" dirty="0" smtClean="0"/>
              <a:t>строительство школы по ул. Строителей – </a:t>
            </a:r>
            <a:r>
              <a:rPr lang="ru-RU" sz="1200" b="1" dirty="0" smtClean="0">
                <a:solidFill>
                  <a:srgbClr val="FF0000"/>
                </a:solidFill>
              </a:rPr>
              <a:t>6,9</a:t>
            </a:r>
          </a:p>
          <a:p>
            <a:r>
              <a:rPr lang="ru-RU" sz="1200" dirty="0" smtClean="0"/>
              <a:t>- создание детского парка «</a:t>
            </a:r>
            <a:r>
              <a:rPr lang="ru-RU" sz="1200" dirty="0" err="1" smtClean="0"/>
              <a:t>Кванториум</a:t>
            </a:r>
            <a:r>
              <a:rPr lang="ru-RU" sz="1200" dirty="0" smtClean="0"/>
              <a:t>» при МАОУ «Центр образования №42» -</a:t>
            </a:r>
            <a:r>
              <a:rPr lang="ru-RU" sz="1200" b="1" dirty="0" smtClean="0">
                <a:solidFill>
                  <a:srgbClr val="FF0000"/>
                </a:solidFill>
              </a:rPr>
              <a:t>21,4</a:t>
            </a:r>
          </a:p>
          <a:p>
            <a:r>
              <a:rPr lang="ru-RU" sz="1200" dirty="0" smtClean="0"/>
              <a:t>- обеспечение деятельности советников директора по воспитанию и </a:t>
            </a:r>
          </a:p>
          <a:p>
            <a:r>
              <a:rPr lang="ru-RU" sz="1200" dirty="0" smtClean="0"/>
              <a:t>  взаимодействию с детскими общественными объединениями – </a:t>
            </a:r>
            <a:r>
              <a:rPr lang="ru-RU" sz="1200" b="1" dirty="0" smtClean="0">
                <a:solidFill>
                  <a:srgbClr val="FF0000"/>
                </a:solidFill>
              </a:rPr>
              <a:t>21,1</a:t>
            </a:r>
          </a:p>
          <a:p>
            <a:r>
              <a:rPr lang="ru-RU" sz="1200" dirty="0" smtClean="0"/>
              <a:t>- приобретение средств обучения МАУ ДО «Центр творчества» - </a:t>
            </a:r>
            <a:r>
              <a:rPr lang="ru-RU" sz="1200" b="1" dirty="0" smtClean="0">
                <a:solidFill>
                  <a:srgbClr val="FF0000"/>
                </a:solidFill>
              </a:rPr>
              <a:t>0,4</a:t>
            </a:r>
          </a:p>
          <a:p>
            <a:pPr marL="171450" indent="-171450">
              <a:buFontTx/>
              <a:buChar char="-"/>
            </a:pPr>
            <a:r>
              <a:rPr lang="ru-RU" sz="1200" dirty="0" smtClean="0"/>
              <a:t>обновление материально-технической базы для внедрения цифровой образовательной среды в МОУ «Начальная </a:t>
            </a:r>
            <a:r>
              <a:rPr lang="ru-RU" sz="1200" dirty="0" err="1" smtClean="0"/>
              <a:t>общеобр</a:t>
            </a:r>
            <a:r>
              <a:rPr lang="ru-RU" sz="1200" dirty="0" smtClean="0"/>
              <a:t>. школа № </a:t>
            </a:r>
            <a:r>
              <a:rPr lang="ru-RU" sz="1300" dirty="0" smtClean="0"/>
              <a:t>10» и </a:t>
            </a:r>
          </a:p>
          <a:p>
            <a:pPr marL="285750" indent="-285750">
              <a:buFontTx/>
              <a:buChar char="-"/>
            </a:pPr>
            <a:r>
              <a:rPr lang="ru-RU" sz="1300" dirty="0" smtClean="0"/>
              <a:t>МОУ «Вечерняя (сменная) общеобразовательная школа № 1» – </a:t>
            </a:r>
            <a:r>
              <a:rPr lang="ru-RU" sz="1200" b="1" dirty="0" smtClean="0">
                <a:solidFill>
                  <a:srgbClr val="FF0000"/>
                </a:solidFill>
              </a:rPr>
              <a:t>6,7 </a:t>
            </a:r>
            <a:r>
              <a:rPr lang="ru-RU" sz="1300" dirty="0" smtClean="0"/>
              <a:t> </a:t>
            </a:r>
            <a:endParaRPr lang="ru-RU" sz="1300" dirty="0"/>
          </a:p>
        </p:txBody>
      </p:sp>
      <p:sp>
        <p:nvSpPr>
          <p:cNvPr id="31" name="Прямоугольник 3"/>
          <p:cNvSpPr/>
          <p:nvPr/>
        </p:nvSpPr>
        <p:spPr>
          <a:xfrm>
            <a:off x="6531932" y="3492473"/>
            <a:ext cx="2115883" cy="1084522"/>
          </a:xfrm>
          <a:custGeom>
            <a:avLst/>
            <a:gdLst>
              <a:gd name="connsiteX0" fmla="*/ 0 w 2160240"/>
              <a:gd name="connsiteY0" fmla="*/ 0 h 1368152"/>
              <a:gd name="connsiteX1" fmla="*/ 2160240 w 2160240"/>
              <a:gd name="connsiteY1" fmla="*/ 0 h 1368152"/>
              <a:gd name="connsiteX2" fmla="*/ 2160240 w 2160240"/>
              <a:gd name="connsiteY2" fmla="*/ 1368152 h 1368152"/>
              <a:gd name="connsiteX3" fmla="*/ 0 w 2160240"/>
              <a:gd name="connsiteY3" fmla="*/ 1368152 h 1368152"/>
              <a:gd name="connsiteX4" fmla="*/ 0 w 2160240"/>
              <a:gd name="connsiteY4" fmla="*/ 0 h 1368152"/>
              <a:gd name="connsiteX0" fmla="*/ 0 w 2177492"/>
              <a:gd name="connsiteY0" fmla="*/ 0 h 1368152"/>
              <a:gd name="connsiteX1" fmla="*/ 2160240 w 2177492"/>
              <a:gd name="connsiteY1" fmla="*/ 0 h 1368152"/>
              <a:gd name="connsiteX2" fmla="*/ 2177492 w 2177492"/>
              <a:gd name="connsiteY2" fmla="*/ 954084 h 1368152"/>
              <a:gd name="connsiteX3" fmla="*/ 0 w 2177492"/>
              <a:gd name="connsiteY3" fmla="*/ 1368152 h 1368152"/>
              <a:gd name="connsiteX4" fmla="*/ 0 w 2177492"/>
              <a:gd name="connsiteY4" fmla="*/ 0 h 1368152"/>
              <a:gd name="connsiteX0" fmla="*/ 888521 w 2177492"/>
              <a:gd name="connsiteY0" fmla="*/ 0 h 1376779"/>
              <a:gd name="connsiteX1" fmla="*/ 2160240 w 2177492"/>
              <a:gd name="connsiteY1" fmla="*/ 8627 h 1376779"/>
              <a:gd name="connsiteX2" fmla="*/ 2177492 w 2177492"/>
              <a:gd name="connsiteY2" fmla="*/ 962711 h 1376779"/>
              <a:gd name="connsiteX3" fmla="*/ 0 w 2177492"/>
              <a:gd name="connsiteY3" fmla="*/ 1376779 h 1376779"/>
              <a:gd name="connsiteX4" fmla="*/ 888521 w 2177492"/>
              <a:gd name="connsiteY4" fmla="*/ 0 h 1376779"/>
              <a:gd name="connsiteX0" fmla="*/ 862641 w 2151612"/>
              <a:gd name="connsiteY0" fmla="*/ 0 h 1652824"/>
              <a:gd name="connsiteX1" fmla="*/ 2134360 w 2151612"/>
              <a:gd name="connsiteY1" fmla="*/ 8627 h 1652824"/>
              <a:gd name="connsiteX2" fmla="*/ 2151612 w 2151612"/>
              <a:gd name="connsiteY2" fmla="*/ 962711 h 1652824"/>
              <a:gd name="connsiteX3" fmla="*/ 0 w 2151612"/>
              <a:gd name="connsiteY3" fmla="*/ 1652824 h 1652824"/>
              <a:gd name="connsiteX4" fmla="*/ 862641 w 2151612"/>
              <a:gd name="connsiteY4" fmla="*/ 0 h 1652824"/>
              <a:gd name="connsiteX0" fmla="*/ 862641 w 2160238"/>
              <a:gd name="connsiteY0" fmla="*/ 0 h 1652824"/>
              <a:gd name="connsiteX1" fmla="*/ 2134360 w 2160238"/>
              <a:gd name="connsiteY1" fmla="*/ 8627 h 1652824"/>
              <a:gd name="connsiteX2" fmla="*/ 2160238 w 2160238"/>
              <a:gd name="connsiteY2" fmla="*/ 841941 h 1652824"/>
              <a:gd name="connsiteX3" fmla="*/ 0 w 2160238"/>
              <a:gd name="connsiteY3" fmla="*/ 1652824 h 1652824"/>
              <a:gd name="connsiteX4" fmla="*/ 862641 w 2160238"/>
              <a:gd name="connsiteY4" fmla="*/ 0 h 1652824"/>
              <a:gd name="connsiteX0" fmla="*/ 672860 w 1970457"/>
              <a:gd name="connsiteY0" fmla="*/ 0 h 1514801"/>
              <a:gd name="connsiteX1" fmla="*/ 1944579 w 1970457"/>
              <a:gd name="connsiteY1" fmla="*/ 8627 h 1514801"/>
              <a:gd name="connsiteX2" fmla="*/ 1970457 w 1970457"/>
              <a:gd name="connsiteY2" fmla="*/ 841941 h 1514801"/>
              <a:gd name="connsiteX3" fmla="*/ 0 w 1970457"/>
              <a:gd name="connsiteY3" fmla="*/ 1514801 h 1514801"/>
              <a:gd name="connsiteX4" fmla="*/ 672860 w 1970457"/>
              <a:gd name="connsiteY4" fmla="*/ 0 h 1514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70457" h="1514801">
                <a:moveTo>
                  <a:pt x="672860" y="0"/>
                </a:moveTo>
                <a:lnTo>
                  <a:pt x="1944579" y="8627"/>
                </a:lnTo>
                <a:lnTo>
                  <a:pt x="1970457" y="841941"/>
                </a:lnTo>
                <a:lnTo>
                  <a:pt x="0" y="1514801"/>
                </a:lnTo>
                <a:lnTo>
                  <a:pt x="672860" y="0"/>
                </a:lnTo>
                <a:close/>
              </a:path>
            </a:pathLst>
          </a:custGeom>
          <a:solidFill>
            <a:srgbClr val="FFDC6D"/>
          </a:solidFill>
          <a:ln>
            <a:solidFill>
              <a:srgbClr val="FFDC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1300" b="1" dirty="0" smtClean="0"/>
              <a:t>НАЦИОНАЛЬНЫЕ</a:t>
            </a:r>
          </a:p>
          <a:p>
            <a:pPr algn="r"/>
            <a:r>
              <a:rPr lang="ru-RU" sz="1300" b="1" dirty="0" smtClean="0"/>
              <a:t>ПРОЕКТЫ</a:t>
            </a:r>
          </a:p>
          <a:p>
            <a:pPr algn="r"/>
            <a:r>
              <a:rPr lang="ru-RU" sz="1300" b="1" dirty="0" smtClean="0"/>
              <a:t> РОССИИ</a:t>
            </a:r>
          </a:p>
          <a:p>
            <a:pPr algn="ctr"/>
            <a:endParaRPr lang="ru-RU" dirty="0"/>
          </a:p>
        </p:txBody>
      </p:sp>
      <p:sp>
        <p:nvSpPr>
          <p:cNvPr id="33" name="Прямоугольник 3"/>
          <p:cNvSpPr/>
          <p:nvPr/>
        </p:nvSpPr>
        <p:spPr>
          <a:xfrm>
            <a:off x="6531934" y="3099071"/>
            <a:ext cx="2317899" cy="1467292"/>
          </a:xfrm>
          <a:custGeom>
            <a:avLst/>
            <a:gdLst>
              <a:gd name="connsiteX0" fmla="*/ 0 w 2160240"/>
              <a:gd name="connsiteY0" fmla="*/ 0 h 1368152"/>
              <a:gd name="connsiteX1" fmla="*/ 2160240 w 2160240"/>
              <a:gd name="connsiteY1" fmla="*/ 0 h 1368152"/>
              <a:gd name="connsiteX2" fmla="*/ 2160240 w 2160240"/>
              <a:gd name="connsiteY2" fmla="*/ 1368152 h 1368152"/>
              <a:gd name="connsiteX3" fmla="*/ 0 w 2160240"/>
              <a:gd name="connsiteY3" fmla="*/ 1368152 h 1368152"/>
              <a:gd name="connsiteX4" fmla="*/ 0 w 2160240"/>
              <a:gd name="connsiteY4" fmla="*/ 0 h 1368152"/>
              <a:gd name="connsiteX0" fmla="*/ 0 w 2177492"/>
              <a:gd name="connsiteY0" fmla="*/ 0 h 1368152"/>
              <a:gd name="connsiteX1" fmla="*/ 2160240 w 2177492"/>
              <a:gd name="connsiteY1" fmla="*/ 0 h 1368152"/>
              <a:gd name="connsiteX2" fmla="*/ 2177492 w 2177492"/>
              <a:gd name="connsiteY2" fmla="*/ 954084 h 1368152"/>
              <a:gd name="connsiteX3" fmla="*/ 0 w 2177492"/>
              <a:gd name="connsiteY3" fmla="*/ 1368152 h 1368152"/>
              <a:gd name="connsiteX4" fmla="*/ 0 w 2177492"/>
              <a:gd name="connsiteY4" fmla="*/ 0 h 1368152"/>
              <a:gd name="connsiteX0" fmla="*/ 888521 w 2177492"/>
              <a:gd name="connsiteY0" fmla="*/ 0 h 1376779"/>
              <a:gd name="connsiteX1" fmla="*/ 2160240 w 2177492"/>
              <a:gd name="connsiteY1" fmla="*/ 8627 h 1376779"/>
              <a:gd name="connsiteX2" fmla="*/ 2177492 w 2177492"/>
              <a:gd name="connsiteY2" fmla="*/ 962711 h 1376779"/>
              <a:gd name="connsiteX3" fmla="*/ 0 w 2177492"/>
              <a:gd name="connsiteY3" fmla="*/ 1376779 h 1376779"/>
              <a:gd name="connsiteX4" fmla="*/ 888521 w 2177492"/>
              <a:gd name="connsiteY4" fmla="*/ 0 h 1376779"/>
              <a:gd name="connsiteX0" fmla="*/ 862641 w 2151612"/>
              <a:gd name="connsiteY0" fmla="*/ 0 h 1652824"/>
              <a:gd name="connsiteX1" fmla="*/ 2134360 w 2151612"/>
              <a:gd name="connsiteY1" fmla="*/ 8627 h 1652824"/>
              <a:gd name="connsiteX2" fmla="*/ 2151612 w 2151612"/>
              <a:gd name="connsiteY2" fmla="*/ 962711 h 1652824"/>
              <a:gd name="connsiteX3" fmla="*/ 0 w 2151612"/>
              <a:gd name="connsiteY3" fmla="*/ 1652824 h 1652824"/>
              <a:gd name="connsiteX4" fmla="*/ 862641 w 2151612"/>
              <a:gd name="connsiteY4" fmla="*/ 0 h 1652824"/>
              <a:gd name="connsiteX0" fmla="*/ 862641 w 2160238"/>
              <a:gd name="connsiteY0" fmla="*/ 0 h 1652824"/>
              <a:gd name="connsiteX1" fmla="*/ 2134360 w 2160238"/>
              <a:gd name="connsiteY1" fmla="*/ 8627 h 1652824"/>
              <a:gd name="connsiteX2" fmla="*/ 2160238 w 2160238"/>
              <a:gd name="connsiteY2" fmla="*/ 841941 h 1652824"/>
              <a:gd name="connsiteX3" fmla="*/ 0 w 2160238"/>
              <a:gd name="connsiteY3" fmla="*/ 1652824 h 1652824"/>
              <a:gd name="connsiteX4" fmla="*/ 862641 w 2160238"/>
              <a:gd name="connsiteY4" fmla="*/ 0 h 1652824"/>
              <a:gd name="connsiteX0" fmla="*/ 672860 w 1970457"/>
              <a:gd name="connsiteY0" fmla="*/ 0 h 1514801"/>
              <a:gd name="connsiteX1" fmla="*/ 1944579 w 1970457"/>
              <a:gd name="connsiteY1" fmla="*/ 8627 h 1514801"/>
              <a:gd name="connsiteX2" fmla="*/ 1970457 w 1970457"/>
              <a:gd name="connsiteY2" fmla="*/ 841941 h 1514801"/>
              <a:gd name="connsiteX3" fmla="*/ 0 w 1970457"/>
              <a:gd name="connsiteY3" fmla="*/ 1514801 h 1514801"/>
              <a:gd name="connsiteX4" fmla="*/ 672860 w 1970457"/>
              <a:gd name="connsiteY4" fmla="*/ 0 h 1514801"/>
              <a:gd name="connsiteX0" fmla="*/ 672860 w 1956571"/>
              <a:gd name="connsiteY0" fmla="*/ 0 h 1514801"/>
              <a:gd name="connsiteX1" fmla="*/ 1944579 w 1956571"/>
              <a:gd name="connsiteY1" fmla="*/ 8627 h 1514801"/>
              <a:gd name="connsiteX2" fmla="*/ 1956571 w 1956571"/>
              <a:gd name="connsiteY2" fmla="*/ 577699 h 1514801"/>
              <a:gd name="connsiteX3" fmla="*/ 0 w 1956571"/>
              <a:gd name="connsiteY3" fmla="*/ 1514801 h 1514801"/>
              <a:gd name="connsiteX4" fmla="*/ 672860 w 1956571"/>
              <a:gd name="connsiteY4" fmla="*/ 0 h 1514801"/>
              <a:gd name="connsiteX0" fmla="*/ 374318 w 1956571"/>
              <a:gd name="connsiteY0" fmla="*/ 0 h 1650697"/>
              <a:gd name="connsiteX1" fmla="*/ 1944579 w 1956571"/>
              <a:gd name="connsiteY1" fmla="*/ 144523 h 1650697"/>
              <a:gd name="connsiteX2" fmla="*/ 1956571 w 1956571"/>
              <a:gd name="connsiteY2" fmla="*/ 713595 h 1650697"/>
              <a:gd name="connsiteX3" fmla="*/ 0 w 1956571"/>
              <a:gd name="connsiteY3" fmla="*/ 1650697 h 1650697"/>
              <a:gd name="connsiteX4" fmla="*/ 374318 w 1956571"/>
              <a:gd name="connsiteY4" fmla="*/ 0 h 1650697"/>
              <a:gd name="connsiteX0" fmla="*/ 374318 w 1958465"/>
              <a:gd name="connsiteY0" fmla="*/ 0 h 1650697"/>
              <a:gd name="connsiteX1" fmla="*/ 1958465 w 1958465"/>
              <a:gd name="connsiteY1" fmla="*/ 1077 h 1650697"/>
              <a:gd name="connsiteX2" fmla="*/ 1956571 w 1958465"/>
              <a:gd name="connsiteY2" fmla="*/ 713595 h 1650697"/>
              <a:gd name="connsiteX3" fmla="*/ 0 w 1958465"/>
              <a:gd name="connsiteY3" fmla="*/ 1650697 h 1650697"/>
              <a:gd name="connsiteX4" fmla="*/ 374318 w 1958465"/>
              <a:gd name="connsiteY4" fmla="*/ 0 h 1650697"/>
              <a:gd name="connsiteX0" fmla="*/ 540946 w 1958465"/>
              <a:gd name="connsiteY0" fmla="*/ 55349 h 1649620"/>
              <a:gd name="connsiteX1" fmla="*/ 1958465 w 1958465"/>
              <a:gd name="connsiteY1" fmla="*/ 0 h 1649620"/>
              <a:gd name="connsiteX2" fmla="*/ 1956571 w 1958465"/>
              <a:gd name="connsiteY2" fmla="*/ 712518 h 1649620"/>
              <a:gd name="connsiteX3" fmla="*/ 0 w 1958465"/>
              <a:gd name="connsiteY3" fmla="*/ 1649620 h 1649620"/>
              <a:gd name="connsiteX4" fmla="*/ 540946 w 1958465"/>
              <a:gd name="connsiteY4" fmla="*/ 55349 h 1649620"/>
              <a:gd name="connsiteX0" fmla="*/ 540946 w 1965408"/>
              <a:gd name="connsiteY0" fmla="*/ 0 h 1594271"/>
              <a:gd name="connsiteX1" fmla="*/ 1965408 w 1965408"/>
              <a:gd name="connsiteY1" fmla="*/ 1078 h 1594271"/>
              <a:gd name="connsiteX2" fmla="*/ 1956571 w 1965408"/>
              <a:gd name="connsiteY2" fmla="*/ 657169 h 1594271"/>
              <a:gd name="connsiteX3" fmla="*/ 0 w 1965408"/>
              <a:gd name="connsiteY3" fmla="*/ 1594271 h 1594271"/>
              <a:gd name="connsiteX4" fmla="*/ 540946 w 1965408"/>
              <a:gd name="connsiteY4" fmla="*/ 0 h 159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5408" h="1594271">
                <a:moveTo>
                  <a:pt x="540946" y="0"/>
                </a:moveTo>
                <a:lnTo>
                  <a:pt x="1965408" y="1078"/>
                </a:lnTo>
                <a:cubicBezTo>
                  <a:pt x="1964777" y="238584"/>
                  <a:pt x="1957202" y="419663"/>
                  <a:pt x="1956571" y="657169"/>
                </a:cubicBezTo>
                <a:lnTo>
                  <a:pt x="0" y="1594271"/>
                </a:lnTo>
                <a:lnTo>
                  <a:pt x="540946" y="0"/>
                </a:lnTo>
                <a:close/>
              </a:path>
            </a:pathLst>
          </a:custGeom>
          <a:noFill/>
          <a:ln>
            <a:solidFill>
              <a:srgbClr val="FFDC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500"/>
              </a:lnSpc>
            </a:pPr>
            <a:endParaRPr lang="ru-RU" dirty="0"/>
          </a:p>
        </p:txBody>
      </p:sp>
      <p:sp>
        <p:nvSpPr>
          <p:cNvPr id="37" name="Загнутый угол 36"/>
          <p:cNvSpPr/>
          <p:nvPr/>
        </p:nvSpPr>
        <p:spPr>
          <a:xfrm rot="10800000">
            <a:off x="1080755" y="3675887"/>
            <a:ext cx="5940057" cy="1235148"/>
          </a:xfrm>
          <a:prstGeom prst="foldedCorner">
            <a:avLst>
              <a:gd name="adj" fmla="val 30621"/>
            </a:avLst>
          </a:prstGeom>
          <a:noFill/>
          <a:ln>
            <a:solidFill>
              <a:srgbClr val="F6BB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39" name="Загнутый угол 38"/>
          <p:cNvSpPr/>
          <p:nvPr/>
        </p:nvSpPr>
        <p:spPr>
          <a:xfrm rot="10800000">
            <a:off x="109872" y="4040052"/>
            <a:ext cx="897564" cy="451883"/>
          </a:xfrm>
          <a:prstGeom prst="foldedCorner">
            <a:avLst>
              <a:gd name="adj" fmla="val 30621"/>
            </a:avLst>
          </a:prstGeom>
          <a:solidFill>
            <a:schemeClr val="bg1"/>
          </a:solidFill>
          <a:ln>
            <a:solidFill>
              <a:srgbClr val="F6BB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58586,66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102548" y="3052996"/>
            <a:ext cx="18819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F6BB00"/>
                </a:solidFill>
              </a:rPr>
              <a:t>БЕЗОПАСНЫЕ</a:t>
            </a:r>
          </a:p>
          <a:p>
            <a:r>
              <a:rPr lang="ru-RU" sz="1200" b="1" dirty="0" smtClean="0">
                <a:solidFill>
                  <a:srgbClr val="F6BB00"/>
                </a:solidFill>
              </a:rPr>
              <a:t>КАЧЕСТВЕННЫЕ ДОРОГИ</a:t>
            </a:r>
            <a:endParaRPr lang="ru-RU" sz="1200" b="1" dirty="0">
              <a:solidFill>
                <a:srgbClr val="F6BB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68476" y="3945686"/>
            <a:ext cx="581600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300" dirty="0" smtClean="0"/>
              <a:t>- устройство </a:t>
            </a:r>
            <a:r>
              <a:rPr lang="ru-RU" sz="1300" dirty="0"/>
              <a:t>интеллектуальной транспортной системы </a:t>
            </a:r>
            <a:r>
              <a:rPr lang="ru-RU" sz="1300" dirty="0" smtClean="0"/>
              <a:t>– </a:t>
            </a:r>
            <a:r>
              <a:rPr lang="ru-RU" sz="1300" b="1" dirty="0" smtClean="0">
                <a:solidFill>
                  <a:srgbClr val="FF0000"/>
                </a:solidFill>
              </a:rPr>
              <a:t>43,9 </a:t>
            </a:r>
          </a:p>
          <a:p>
            <a:pPr lvl="0"/>
            <a:r>
              <a:rPr lang="ru-RU" sz="1300" dirty="0" smtClean="0"/>
              <a:t>- приведение </a:t>
            </a:r>
            <a:r>
              <a:rPr lang="ru-RU" sz="1300" dirty="0"/>
              <a:t>в нормативное транспортно-эксплуатационное </a:t>
            </a:r>
            <a:r>
              <a:rPr lang="ru-RU" sz="1300" dirty="0" smtClean="0"/>
              <a:t>состояние</a:t>
            </a:r>
          </a:p>
          <a:p>
            <a:pPr lvl="0"/>
            <a:r>
              <a:rPr lang="ru-RU" sz="1300" dirty="0" smtClean="0"/>
              <a:t>  дорожной </a:t>
            </a:r>
            <a:r>
              <a:rPr lang="ru-RU" sz="1300" dirty="0"/>
              <a:t>сети и мостовых сооружений </a:t>
            </a:r>
            <a:r>
              <a:rPr lang="ru-RU" sz="1300" dirty="0" smtClean="0"/>
              <a:t>– </a:t>
            </a:r>
            <a:r>
              <a:rPr lang="ru-RU" sz="1300" b="1" dirty="0" smtClean="0">
                <a:solidFill>
                  <a:srgbClr val="FF0000"/>
                </a:solidFill>
              </a:rPr>
              <a:t>2 657,6</a:t>
            </a:r>
            <a:endParaRPr lang="ru-RU" sz="1300" dirty="0" smtClean="0"/>
          </a:p>
          <a:p>
            <a:pPr lvl="0"/>
            <a:r>
              <a:rPr lang="ru-RU" sz="1300" dirty="0" smtClean="0"/>
              <a:t>-  приобретение интерактивного велотренажера «Пилот-1» в МОУ СОШ № 3»</a:t>
            </a:r>
            <a:endParaRPr lang="ru-RU" sz="1300" dirty="0"/>
          </a:p>
        </p:txBody>
      </p:sp>
      <p:sp>
        <p:nvSpPr>
          <p:cNvPr id="9" name="TextBox 8"/>
          <p:cNvSpPr txBox="1"/>
          <p:nvPr/>
        </p:nvSpPr>
        <p:spPr>
          <a:xfrm>
            <a:off x="1415240" y="3649085"/>
            <a:ext cx="60924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«БЕЗОПАСНЫЕ И КАЧЕСТВЕННЫЕ АВТОМОБИЛЬНЫЕ ДОРОГИ»</a:t>
            </a:r>
            <a:endParaRPr lang="ru-RU" sz="16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91388" y="4084354"/>
            <a:ext cx="881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2 702,1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1" name="Прямоугольник 3"/>
          <p:cNvSpPr/>
          <p:nvPr/>
        </p:nvSpPr>
        <p:spPr>
          <a:xfrm>
            <a:off x="6616995" y="4545099"/>
            <a:ext cx="2317899" cy="1467292"/>
          </a:xfrm>
          <a:custGeom>
            <a:avLst/>
            <a:gdLst>
              <a:gd name="connsiteX0" fmla="*/ 0 w 2160240"/>
              <a:gd name="connsiteY0" fmla="*/ 0 h 1368152"/>
              <a:gd name="connsiteX1" fmla="*/ 2160240 w 2160240"/>
              <a:gd name="connsiteY1" fmla="*/ 0 h 1368152"/>
              <a:gd name="connsiteX2" fmla="*/ 2160240 w 2160240"/>
              <a:gd name="connsiteY2" fmla="*/ 1368152 h 1368152"/>
              <a:gd name="connsiteX3" fmla="*/ 0 w 2160240"/>
              <a:gd name="connsiteY3" fmla="*/ 1368152 h 1368152"/>
              <a:gd name="connsiteX4" fmla="*/ 0 w 2160240"/>
              <a:gd name="connsiteY4" fmla="*/ 0 h 1368152"/>
              <a:gd name="connsiteX0" fmla="*/ 0 w 2177492"/>
              <a:gd name="connsiteY0" fmla="*/ 0 h 1368152"/>
              <a:gd name="connsiteX1" fmla="*/ 2160240 w 2177492"/>
              <a:gd name="connsiteY1" fmla="*/ 0 h 1368152"/>
              <a:gd name="connsiteX2" fmla="*/ 2177492 w 2177492"/>
              <a:gd name="connsiteY2" fmla="*/ 954084 h 1368152"/>
              <a:gd name="connsiteX3" fmla="*/ 0 w 2177492"/>
              <a:gd name="connsiteY3" fmla="*/ 1368152 h 1368152"/>
              <a:gd name="connsiteX4" fmla="*/ 0 w 2177492"/>
              <a:gd name="connsiteY4" fmla="*/ 0 h 1368152"/>
              <a:gd name="connsiteX0" fmla="*/ 888521 w 2177492"/>
              <a:gd name="connsiteY0" fmla="*/ 0 h 1376779"/>
              <a:gd name="connsiteX1" fmla="*/ 2160240 w 2177492"/>
              <a:gd name="connsiteY1" fmla="*/ 8627 h 1376779"/>
              <a:gd name="connsiteX2" fmla="*/ 2177492 w 2177492"/>
              <a:gd name="connsiteY2" fmla="*/ 962711 h 1376779"/>
              <a:gd name="connsiteX3" fmla="*/ 0 w 2177492"/>
              <a:gd name="connsiteY3" fmla="*/ 1376779 h 1376779"/>
              <a:gd name="connsiteX4" fmla="*/ 888521 w 2177492"/>
              <a:gd name="connsiteY4" fmla="*/ 0 h 1376779"/>
              <a:gd name="connsiteX0" fmla="*/ 862641 w 2151612"/>
              <a:gd name="connsiteY0" fmla="*/ 0 h 1652824"/>
              <a:gd name="connsiteX1" fmla="*/ 2134360 w 2151612"/>
              <a:gd name="connsiteY1" fmla="*/ 8627 h 1652824"/>
              <a:gd name="connsiteX2" fmla="*/ 2151612 w 2151612"/>
              <a:gd name="connsiteY2" fmla="*/ 962711 h 1652824"/>
              <a:gd name="connsiteX3" fmla="*/ 0 w 2151612"/>
              <a:gd name="connsiteY3" fmla="*/ 1652824 h 1652824"/>
              <a:gd name="connsiteX4" fmla="*/ 862641 w 2151612"/>
              <a:gd name="connsiteY4" fmla="*/ 0 h 1652824"/>
              <a:gd name="connsiteX0" fmla="*/ 862641 w 2160238"/>
              <a:gd name="connsiteY0" fmla="*/ 0 h 1652824"/>
              <a:gd name="connsiteX1" fmla="*/ 2134360 w 2160238"/>
              <a:gd name="connsiteY1" fmla="*/ 8627 h 1652824"/>
              <a:gd name="connsiteX2" fmla="*/ 2160238 w 2160238"/>
              <a:gd name="connsiteY2" fmla="*/ 841941 h 1652824"/>
              <a:gd name="connsiteX3" fmla="*/ 0 w 2160238"/>
              <a:gd name="connsiteY3" fmla="*/ 1652824 h 1652824"/>
              <a:gd name="connsiteX4" fmla="*/ 862641 w 2160238"/>
              <a:gd name="connsiteY4" fmla="*/ 0 h 1652824"/>
              <a:gd name="connsiteX0" fmla="*/ 672860 w 1970457"/>
              <a:gd name="connsiteY0" fmla="*/ 0 h 1514801"/>
              <a:gd name="connsiteX1" fmla="*/ 1944579 w 1970457"/>
              <a:gd name="connsiteY1" fmla="*/ 8627 h 1514801"/>
              <a:gd name="connsiteX2" fmla="*/ 1970457 w 1970457"/>
              <a:gd name="connsiteY2" fmla="*/ 841941 h 1514801"/>
              <a:gd name="connsiteX3" fmla="*/ 0 w 1970457"/>
              <a:gd name="connsiteY3" fmla="*/ 1514801 h 1514801"/>
              <a:gd name="connsiteX4" fmla="*/ 672860 w 1970457"/>
              <a:gd name="connsiteY4" fmla="*/ 0 h 1514801"/>
              <a:gd name="connsiteX0" fmla="*/ 672860 w 1956571"/>
              <a:gd name="connsiteY0" fmla="*/ 0 h 1514801"/>
              <a:gd name="connsiteX1" fmla="*/ 1944579 w 1956571"/>
              <a:gd name="connsiteY1" fmla="*/ 8627 h 1514801"/>
              <a:gd name="connsiteX2" fmla="*/ 1956571 w 1956571"/>
              <a:gd name="connsiteY2" fmla="*/ 577699 h 1514801"/>
              <a:gd name="connsiteX3" fmla="*/ 0 w 1956571"/>
              <a:gd name="connsiteY3" fmla="*/ 1514801 h 1514801"/>
              <a:gd name="connsiteX4" fmla="*/ 672860 w 1956571"/>
              <a:gd name="connsiteY4" fmla="*/ 0 h 1514801"/>
              <a:gd name="connsiteX0" fmla="*/ 374318 w 1956571"/>
              <a:gd name="connsiteY0" fmla="*/ 0 h 1650697"/>
              <a:gd name="connsiteX1" fmla="*/ 1944579 w 1956571"/>
              <a:gd name="connsiteY1" fmla="*/ 144523 h 1650697"/>
              <a:gd name="connsiteX2" fmla="*/ 1956571 w 1956571"/>
              <a:gd name="connsiteY2" fmla="*/ 713595 h 1650697"/>
              <a:gd name="connsiteX3" fmla="*/ 0 w 1956571"/>
              <a:gd name="connsiteY3" fmla="*/ 1650697 h 1650697"/>
              <a:gd name="connsiteX4" fmla="*/ 374318 w 1956571"/>
              <a:gd name="connsiteY4" fmla="*/ 0 h 1650697"/>
              <a:gd name="connsiteX0" fmla="*/ 374318 w 1958465"/>
              <a:gd name="connsiteY0" fmla="*/ 0 h 1650697"/>
              <a:gd name="connsiteX1" fmla="*/ 1958465 w 1958465"/>
              <a:gd name="connsiteY1" fmla="*/ 1077 h 1650697"/>
              <a:gd name="connsiteX2" fmla="*/ 1956571 w 1958465"/>
              <a:gd name="connsiteY2" fmla="*/ 713595 h 1650697"/>
              <a:gd name="connsiteX3" fmla="*/ 0 w 1958465"/>
              <a:gd name="connsiteY3" fmla="*/ 1650697 h 1650697"/>
              <a:gd name="connsiteX4" fmla="*/ 374318 w 1958465"/>
              <a:gd name="connsiteY4" fmla="*/ 0 h 1650697"/>
              <a:gd name="connsiteX0" fmla="*/ 540946 w 1958465"/>
              <a:gd name="connsiteY0" fmla="*/ 55349 h 1649620"/>
              <a:gd name="connsiteX1" fmla="*/ 1958465 w 1958465"/>
              <a:gd name="connsiteY1" fmla="*/ 0 h 1649620"/>
              <a:gd name="connsiteX2" fmla="*/ 1956571 w 1958465"/>
              <a:gd name="connsiteY2" fmla="*/ 712518 h 1649620"/>
              <a:gd name="connsiteX3" fmla="*/ 0 w 1958465"/>
              <a:gd name="connsiteY3" fmla="*/ 1649620 h 1649620"/>
              <a:gd name="connsiteX4" fmla="*/ 540946 w 1958465"/>
              <a:gd name="connsiteY4" fmla="*/ 55349 h 1649620"/>
              <a:gd name="connsiteX0" fmla="*/ 540946 w 1965408"/>
              <a:gd name="connsiteY0" fmla="*/ 0 h 1594271"/>
              <a:gd name="connsiteX1" fmla="*/ 1965408 w 1965408"/>
              <a:gd name="connsiteY1" fmla="*/ 1078 h 1594271"/>
              <a:gd name="connsiteX2" fmla="*/ 1956571 w 1965408"/>
              <a:gd name="connsiteY2" fmla="*/ 657169 h 1594271"/>
              <a:gd name="connsiteX3" fmla="*/ 0 w 1965408"/>
              <a:gd name="connsiteY3" fmla="*/ 1594271 h 1594271"/>
              <a:gd name="connsiteX4" fmla="*/ 540946 w 1965408"/>
              <a:gd name="connsiteY4" fmla="*/ 0 h 159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5408" h="1594271">
                <a:moveTo>
                  <a:pt x="540946" y="0"/>
                </a:moveTo>
                <a:lnTo>
                  <a:pt x="1965408" y="1078"/>
                </a:lnTo>
                <a:cubicBezTo>
                  <a:pt x="1964777" y="238584"/>
                  <a:pt x="1957202" y="419663"/>
                  <a:pt x="1956571" y="657169"/>
                </a:cubicBezTo>
                <a:lnTo>
                  <a:pt x="0" y="1594271"/>
                </a:lnTo>
                <a:lnTo>
                  <a:pt x="540946" y="0"/>
                </a:lnTo>
                <a:close/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3"/>
          <p:cNvSpPr/>
          <p:nvPr/>
        </p:nvSpPr>
        <p:spPr>
          <a:xfrm>
            <a:off x="6616992" y="4917236"/>
            <a:ext cx="2115883" cy="1084522"/>
          </a:xfrm>
          <a:custGeom>
            <a:avLst/>
            <a:gdLst>
              <a:gd name="connsiteX0" fmla="*/ 0 w 2160240"/>
              <a:gd name="connsiteY0" fmla="*/ 0 h 1368152"/>
              <a:gd name="connsiteX1" fmla="*/ 2160240 w 2160240"/>
              <a:gd name="connsiteY1" fmla="*/ 0 h 1368152"/>
              <a:gd name="connsiteX2" fmla="*/ 2160240 w 2160240"/>
              <a:gd name="connsiteY2" fmla="*/ 1368152 h 1368152"/>
              <a:gd name="connsiteX3" fmla="*/ 0 w 2160240"/>
              <a:gd name="connsiteY3" fmla="*/ 1368152 h 1368152"/>
              <a:gd name="connsiteX4" fmla="*/ 0 w 2160240"/>
              <a:gd name="connsiteY4" fmla="*/ 0 h 1368152"/>
              <a:gd name="connsiteX0" fmla="*/ 0 w 2177492"/>
              <a:gd name="connsiteY0" fmla="*/ 0 h 1368152"/>
              <a:gd name="connsiteX1" fmla="*/ 2160240 w 2177492"/>
              <a:gd name="connsiteY1" fmla="*/ 0 h 1368152"/>
              <a:gd name="connsiteX2" fmla="*/ 2177492 w 2177492"/>
              <a:gd name="connsiteY2" fmla="*/ 954084 h 1368152"/>
              <a:gd name="connsiteX3" fmla="*/ 0 w 2177492"/>
              <a:gd name="connsiteY3" fmla="*/ 1368152 h 1368152"/>
              <a:gd name="connsiteX4" fmla="*/ 0 w 2177492"/>
              <a:gd name="connsiteY4" fmla="*/ 0 h 1368152"/>
              <a:gd name="connsiteX0" fmla="*/ 888521 w 2177492"/>
              <a:gd name="connsiteY0" fmla="*/ 0 h 1376779"/>
              <a:gd name="connsiteX1" fmla="*/ 2160240 w 2177492"/>
              <a:gd name="connsiteY1" fmla="*/ 8627 h 1376779"/>
              <a:gd name="connsiteX2" fmla="*/ 2177492 w 2177492"/>
              <a:gd name="connsiteY2" fmla="*/ 962711 h 1376779"/>
              <a:gd name="connsiteX3" fmla="*/ 0 w 2177492"/>
              <a:gd name="connsiteY3" fmla="*/ 1376779 h 1376779"/>
              <a:gd name="connsiteX4" fmla="*/ 888521 w 2177492"/>
              <a:gd name="connsiteY4" fmla="*/ 0 h 1376779"/>
              <a:gd name="connsiteX0" fmla="*/ 862641 w 2151612"/>
              <a:gd name="connsiteY0" fmla="*/ 0 h 1652824"/>
              <a:gd name="connsiteX1" fmla="*/ 2134360 w 2151612"/>
              <a:gd name="connsiteY1" fmla="*/ 8627 h 1652824"/>
              <a:gd name="connsiteX2" fmla="*/ 2151612 w 2151612"/>
              <a:gd name="connsiteY2" fmla="*/ 962711 h 1652824"/>
              <a:gd name="connsiteX3" fmla="*/ 0 w 2151612"/>
              <a:gd name="connsiteY3" fmla="*/ 1652824 h 1652824"/>
              <a:gd name="connsiteX4" fmla="*/ 862641 w 2151612"/>
              <a:gd name="connsiteY4" fmla="*/ 0 h 1652824"/>
              <a:gd name="connsiteX0" fmla="*/ 862641 w 2160238"/>
              <a:gd name="connsiteY0" fmla="*/ 0 h 1652824"/>
              <a:gd name="connsiteX1" fmla="*/ 2134360 w 2160238"/>
              <a:gd name="connsiteY1" fmla="*/ 8627 h 1652824"/>
              <a:gd name="connsiteX2" fmla="*/ 2160238 w 2160238"/>
              <a:gd name="connsiteY2" fmla="*/ 841941 h 1652824"/>
              <a:gd name="connsiteX3" fmla="*/ 0 w 2160238"/>
              <a:gd name="connsiteY3" fmla="*/ 1652824 h 1652824"/>
              <a:gd name="connsiteX4" fmla="*/ 862641 w 2160238"/>
              <a:gd name="connsiteY4" fmla="*/ 0 h 1652824"/>
              <a:gd name="connsiteX0" fmla="*/ 672860 w 1970457"/>
              <a:gd name="connsiteY0" fmla="*/ 0 h 1514801"/>
              <a:gd name="connsiteX1" fmla="*/ 1944579 w 1970457"/>
              <a:gd name="connsiteY1" fmla="*/ 8627 h 1514801"/>
              <a:gd name="connsiteX2" fmla="*/ 1970457 w 1970457"/>
              <a:gd name="connsiteY2" fmla="*/ 841941 h 1514801"/>
              <a:gd name="connsiteX3" fmla="*/ 0 w 1970457"/>
              <a:gd name="connsiteY3" fmla="*/ 1514801 h 1514801"/>
              <a:gd name="connsiteX4" fmla="*/ 672860 w 1970457"/>
              <a:gd name="connsiteY4" fmla="*/ 0 h 1514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70457" h="1514801">
                <a:moveTo>
                  <a:pt x="672860" y="0"/>
                </a:moveTo>
                <a:lnTo>
                  <a:pt x="1944579" y="8627"/>
                </a:lnTo>
                <a:lnTo>
                  <a:pt x="1970457" y="841941"/>
                </a:lnTo>
                <a:lnTo>
                  <a:pt x="0" y="1514801"/>
                </a:lnTo>
                <a:lnTo>
                  <a:pt x="672860" y="0"/>
                </a:lnTo>
                <a:close/>
              </a:path>
            </a:pathLst>
          </a:cu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ts val="1500"/>
              </a:lnSpc>
            </a:pPr>
            <a:r>
              <a:rPr lang="ru-RU" sz="1300" b="1" dirty="0" smtClean="0"/>
              <a:t>НАЦИОНАЛЬНЫЕ</a:t>
            </a:r>
          </a:p>
          <a:p>
            <a:pPr algn="r">
              <a:lnSpc>
                <a:spcPts val="1500"/>
              </a:lnSpc>
            </a:pPr>
            <a:r>
              <a:rPr lang="ru-RU" sz="1300" b="1" dirty="0" smtClean="0"/>
              <a:t>ПРОЕКТЫ</a:t>
            </a:r>
          </a:p>
          <a:p>
            <a:pPr algn="r">
              <a:lnSpc>
                <a:spcPts val="1500"/>
              </a:lnSpc>
            </a:pPr>
            <a:r>
              <a:rPr lang="ru-RU" sz="1300" b="1" dirty="0" smtClean="0"/>
              <a:t> РОССИИ</a:t>
            </a:r>
          </a:p>
          <a:p>
            <a:pPr algn="ctr"/>
            <a:endParaRPr lang="ru-RU" dirty="0"/>
          </a:p>
        </p:txBody>
      </p:sp>
      <p:sp>
        <p:nvSpPr>
          <p:cNvPr id="43" name="TextBox 42"/>
          <p:cNvSpPr txBox="1"/>
          <p:nvPr/>
        </p:nvSpPr>
        <p:spPr>
          <a:xfrm>
            <a:off x="7382539" y="4587630"/>
            <a:ext cx="96629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00" b="1" dirty="0" smtClean="0">
                <a:solidFill>
                  <a:srgbClr val="00B050"/>
                </a:solidFill>
              </a:rPr>
              <a:t>ЭКОЛОГИЯ</a:t>
            </a:r>
            <a:endParaRPr lang="ru-RU" sz="1300" b="1" dirty="0">
              <a:solidFill>
                <a:srgbClr val="00B050"/>
              </a:solidFill>
            </a:endParaRPr>
          </a:p>
        </p:txBody>
      </p:sp>
      <p:sp>
        <p:nvSpPr>
          <p:cNvPr id="44" name="Загнутый угол 43"/>
          <p:cNvSpPr/>
          <p:nvPr/>
        </p:nvSpPr>
        <p:spPr>
          <a:xfrm rot="10800000">
            <a:off x="1226288" y="5105079"/>
            <a:ext cx="5741583" cy="956930"/>
          </a:xfrm>
          <a:prstGeom prst="foldedCorner">
            <a:avLst>
              <a:gd name="adj" fmla="val 30621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45" name="Загнутый угол 44"/>
          <p:cNvSpPr/>
          <p:nvPr/>
        </p:nvSpPr>
        <p:spPr>
          <a:xfrm rot="10800000">
            <a:off x="112629" y="5399708"/>
            <a:ext cx="829340" cy="451883"/>
          </a:xfrm>
          <a:prstGeom prst="foldedCorner">
            <a:avLst>
              <a:gd name="adj" fmla="val 30621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58586,66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1360969" y="5370892"/>
            <a:ext cx="558209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300" dirty="0" smtClean="0"/>
              <a:t>- рекультивация свалки по ул. </a:t>
            </a:r>
            <a:r>
              <a:rPr lang="ru-RU" sz="1300" dirty="0" err="1" smtClean="0"/>
              <a:t>Мудрова</a:t>
            </a:r>
            <a:r>
              <a:rPr lang="ru-RU" sz="1300" dirty="0" smtClean="0"/>
              <a:t> </a:t>
            </a:r>
            <a:r>
              <a:rPr lang="ru-RU" sz="1300" dirty="0"/>
              <a:t>– </a:t>
            </a:r>
            <a:r>
              <a:rPr lang="ru-RU" sz="1300" b="1" dirty="0" smtClean="0">
                <a:solidFill>
                  <a:srgbClr val="FF0000"/>
                </a:solidFill>
              </a:rPr>
              <a:t>544,2</a:t>
            </a:r>
            <a:endParaRPr lang="ru-RU" sz="13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72541" y="5126345"/>
            <a:ext cx="13699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/>
              <a:t>«ЭКОЛОГИЯ»</a:t>
            </a:r>
            <a:endParaRPr lang="ru-RU" sz="16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249669" y="5452278"/>
            <a:ext cx="71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544,2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589873" y="956548"/>
            <a:ext cx="1392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млн. рублей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12653" y="323945"/>
            <a:ext cx="8210549" cy="4349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Национальные проекты</a:t>
            </a:r>
          </a:p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941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93395" y="142854"/>
            <a:ext cx="774349" cy="797158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5794745" y="1090158"/>
            <a:ext cx="74295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 rot="10800000">
            <a:off x="7845706" y="3773588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>
            <a:off x="1" y="896774"/>
            <a:ext cx="1178711" cy="2800791"/>
          </a:xfrm>
          <a:prstGeom prst="rect">
            <a:avLst/>
          </a:prstGeom>
          <a:noFill/>
        </p:spPr>
      </p:pic>
      <p:sp>
        <p:nvSpPr>
          <p:cNvPr id="36" name="Загнутый угол 35"/>
          <p:cNvSpPr/>
          <p:nvPr/>
        </p:nvSpPr>
        <p:spPr>
          <a:xfrm rot="10800000">
            <a:off x="1272625" y="1738947"/>
            <a:ext cx="5741583" cy="1467098"/>
          </a:xfrm>
          <a:prstGeom prst="foldedCorner">
            <a:avLst>
              <a:gd name="adj" fmla="val 30621"/>
            </a:avLst>
          </a:prstGeom>
          <a:solidFill>
            <a:schemeClr val="bg1"/>
          </a:solidFill>
          <a:ln>
            <a:solidFill>
              <a:srgbClr val="7BD1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24" name="Прямоугольник 3"/>
          <p:cNvSpPr/>
          <p:nvPr/>
        </p:nvSpPr>
        <p:spPr>
          <a:xfrm>
            <a:off x="6724369" y="1040022"/>
            <a:ext cx="2317899" cy="1440712"/>
          </a:xfrm>
          <a:custGeom>
            <a:avLst/>
            <a:gdLst>
              <a:gd name="connsiteX0" fmla="*/ 0 w 2160240"/>
              <a:gd name="connsiteY0" fmla="*/ 0 h 1368152"/>
              <a:gd name="connsiteX1" fmla="*/ 2160240 w 2160240"/>
              <a:gd name="connsiteY1" fmla="*/ 0 h 1368152"/>
              <a:gd name="connsiteX2" fmla="*/ 2160240 w 2160240"/>
              <a:gd name="connsiteY2" fmla="*/ 1368152 h 1368152"/>
              <a:gd name="connsiteX3" fmla="*/ 0 w 2160240"/>
              <a:gd name="connsiteY3" fmla="*/ 1368152 h 1368152"/>
              <a:gd name="connsiteX4" fmla="*/ 0 w 2160240"/>
              <a:gd name="connsiteY4" fmla="*/ 0 h 1368152"/>
              <a:gd name="connsiteX0" fmla="*/ 0 w 2177492"/>
              <a:gd name="connsiteY0" fmla="*/ 0 h 1368152"/>
              <a:gd name="connsiteX1" fmla="*/ 2160240 w 2177492"/>
              <a:gd name="connsiteY1" fmla="*/ 0 h 1368152"/>
              <a:gd name="connsiteX2" fmla="*/ 2177492 w 2177492"/>
              <a:gd name="connsiteY2" fmla="*/ 954084 h 1368152"/>
              <a:gd name="connsiteX3" fmla="*/ 0 w 2177492"/>
              <a:gd name="connsiteY3" fmla="*/ 1368152 h 1368152"/>
              <a:gd name="connsiteX4" fmla="*/ 0 w 2177492"/>
              <a:gd name="connsiteY4" fmla="*/ 0 h 1368152"/>
              <a:gd name="connsiteX0" fmla="*/ 888521 w 2177492"/>
              <a:gd name="connsiteY0" fmla="*/ 0 h 1376779"/>
              <a:gd name="connsiteX1" fmla="*/ 2160240 w 2177492"/>
              <a:gd name="connsiteY1" fmla="*/ 8627 h 1376779"/>
              <a:gd name="connsiteX2" fmla="*/ 2177492 w 2177492"/>
              <a:gd name="connsiteY2" fmla="*/ 962711 h 1376779"/>
              <a:gd name="connsiteX3" fmla="*/ 0 w 2177492"/>
              <a:gd name="connsiteY3" fmla="*/ 1376779 h 1376779"/>
              <a:gd name="connsiteX4" fmla="*/ 888521 w 2177492"/>
              <a:gd name="connsiteY4" fmla="*/ 0 h 1376779"/>
              <a:gd name="connsiteX0" fmla="*/ 862641 w 2151612"/>
              <a:gd name="connsiteY0" fmla="*/ 0 h 1652824"/>
              <a:gd name="connsiteX1" fmla="*/ 2134360 w 2151612"/>
              <a:gd name="connsiteY1" fmla="*/ 8627 h 1652824"/>
              <a:gd name="connsiteX2" fmla="*/ 2151612 w 2151612"/>
              <a:gd name="connsiteY2" fmla="*/ 962711 h 1652824"/>
              <a:gd name="connsiteX3" fmla="*/ 0 w 2151612"/>
              <a:gd name="connsiteY3" fmla="*/ 1652824 h 1652824"/>
              <a:gd name="connsiteX4" fmla="*/ 862641 w 2151612"/>
              <a:gd name="connsiteY4" fmla="*/ 0 h 1652824"/>
              <a:gd name="connsiteX0" fmla="*/ 862641 w 2160238"/>
              <a:gd name="connsiteY0" fmla="*/ 0 h 1652824"/>
              <a:gd name="connsiteX1" fmla="*/ 2134360 w 2160238"/>
              <a:gd name="connsiteY1" fmla="*/ 8627 h 1652824"/>
              <a:gd name="connsiteX2" fmla="*/ 2160238 w 2160238"/>
              <a:gd name="connsiteY2" fmla="*/ 841941 h 1652824"/>
              <a:gd name="connsiteX3" fmla="*/ 0 w 2160238"/>
              <a:gd name="connsiteY3" fmla="*/ 1652824 h 1652824"/>
              <a:gd name="connsiteX4" fmla="*/ 862641 w 2160238"/>
              <a:gd name="connsiteY4" fmla="*/ 0 h 1652824"/>
              <a:gd name="connsiteX0" fmla="*/ 672860 w 1970457"/>
              <a:gd name="connsiteY0" fmla="*/ 0 h 1514801"/>
              <a:gd name="connsiteX1" fmla="*/ 1944579 w 1970457"/>
              <a:gd name="connsiteY1" fmla="*/ 8627 h 1514801"/>
              <a:gd name="connsiteX2" fmla="*/ 1970457 w 1970457"/>
              <a:gd name="connsiteY2" fmla="*/ 841941 h 1514801"/>
              <a:gd name="connsiteX3" fmla="*/ 0 w 1970457"/>
              <a:gd name="connsiteY3" fmla="*/ 1514801 h 1514801"/>
              <a:gd name="connsiteX4" fmla="*/ 672860 w 1970457"/>
              <a:gd name="connsiteY4" fmla="*/ 0 h 1514801"/>
              <a:gd name="connsiteX0" fmla="*/ 672860 w 1956571"/>
              <a:gd name="connsiteY0" fmla="*/ 0 h 1514801"/>
              <a:gd name="connsiteX1" fmla="*/ 1944579 w 1956571"/>
              <a:gd name="connsiteY1" fmla="*/ 8627 h 1514801"/>
              <a:gd name="connsiteX2" fmla="*/ 1956571 w 1956571"/>
              <a:gd name="connsiteY2" fmla="*/ 577699 h 1514801"/>
              <a:gd name="connsiteX3" fmla="*/ 0 w 1956571"/>
              <a:gd name="connsiteY3" fmla="*/ 1514801 h 1514801"/>
              <a:gd name="connsiteX4" fmla="*/ 672860 w 1956571"/>
              <a:gd name="connsiteY4" fmla="*/ 0 h 1514801"/>
              <a:gd name="connsiteX0" fmla="*/ 374318 w 1956571"/>
              <a:gd name="connsiteY0" fmla="*/ 0 h 1650697"/>
              <a:gd name="connsiteX1" fmla="*/ 1944579 w 1956571"/>
              <a:gd name="connsiteY1" fmla="*/ 144523 h 1650697"/>
              <a:gd name="connsiteX2" fmla="*/ 1956571 w 1956571"/>
              <a:gd name="connsiteY2" fmla="*/ 713595 h 1650697"/>
              <a:gd name="connsiteX3" fmla="*/ 0 w 1956571"/>
              <a:gd name="connsiteY3" fmla="*/ 1650697 h 1650697"/>
              <a:gd name="connsiteX4" fmla="*/ 374318 w 1956571"/>
              <a:gd name="connsiteY4" fmla="*/ 0 h 1650697"/>
              <a:gd name="connsiteX0" fmla="*/ 374318 w 1958465"/>
              <a:gd name="connsiteY0" fmla="*/ 0 h 1650697"/>
              <a:gd name="connsiteX1" fmla="*/ 1958465 w 1958465"/>
              <a:gd name="connsiteY1" fmla="*/ 1077 h 1650697"/>
              <a:gd name="connsiteX2" fmla="*/ 1956571 w 1958465"/>
              <a:gd name="connsiteY2" fmla="*/ 713595 h 1650697"/>
              <a:gd name="connsiteX3" fmla="*/ 0 w 1958465"/>
              <a:gd name="connsiteY3" fmla="*/ 1650697 h 1650697"/>
              <a:gd name="connsiteX4" fmla="*/ 374318 w 1958465"/>
              <a:gd name="connsiteY4" fmla="*/ 0 h 1650697"/>
              <a:gd name="connsiteX0" fmla="*/ 540946 w 1958465"/>
              <a:gd name="connsiteY0" fmla="*/ 55349 h 1649620"/>
              <a:gd name="connsiteX1" fmla="*/ 1958465 w 1958465"/>
              <a:gd name="connsiteY1" fmla="*/ 0 h 1649620"/>
              <a:gd name="connsiteX2" fmla="*/ 1956571 w 1958465"/>
              <a:gd name="connsiteY2" fmla="*/ 712518 h 1649620"/>
              <a:gd name="connsiteX3" fmla="*/ 0 w 1958465"/>
              <a:gd name="connsiteY3" fmla="*/ 1649620 h 1649620"/>
              <a:gd name="connsiteX4" fmla="*/ 540946 w 1958465"/>
              <a:gd name="connsiteY4" fmla="*/ 55349 h 1649620"/>
              <a:gd name="connsiteX0" fmla="*/ 540946 w 1965408"/>
              <a:gd name="connsiteY0" fmla="*/ 0 h 1594271"/>
              <a:gd name="connsiteX1" fmla="*/ 1965408 w 1965408"/>
              <a:gd name="connsiteY1" fmla="*/ 1078 h 1594271"/>
              <a:gd name="connsiteX2" fmla="*/ 1956571 w 1965408"/>
              <a:gd name="connsiteY2" fmla="*/ 657169 h 1594271"/>
              <a:gd name="connsiteX3" fmla="*/ 0 w 1965408"/>
              <a:gd name="connsiteY3" fmla="*/ 1594271 h 1594271"/>
              <a:gd name="connsiteX4" fmla="*/ 540946 w 1965408"/>
              <a:gd name="connsiteY4" fmla="*/ 0 h 159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5408" h="1594271">
                <a:moveTo>
                  <a:pt x="540946" y="0"/>
                </a:moveTo>
                <a:lnTo>
                  <a:pt x="1965408" y="1078"/>
                </a:lnTo>
                <a:cubicBezTo>
                  <a:pt x="1964777" y="238584"/>
                  <a:pt x="1957202" y="419663"/>
                  <a:pt x="1956571" y="657169"/>
                </a:cubicBezTo>
                <a:lnTo>
                  <a:pt x="0" y="1594271"/>
                </a:lnTo>
                <a:lnTo>
                  <a:pt x="540946" y="0"/>
                </a:lnTo>
                <a:close/>
              </a:path>
            </a:pathLst>
          </a:custGeom>
          <a:noFill/>
          <a:ln>
            <a:solidFill>
              <a:srgbClr val="7BD1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3"/>
          <p:cNvSpPr/>
          <p:nvPr/>
        </p:nvSpPr>
        <p:spPr>
          <a:xfrm>
            <a:off x="6733688" y="1407501"/>
            <a:ext cx="2115883" cy="1084522"/>
          </a:xfrm>
          <a:custGeom>
            <a:avLst/>
            <a:gdLst>
              <a:gd name="connsiteX0" fmla="*/ 0 w 2160240"/>
              <a:gd name="connsiteY0" fmla="*/ 0 h 1368152"/>
              <a:gd name="connsiteX1" fmla="*/ 2160240 w 2160240"/>
              <a:gd name="connsiteY1" fmla="*/ 0 h 1368152"/>
              <a:gd name="connsiteX2" fmla="*/ 2160240 w 2160240"/>
              <a:gd name="connsiteY2" fmla="*/ 1368152 h 1368152"/>
              <a:gd name="connsiteX3" fmla="*/ 0 w 2160240"/>
              <a:gd name="connsiteY3" fmla="*/ 1368152 h 1368152"/>
              <a:gd name="connsiteX4" fmla="*/ 0 w 2160240"/>
              <a:gd name="connsiteY4" fmla="*/ 0 h 1368152"/>
              <a:gd name="connsiteX0" fmla="*/ 0 w 2177492"/>
              <a:gd name="connsiteY0" fmla="*/ 0 h 1368152"/>
              <a:gd name="connsiteX1" fmla="*/ 2160240 w 2177492"/>
              <a:gd name="connsiteY1" fmla="*/ 0 h 1368152"/>
              <a:gd name="connsiteX2" fmla="*/ 2177492 w 2177492"/>
              <a:gd name="connsiteY2" fmla="*/ 954084 h 1368152"/>
              <a:gd name="connsiteX3" fmla="*/ 0 w 2177492"/>
              <a:gd name="connsiteY3" fmla="*/ 1368152 h 1368152"/>
              <a:gd name="connsiteX4" fmla="*/ 0 w 2177492"/>
              <a:gd name="connsiteY4" fmla="*/ 0 h 1368152"/>
              <a:gd name="connsiteX0" fmla="*/ 888521 w 2177492"/>
              <a:gd name="connsiteY0" fmla="*/ 0 h 1376779"/>
              <a:gd name="connsiteX1" fmla="*/ 2160240 w 2177492"/>
              <a:gd name="connsiteY1" fmla="*/ 8627 h 1376779"/>
              <a:gd name="connsiteX2" fmla="*/ 2177492 w 2177492"/>
              <a:gd name="connsiteY2" fmla="*/ 962711 h 1376779"/>
              <a:gd name="connsiteX3" fmla="*/ 0 w 2177492"/>
              <a:gd name="connsiteY3" fmla="*/ 1376779 h 1376779"/>
              <a:gd name="connsiteX4" fmla="*/ 888521 w 2177492"/>
              <a:gd name="connsiteY4" fmla="*/ 0 h 1376779"/>
              <a:gd name="connsiteX0" fmla="*/ 862641 w 2151612"/>
              <a:gd name="connsiteY0" fmla="*/ 0 h 1652824"/>
              <a:gd name="connsiteX1" fmla="*/ 2134360 w 2151612"/>
              <a:gd name="connsiteY1" fmla="*/ 8627 h 1652824"/>
              <a:gd name="connsiteX2" fmla="*/ 2151612 w 2151612"/>
              <a:gd name="connsiteY2" fmla="*/ 962711 h 1652824"/>
              <a:gd name="connsiteX3" fmla="*/ 0 w 2151612"/>
              <a:gd name="connsiteY3" fmla="*/ 1652824 h 1652824"/>
              <a:gd name="connsiteX4" fmla="*/ 862641 w 2151612"/>
              <a:gd name="connsiteY4" fmla="*/ 0 h 1652824"/>
              <a:gd name="connsiteX0" fmla="*/ 862641 w 2160238"/>
              <a:gd name="connsiteY0" fmla="*/ 0 h 1652824"/>
              <a:gd name="connsiteX1" fmla="*/ 2134360 w 2160238"/>
              <a:gd name="connsiteY1" fmla="*/ 8627 h 1652824"/>
              <a:gd name="connsiteX2" fmla="*/ 2160238 w 2160238"/>
              <a:gd name="connsiteY2" fmla="*/ 841941 h 1652824"/>
              <a:gd name="connsiteX3" fmla="*/ 0 w 2160238"/>
              <a:gd name="connsiteY3" fmla="*/ 1652824 h 1652824"/>
              <a:gd name="connsiteX4" fmla="*/ 862641 w 2160238"/>
              <a:gd name="connsiteY4" fmla="*/ 0 h 1652824"/>
              <a:gd name="connsiteX0" fmla="*/ 672860 w 1970457"/>
              <a:gd name="connsiteY0" fmla="*/ 0 h 1514801"/>
              <a:gd name="connsiteX1" fmla="*/ 1944579 w 1970457"/>
              <a:gd name="connsiteY1" fmla="*/ 8627 h 1514801"/>
              <a:gd name="connsiteX2" fmla="*/ 1970457 w 1970457"/>
              <a:gd name="connsiteY2" fmla="*/ 841941 h 1514801"/>
              <a:gd name="connsiteX3" fmla="*/ 0 w 1970457"/>
              <a:gd name="connsiteY3" fmla="*/ 1514801 h 1514801"/>
              <a:gd name="connsiteX4" fmla="*/ 672860 w 1970457"/>
              <a:gd name="connsiteY4" fmla="*/ 0 h 1514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70457" h="1514801">
                <a:moveTo>
                  <a:pt x="672860" y="0"/>
                </a:moveTo>
                <a:lnTo>
                  <a:pt x="1944579" y="8627"/>
                </a:lnTo>
                <a:lnTo>
                  <a:pt x="1970457" y="841941"/>
                </a:lnTo>
                <a:lnTo>
                  <a:pt x="0" y="1514801"/>
                </a:lnTo>
                <a:lnTo>
                  <a:pt x="672860" y="0"/>
                </a:lnTo>
                <a:close/>
              </a:path>
            </a:pathLst>
          </a:custGeom>
          <a:solidFill>
            <a:srgbClr val="7BD1F7"/>
          </a:solidFill>
          <a:ln>
            <a:solidFill>
              <a:srgbClr val="7BD1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ts val="1500"/>
              </a:lnSpc>
            </a:pPr>
            <a:r>
              <a:rPr lang="ru-RU" sz="1300" b="1" dirty="0" smtClean="0"/>
              <a:t>НАЦИОНАЛЬНЫЕ</a:t>
            </a:r>
          </a:p>
          <a:p>
            <a:pPr algn="r">
              <a:lnSpc>
                <a:spcPts val="1500"/>
              </a:lnSpc>
            </a:pPr>
            <a:r>
              <a:rPr lang="ru-RU" sz="1300" b="1" dirty="0" smtClean="0"/>
              <a:t>ПРОЕКТЫ</a:t>
            </a:r>
          </a:p>
          <a:p>
            <a:pPr algn="r">
              <a:lnSpc>
                <a:spcPts val="1500"/>
              </a:lnSpc>
            </a:pPr>
            <a:r>
              <a:rPr lang="ru-RU" sz="1300" b="1" dirty="0" smtClean="0"/>
              <a:t> РОССИИ</a:t>
            </a:r>
          </a:p>
          <a:p>
            <a:pPr algn="ctr"/>
            <a:endParaRPr lang="ru-RU" dirty="0"/>
          </a:p>
        </p:txBody>
      </p:sp>
      <p:sp>
        <p:nvSpPr>
          <p:cNvPr id="26" name="Загнутый угол 25"/>
          <p:cNvSpPr/>
          <p:nvPr/>
        </p:nvSpPr>
        <p:spPr>
          <a:xfrm rot="10800000">
            <a:off x="267917" y="2480407"/>
            <a:ext cx="829340" cy="451883"/>
          </a:xfrm>
          <a:prstGeom prst="foldedCorner">
            <a:avLst>
              <a:gd name="adj" fmla="val 30621"/>
            </a:avLst>
          </a:prstGeom>
          <a:solidFill>
            <a:schemeClr val="bg1"/>
          </a:solidFill>
          <a:ln>
            <a:solidFill>
              <a:srgbClr val="7BD1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58586,66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474689" y="1039367"/>
            <a:ext cx="120654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00" b="1" dirty="0" smtClean="0">
                <a:solidFill>
                  <a:srgbClr val="7BD1F7"/>
                </a:solidFill>
              </a:rPr>
              <a:t>ДЕМОГРАФИЯ</a:t>
            </a:r>
            <a:endParaRPr lang="ru-RU" sz="1300" b="1" dirty="0">
              <a:solidFill>
                <a:srgbClr val="7BD1F7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8668" y="2495224"/>
            <a:ext cx="72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24,4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60176" y="1811342"/>
            <a:ext cx="1849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«ДЕМОГРАФИЯ»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439335" y="2070460"/>
            <a:ext cx="5658729" cy="1092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lvl="0" indent="-285750">
              <a:buFontTx/>
              <a:buChar char="-"/>
            </a:pPr>
            <a:r>
              <a:rPr lang="ru-RU" sz="1300" dirty="0" smtClean="0"/>
              <a:t>предоставление </a:t>
            </a:r>
            <a:r>
              <a:rPr lang="ru-RU" sz="1300" dirty="0"/>
              <a:t>единовременной денежной выплаты </a:t>
            </a:r>
            <a:r>
              <a:rPr lang="ru-RU" sz="1300" dirty="0" smtClean="0"/>
              <a:t>взамен</a:t>
            </a:r>
          </a:p>
          <a:p>
            <a:pPr lvl="0"/>
            <a:r>
              <a:rPr lang="ru-RU" sz="1300" dirty="0" smtClean="0"/>
              <a:t>предоставления </a:t>
            </a:r>
            <a:r>
              <a:rPr lang="ru-RU" sz="1300" dirty="0"/>
              <a:t>земельного участка гражданам, имеющим трех </a:t>
            </a:r>
            <a:r>
              <a:rPr lang="ru-RU" sz="1300" dirty="0" smtClean="0"/>
              <a:t>и</a:t>
            </a:r>
          </a:p>
          <a:p>
            <a:pPr lvl="0"/>
            <a:r>
              <a:rPr lang="ru-RU" sz="1300" dirty="0" smtClean="0"/>
              <a:t>более </a:t>
            </a:r>
            <a:r>
              <a:rPr lang="ru-RU" sz="1300" dirty="0"/>
              <a:t>детей </a:t>
            </a:r>
            <a:r>
              <a:rPr lang="ru-RU" sz="1300" dirty="0" smtClean="0"/>
              <a:t>– </a:t>
            </a:r>
            <a:r>
              <a:rPr lang="ru-RU" sz="1300" b="1" dirty="0" smtClean="0">
                <a:solidFill>
                  <a:srgbClr val="FF0000"/>
                </a:solidFill>
              </a:rPr>
              <a:t>13,5 </a:t>
            </a:r>
            <a:endParaRPr lang="ru-RU" sz="1400" dirty="0" smtClean="0">
              <a:solidFill>
                <a:srgbClr val="FF0000"/>
              </a:solidFill>
            </a:endParaRPr>
          </a:p>
          <a:p>
            <a:pPr marL="285750" lvl="0" indent="-285750">
              <a:buFontTx/>
              <a:buChar char="-"/>
            </a:pPr>
            <a:r>
              <a:rPr lang="ru-RU" sz="1300" dirty="0" smtClean="0"/>
              <a:t>подготовка спортивного резерва для спортивных сборных команд </a:t>
            </a:r>
            <a:r>
              <a:rPr lang="ru-RU" sz="1300" dirty="0"/>
              <a:t>– </a:t>
            </a:r>
            <a:r>
              <a:rPr lang="ru-RU" sz="1300" b="1" dirty="0" smtClean="0">
                <a:solidFill>
                  <a:srgbClr val="FF0000"/>
                </a:solidFill>
              </a:rPr>
              <a:t>10,9</a:t>
            </a:r>
            <a:endParaRPr lang="ru-RU" sz="1400" dirty="0">
              <a:solidFill>
                <a:srgbClr val="FF0000"/>
              </a:solidFill>
            </a:endParaRPr>
          </a:p>
          <a:p>
            <a:r>
              <a:rPr lang="ru-RU" sz="1300" dirty="0" smtClean="0"/>
              <a:t> </a:t>
            </a:r>
            <a:endParaRPr lang="ru-RU" sz="1300" b="1" dirty="0">
              <a:solidFill>
                <a:srgbClr val="FF0000"/>
              </a:solidFill>
            </a:endParaRPr>
          </a:p>
        </p:txBody>
      </p:sp>
      <p:sp>
        <p:nvSpPr>
          <p:cNvPr id="31" name="Прямоугольник 3"/>
          <p:cNvSpPr/>
          <p:nvPr/>
        </p:nvSpPr>
        <p:spPr>
          <a:xfrm>
            <a:off x="6869285" y="3025423"/>
            <a:ext cx="2115883" cy="1128889"/>
          </a:xfrm>
          <a:custGeom>
            <a:avLst/>
            <a:gdLst>
              <a:gd name="connsiteX0" fmla="*/ 0 w 2160240"/>
              <a:gd name="connsiteY0" fmla="*/ 0 h 1368152"/>
              <a:gd name="connsiteX1" fmla="*/ 2160240 w 2160240"/>
              <a:gd name="connsiteY1" fmla="*/ 0 h 1368152"/>
              <a:gd name="connsiteX2" fmla="*/ 2160240 w 2160240"/>
              <a:gd name="connsiteY2" fmla="*/ 1368152 h 1368152"/>
              <a:gd name="connsiteX3" fmla="*/ 0 w 2160240"/>
              <a:gd name="connsiteY3" fmla="*/ 1368152 h 1368152"/>
              <a:gd name="connsiteX4" fmla="*/ 0 w 2160240"/>
              <a:gd name="connsiteY4" fmla="*/ 0 h 1368152"/>
              <a:gd name="connsiteX0" fmla="*/ 0 w 2177492"/>
              <a:gd name="connsiteY0" fmla="*/ 0 h 1368152"/>
              <a:gd name="connsiteX1" fmla="*/ 2160240 w 2177492"/>
              <a:gd name="connsiteY1" fmla="*/ 0 h 1368152"/>
              <a:gd name="connsiteX2" fmla="*/ 2177492 w 2177492"/>
              <a:gd name="connsiteY2" fmla="*/ 954084 h 1368152"/>
              <a:gd name="connsiteX3" fmla="*/ 0 w 2177492"/>
              <a:gd name="connsiteY3" fmla="*/ 1368152 h 1368152"/>
              <a:gd name="connsiteX4" fmla="*/ 0 w 2177492"/>
              <a:gd name="connsiteY4" fmla="*/ 0 h 1368152"/>
              <a:gd name="connsiteX0" fmla="*/ 888521 w 2177492"/>
              <a:gd name="connsiteY0" fmla="*/ 0 h 1376779"/>
              <a:gd name="connsiteX1" fmla="*/ 2160240 w 2177492"/>
              <a:gd name="connsiteY1" fmla="*/ 8627 h 1376779"/>
              <a:gd name="connsiteX2" fmla="*/ 2177492 w 2177492"/>
              <a:gd name="connsiteY2" fmla="*/ 962711 h 1376779"/>
              <a:gd name="connsiteX3" fmla="*/ 0 w 2177492"/>
              <a:gd name="connsiteY3" fmla="*/ 1376779 h 1376779"/>
              <a:gd name="connsiteX4" fmla="*/ 888521 w 2177492"/>
              <a:gd name="connsiteY4" fmla="*/ 0 h 1376779"/>
              <a:gd name="connsiteX0" fmla="*/ 862641 w 2151612"/>
              <a:gd name="connsiteY0" fmla="*/ 0 h 1652824"/>
              <a:gd name="connsiteX1" fmla="*/ 2134360 w 2151612"/>
              <a:gd name="connsiteY1" fmla="*/ 8627 h 1652824"/>
              <a:gd name="connsiteX2" fmla="*/ 2151612 w 2151612"/>
              <a:gd name="connsiteY2" fmla="*/ 962711 h 1652824"/>
              <a:gd name="connsiteX3" fmla="*/ 0 w 2151612"/>
              <a:gd name="connsiteY3" fmla="*/ 1652824 h 1652824"/>
              <a:gd name="connsiteX4" fmla="*/ 862641 w 2151612"/>
              <a:gd name="connsiteY4" fmla="*/ 0 h 1652824"/>
              <a:gd name="connsiteX0" fmla="*/ 862641 w 2160238"/>
              <a:gd name="connsiteY0" fmla="*/ 0 h 1652824"/>
              <a:gd name="connsiteX1" fmla="*/ 2134360 w 2160238"/>
              <a:gd name="connsiteY1" fmla="*/ 8627 h 1652824"/>
              <a:gd name="connsiteX2" fmla="*/ 2160238 w 2160238"/>
              <a:gd name="connsiteY2" fmla="*/ 841941 h 1652824"/>
              <a:gd name="connsiteX3" fmla="*/ 0 w 2160238"/>
              <a:gd name="connsiteY3" fmla="*/ 1652824 h 1652824"/>
              <a:gd name="connsiteX4" fmla="*/ 862641 w 2160238"/>
              <a:gd name="connsiteY4" fmla="*/ 0 h 1652824"/>
              <a:gd name="connsiteX0" fmla="*/ 672860 w 1970457"/>
              <a:gd name="connsiteY0" fmla="*/ 0 h 1514801"/>
              <a:gd name="connsiteX1" fmla="*/ 1944579 w 1970457"/>
              <a:gd name="connsiteY1" fmla="*/ 8627 h 1514801"/>
              <a:gd name="connsiteX2" fmla="*/ 1970457 w 1970457"/>
              <a:gd name="connsiteY2" fmla="*/ 841941 h 1514801"/>
              <a:gd name="connsiteX3" fmla="*/ 0 w 1970457"/>
              <a:gd name="connsiteY3" fmla="*/ 1514801 h 1514801"/>
              <a:gd name="connsiteX4" fmla="*/ 672860 w 1970457"/>
              <a:gd name="connsiteY4" fmla="*/ 0 h 1514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70457" h="1514801">
                <a:moveTo>
                  <a:pt x="672860" y="0"/>
                </a:moveTo>
                <a:lnTo>
                  <a:pt x="1944579" y="8627"/>
                </a:lnTo>
                <a:lnTo>
                  <a:pt x="1970457" y="841941"/>
                </a:lnTo>
                <a:lnTo>
                  <a:pt x="0" y="1514801"/>
                </a:lnTo>
                <a:lnTo>
                  <a:pt x="672860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1300" b="1" dirty="0" smtClean="0"/>
              <a:t>НАЦИОНАЛЬНЫЕ</a:t>
            </a:r>
          </a:p>
          <a:p>
            <a:pPr algn="r"/>
            <a:r>
              <a:rPr lang="ru-RU" sz="1300" b="1" dirty="0" smtClean="0"/>
              <a:t>ПРОЕКТЫ</a:t>
            </a:r>
          </a:p>
          <a:p>
            <a:pPr algn="r"/>
            <a:r>
              <a:rPr lang="ru-RU" sz="1300" b="1" dirty="0" smtClean="0"/>
              <a:t> РОССИИ</a:t>
            </a:r>
          </a:p>
          <a:p>
            <a:pPr algn="ctr"/>
            <a:endParaRPr lang="ru-RU" dirty="0"/>
          </a:p>
        </p:txBody>
      </p:sp>
      <p:sp>
        <p:nvSpPr>
          <p:cNvPr id="33" name="Прямоугольник 3"/>
          <p:cNvSpPr/>
          <p:nvPr/>
        </p:nvSpPr>
        <p:spPr>
          <a:xfrm>
            <a:off x="6826103" y="2709332"/>
            <a:ext cx="2238876" cy="1466013"/>
          </a:xfrm>
          <a:custGeom>
            <a:avLst/>
            <a:gdLst>
              <a:gd name="connsiteX0" fmla="*/ 0 w 2160240"/>
              <a:gd name="connsiteY0" fmla="*/ 0 h 1368152"/>
              <a:gd name="connsiteX1" fmla="*/ 2160240 w 2160240"/>
              <a:gd name="connsiteY1" fmla="*/ 0 h 1368152"/>
              <a:gd name="connsiteX2" fmla="*/ 2160240 w 2160240"/>
              <a:gd name="connsiteY2" fmla="*/ 1368152 h 1368152"/>
              <a:gd name="connsiteX3" fmla="*/ 0 w 2160240"/>
              <a:gd name="connsiteY3" fmla="*/ 1368152 h 1368152"/>
              <a:gd name="connsiteX4" fmla="*/ 0 w 2160240"/>
              <a:gd name="connsiteY4" fmla="*/ 0 h 1368152"/>
              <a:gd name="connsiteX0" fmla="*/ 0 w 2177492"/>
              <a:gd name="connsiteY0" fmla="*/ 0 h 1368152"/>
              <a:gd name="connsiteX1" fmla="*/ 2160240 w 2177492"/>
              <a:gd name="connsiteY1" fmla="*/ 0 h 1368152"/>
              <a:gd name="connsiteX2" fmla="*/ 2177492 w 2177492"/>
              <a:gd name="connsiteY2" fmla="*/ 954084 h 1368152"/>
              <a:gd name="connsiteX3" fmla="*/ 0 w 2177492"/>
              <a:gd name="connsiteY3" fmla="*/ 1368152 h 1368152"/>
              <a:gd name="connsiteX4" fmla="*/ 0 w 2177492"/>
              <a:gd name="connsiteY4" fmla="*/ 0 h 1368152"/>
              <a:gd name="connsiteX0" fmla="*/ 888521 w 2177492"/>
              <a:gd name="connsiteY0" fmla="*/ 0 h 1376779"/>
              <a:gd name="connsiteX1" fmla="*/ 2160240 w 2177492"/>
              <a:gd name="connsiteY1" fmla="*/ 8627 h 1376779"/>
              <a:gd name="connsiteX2" fmla="*/ 2177492 w 2177492"/>
              <a:gd name="connsiteY2" fmla="*/ 962711 h 1376779"/>
              <a:gd name="connsiteX3" fmla="*/ 0 w 2177492"/>
              <a:gd name="connsiteY3" fmla="*/ 1376779 h 1376779"/>
              <a:gd name="connsiteX4" fmla="*/ 888521 w 2177492"/>
              <a:gd name="connsiteY4" fmla="*/ 0 h 1376779"/>
              <a:gd name="connsiteX0" fmla="*/ 862641 w 2151612"/>
              <a:gd name="connsiteY0" fmla="*/ 0 h 1652824"/>
              <a:gd name="connsiteX1" fmla="*/ 2134360 w 2151612"/>
              <a:gd name="connsiteY1" fmla="*/ 8627 h 1652824"/>
              <a:gd name="connsiteX2" fmla="*/ 2151612 w 2151612"/>
              <a:gd name="connsiteY2" fmla="*/ 962711 h 1652824"/>
              <a:gd name="connsiteX3" fmla="*/ 0 w 2151612"/>
              <a:gd name="connsiteY3" fmla="*/ 1652824 h 1652824"/>
              <a:gd name="connsiteX4" fmla="*/ 862641 w 2151612"/>
              <a:gd name="connsiteY4" fmla="*/ 0 h 1652824"/>
              <a:gd name="connsiteX0" fmla="*/ 862641 w 2160238"/>
              <a:gd name="connsiteY0" fmla="*/ 0 h 1652824"/>
              <a:gd name="connsiteX1" fmla="*/ 2134360 w 2160238"/>
              <a:gd name="connsiteY1" fmla="*/ 8627 h 1652824"/>
              <a:gd name="connsiteX2" fmla="*/ 2160238 w 2160238"/>
              <a:gd name="connsiteY2" fmla="*/ 841941 h 1652824"/>
              <a:gd name="connsiteX3" fmla="*/ 0 w 2160238"/>
              <a:gd name="connsiteY3" fmla="*/ 1652824 h 1652824"/>
              <a:gd name="connsiteX4" fmla="*/ 862641 w 2160238"/>
              <a:gd name="connsiteY4" fmla="*/ 0 h 1652824"/>
              <a:gd name="connsiteX0" fmla="*/ 672860 w 1970457"/>
              <a:gd name="connsiteY0" fmla="*/ 0 h 1514801"/>
              <a:gd name="connsiteX1" fmla="*/ 1944579 w 1970457"/>
              <a:gd name="connsiteY1" fmla="*/ 8627 h 1514801"/>
              <a:gd name="connsiteX2" fmla="*/ 1970457 w 1970457"/>
              <a:gd name="connsiteY2" fmla="*/ 841941 h 1514801"/>
              <a:gd name="connsiteX3" fmla="*/ 0 w 1970457"/>
              <a:gd name="connsiteY3" fmla="*/ 1514801 h 1514801"/>
              <a:gd name="connsiteX4" fmla="*/ 672860 w 1970457"/>
              <a:gd name="connsiteY4" fmla="*/ 0 h 1514801"/>
              <a:gd name="connsiteX0" fmla="*/ 672860 w 1956571"/>
              <a:gd name="connsiteY0" fmla="*/ 0 h 1514801"/>
              <a:gd name="connsiteX1" fmla="*/ 1944579 w 1956571"/>
              <a:gd name="connsiteY1" fmla="*/ 8627 h 1514801"/>
              <a:gd name="connsiteX2" fmla="*/ 1956571 w 1956571"/>
              <a:gd name="connsiteY2" fmla="*/ 577699 h 1514801"/>
              <a:gd name="connsiteX3" fmla="*/ 0 w 1956571"/>
              <a:gd name="connsiteY3" fmla="*/ 1514801 h 1514801"/>
              <a:gd name="connsiteX4" fmla="*/ 672860 w 1956571"/>
              <a:gd name="connsiteY4" fmla="*/ 0 h 1514801"/>
              <a:gd name="connsiteX0" fmla="*/ 374318 w 1956571"/>
              <a:gd name="connsiteY0" fmla="*/ 0 h 1650697"/>
              <a:gd name="connsiteX1" fmla="*/ 1944579 w 1956571"/>
              <a:gd name="connsiteY1" fmla="*/ 144523 h 1650697"/>
              <a:gd name="connsiteX2" fmla="*/ 1956571 w 1956571"/>
              <a:gd name="connsiteY2" fmla="*/ 713595 h 1650697"/>
              <a:gd name="connsiteX3" fmla="*/ 0 w 1956571"/>
              <a:gd name="connsiteY3" fmla="*/ 1650697 h 1650697"/>
              <a:gd name="connsiteX4" fmla="*/ 374318 w 1956571"/>
              <a:gd name="connsiteY4" fmla="*/ 0 h 1650697"/>
              <a:gd name="connsiteX0" fmla="*/ 374318 w 1958465"/>
              <a:gd name="connsiteY0" fmla="*/ 0 h 1650697"/>
              <a:gd name="connsiteX1" fmla="*/ 1958465 w 1958465"/>
              <a:gd name="connsiteY1" fmla="*/ 1077 h 1650697"/>
              <a:gd name="connsiteX2" fmla="*/ 1956571 w 1958465"/>
              <a:gd name="connsiteY2" fmla="*/ 713595 h 1650697"/>
              <a:gd name="connsiteX3" fmla="*/ 0 w 1958465"/>
              <a:gd name="connsiteY3" fmla="*/ 1650697 h 1650697"/>
              <a:gd name="connsiteX4" fmla="*/ 374318 w 1958465"/>
              <a:gd name="connsiteY4" fmla="*/ 0 h 1650697"/>
              <a:gd name="connsiteX0" fmla="*/ 540946 w 1958465"/>
              <a:gd name="connsiteY0" fmla="*/ 55349 h 1649620"/>
              <a:gd name="connsiteX1" fmla="*/ 1958465 w 1958465"/>
              <a:gd name="connsiteY1" fmla="*/ 0 h 1649620"/>
              <a:gd name="connsiteX2" fmla="*/ 1956571 w 1958465"/>
              <a:gd name="connsiteY2" fmla="*/ 712518 h 1649620"/>
              <a:gd name="connsiteX3" fmla="*/ 0 w 1958465"/>
              <a:gd name="connsiteY3" fmla="*/ 1649620 h 1649620"/>
              <a:gd name="connsiteX4" fmla="*/ 540946 w 1958465"/>
              <a:gd name="connsiteY4" fmla="*/ 55349 h 1649620"/>
              <a:gd name="connsiteX0" fmla="*/ 540946 w 1965408"/>
              <a:gd name="connsiteY0" fmla="*/ 0 h 1594271"/>
              <a:gd name="connsiteX1" fmla="*/ 1965408 w 1965408"/>
              <a:gd name="connsiteY1" fmla="*/ 1078 h 1594271"/>
              <a:gd name="connsiteX2" fmla="*/ 1956571 w 1965408"/>
              <a:gd name="connsiteY2" fmla="*/ 657169 h 1594271"/>
              <a:gd name="connsiteX3" fmla="*/ 0 w 1965408"/>
              <a:gd name="connsiteY3" fmla="*/ 1594271 h 1594271"/>
              <a:gd name="connsiteX4" fmla="*/ 540946 w 1965408"/>
              <a:gd name="connsiteY4" fmla="*/ 0 h 159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5408" h="1594271">
                <a:moveTo>
                  <a:pt x="540946" y="0"/>
                </a:moveTo>
                <a:lnTo>
                  <a:pt x="1965408" y="1078"/>
                </a:lnTo>
                <a:cubicBezTo>
                  <a:pt x="1964777" y="238584"/>
                  <a:pt x="1957202" y="419663"/>
                  <a:pt x="1956571" y="657169"/>
                </a:cubicBezTo>
                <a:lnTo>
                  <a:pt x="0" y="1594271"/>
                </a:lnTo>
                <a:lnTo>
                  <a:pt x="540946" y="0"/>
                </a:lnTo>
                <a:close/>
              </a:path>
            </a:pathLst>
          </a:cu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500"/>
              </a:lnSpc>
            </a:pPr>
            <a:endParaRPr lang="ru-RU" dirty="0"/>
          </a:p>
        </p:txBody>
      </p:sp>
      <p:sp>
        <p:nvSpPr>
          <p:cNvPr id="37" name="Загнутый угол 36"/>
          <p:cNvSpPr/>
          <p:nvPr/>
        </p:nvSpPr>
        <p:spPr>
          <a:xfrm rot="10800000">
            <a:off x="1207911" y="3307644"/>
            <a:ext cx="5828868" cy="1264356"/>
          </a:xfrm>
          <a:prstGeom prst="foldedCorner">
            <a:avLst>
              <a:gd name="adj" fmla="val 30621"/>
            </a:avLst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О</a:t>
            </a:r>
            <a:endParaRPr lang="ru-RU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9" name="Загнутый угол 38"/>
          <p:cNvSpPr/>
          <p:nvPr/>
        </p:nvSpPr>
        <p:spPr>
          <a:xfrm rot="10800000">
            <a:off x="221447" y="3893553"/>
            <a:ext cx="829340" cy="451883"/>
          </a:xfrm>
          <a:prstGeom prst="foldedCorner">
            <a:avLst>
              <a:gd name="adj" fmla="val 30621"/>
            </a:avLst>
          </a:prstGeom>
          <a:solidFill>
            <a:schemeClr val="bg1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58586,66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495823" y="2723024"/>
            <a:ext cx="1354668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chemeClr val="accent4">
                    <a:lumMod val="75000"/>
                  </a:schemeClr>
                </a:solidFill>
              </a:rPr>
              <a:t>КУЛЬТУРА</a:t>
            </a:r>
            <a:endParaRPr lang="ru-RU" sz="12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80215" y="3581401"/>
            <a:ext cx="58397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1300" dirty="0" smtClean="0"/>
              <a:t>с</a:t>
            </a:r>
            <a:r>
              <a:rPr lang="ru-RU" sz="1400" dirty="0" smtClean="0"/>
              <a:t>оздание </a:t>
            </a:r>
            <a:r>
              <a:rPr lang="ru-RU" sz="1400" dirty="0"/>
              <a:t>современной модельной библиотеки на базе городской библиотеки семейного чтения № </a:t>
            </a:r>
            <a:r>
              <a:rPr lang="ru-RU" sz="1400" dirty="0" smtClean="0"/>
              <a:t>4 </a:t>
            </a:r>
            <a:r>
              <a:rPr lang="ru-RU" sz="1400" dirty="0"/>
              <a:t>– </a:t>
            </a:r>
            <a:r>
              <a:rPr lang="ru-RU" sz="1400" b="1" dirty="0" smtClean="0">
                <a:solidFill>
                  <a:srgbClr val="FF0000"/>
                </a:solidFill>
              </a:rPr>
              <a:t>12,8</a:t>
            </a:r>
          </a:p>
          <a:p>
            <a:pPr marL="285750" indent="-285750">
              <a:buFontTx/>
              <a:buChar char="-"/>
            </a:pPr>
            <a:r>
              <a:rPr lang="ru-RU" sz="1400" dirty="0" smtClean="0"/>
              <a:t>Оснащение музыкальными инструментами, оборудованием и учебными материалами МАУ ДО ДМШ № 1 – </a:t>
            </a:r>
            <a:r>
              <a:rPr lang="ru-RU" sz="1400" b="1" dirty="0" smtClean="0">
                <a:solidFill>
                  <a:srgbClr val="FF0000"/>
                </a:solidFill>
              </a:rPr>
              <a:t>4,7</a:t>
            </a:r>
          </a:p>
          <a:p>
            <a:pPr marL="285750" indent="-285750">
              <a:buFontTx/>
              <a:buChar char="-"/>
            </a:pPr>
            <a:endParaRPr lang="ru-RU" sz="14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54841" y="3283536"/>
            <a:ext cx="60924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«КУЛЬТУРА»</a:t>
            </a:r>
            <a:endParaRPr lang="ru-RU" sz="16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36829" y="3937853"/>
            <a:ext cx="75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  17,5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1" name="Прямоугольник 3"/>
          <p:cNvSpPr/>
          <p:nvPr/>
        </p:nvSpPr>
        <p:spPr>
          <a:xfrm>
            <a:off x="6638260" y="5064643"/>
            <a:ext cx="2317899" cy="1467292"/>
          </a:xfrm>
          <a:custGeom>
            <a:avLst/>
            <a:gdLst>
              <a:gd name="connsiteX0" fmla="*/ 0 w 2160240"/>
              <a:gd name="connsiteY0" fmla="*/ 0 h 1368152"/>
              <a:gd name="connsiteX1" fmla="*/ 2160240 w 2160240"/>
              <a:gd name="connsiteY1" fmla="*/ 0 h 1368152"/>
              <a:gd name="connsiteX2" fmla="*/ 2160240 w 2160240"/>
              <a:gd name="connsiteY2" fmla="*/ 1368152 h 1368152"/>
              <a:gd name="connsiteX3" fmla="*/ 0 w 2160240"/>
              <a:gd name="connsiteY3" fmla="*/ 1368152 h 1368152"/>
              <a:gd name="connsiteX4" fmla="*/ 0 w 2160240"/>
              <a:gd name="connsiteY4" fmla="*/ 0 h 1368152"/>
              <a:gd name="connsiteX0" fmla="*/ 0 w 2177492"/>
              <a:gd name="connsiteY0" fmla="*/ 0 h 1368152"/>
              <a:gd name="connsiteX1" fmla="*/ 2160240 w 2177492"/>
              <a:gd name="connsiteY1" fmla="*/ 0 h 1368152"/>
              <a:gd name="connsiteX2" fmla="*/ 2177492 w 2177492"/>
              <a:gd name="connsiteY2" fmla="*/ 954084 h 1368152"/>
              <a:gd name="connsiteX3" fmla="*/ 0 w 2177492"/>
              <a:gd name="connsiteY3" fmla="*/ 1368152 h 1368152"/>
              <a:gd name="connsiteX4" fmla="*/ 0 w 2177492"/>
              <a:gd name="connsiteY4" fmla="*/ 0 h 1368152"/>
              <a:gd name="connsiteX0" fmla="*/ 888521 w 2177492"/>
              <a:gd name="connsiteY0" fmla="*/ 0 h 1376779"/>
              <a:gd name="connsiteX1" fmla="*/ 2160240 w 2177492"/>
              <a:gd name="connsiteY1" fmla="*/ 8627 h 1376779"/>
              <a:gd name="connsiteX2" fmla="*/ 2177492 w 2177492"/>
              <a:gd name="connsiteY2" fmla="*/ 962711 h 1376779"/>
              <a:gd name="connsiteX3" fmla="*/ 0 w 2177492"/>
              <a:gd name="connsiteY3" fmla="*/ 1376779 h 1376779"/>
              <a:gd name="connsiteX4" fmla="*/ 888521 w 2177492"/>
              <a:gd name="connsiteY4" fmla="*/ 0 h 1376779"/>
              <a:gd name="connsiteX0" fmla="*/ 862641 w 2151612"/>
              <a:gd name="connsiteY0" fmla="*/ 0 h 1652824"/>
              <a:gd name="connsiteX1" fmla="*/ 2134360 w 2151612"/>
              <a:gd name="connsiteY1" fmla="*/ 8627 h 1652824"/>
              <a:gd name="connsiteX2" fmla="*/ 2151612 w 2151612"/>
              <a:gd name="connsiteY2" fmla="*/ 962711 h 1652824"/>
              <a:gd name="connsiteX3" fmla="*/ 0 w 2151612"/>
              <a:gd name="connsiteY3" fmla="*/ 1652824 h 1652824"/>
              <a:gd name="connsiteX4" fmla="*/ 862641 w 2151612"/>
              <a:gd name="connsiteY4" fmla="*/ 0 h 1652824"/>
              <a:gd name="connsiteX0" fmla="*/ 862641 w 2160238"/>
              <a:gd name="connsiteY0" fmla="*/ 0 h 1652824"/>
              <a:gd name="connsiteX1" fmla="*/ 2134360 w 2160238"/>
              <a:gd name="connsiteY1" fmla="*/ 8627 h 1652824"/>
              <a:gd name="connsiteX2" fmla="*/ 2160238 w 2160238"/>
              <a:gd name="connsiteY2" fmla="*/ 841941 h 1652824"/>
              <a:gd name="connsiteX3" fmla="*/ 0 w 2160238"/>
              <a:gd name="connsiteY3" fmla="*/ 1652824 h 1652824"/>
              <a:gd name="connsiteX4" fmla="*/ 862641 w 2160238"/>
              <a:gd name="connsiteY4" fmla="*/ 0 h 1652824"/>
              <a:gd name="connsiteX0" fmla="*/ 672860 w 1970457"/>
              <a:gd name="connsiteY0" fmla="*/ 0 h 1514801"/>
              <a:gd name="connsiteX1" fmla="*/ 1944579 w 1970457"/>
              <a:gd name="connsiteY1" fmla="*/ 8627 h 1514801"/>
              <a:gd name="connsiteX2" fmla="*/ 1970457 w 1970457"/>
              <a:gd name="connsiteY2" fmla="*/ 841941 h 1514801"/>
              <a:gd name="connsiteX3" fmla="*/ 0 w 1970457"/>
              <a:gd name="connsiteY3" fmla="*/ 1514801 h 1514801"/>
              <a:gd name="connsiteX4" fmla="*/ 672860 w 1970457"/>
              <a:gd name="connsiteY4" fmla="*/ 0 h 1514801"/>
              <a:gd name="connsiteX0" fmla="*/ 672860 w 1956571"/>
              <a:gd name="connsiteY0" fmla="*/ 0 h 1514801"/>
              <a:gd name="connsiteX1" fmla="*/ 1944579 w 1956571"/>
              <a:gd name="connsiteY1" fmla="*/ 8627 h 1514801"/>
              <a:gd name="connsiteX2" fmla="*/ 1956571 w 1956571"/>
              <a:gd name="connsiteY2" fmla="*/ 577699 h 1514801"/>
              <a:gd name="connsiteX3" fmla="*/ 0 w 1956571"/>
              <a:gd name="connsiteY3" fmla="*/ 1514801 h 1514801"/>
              <a:gd name="connsiteX4" fmla="*/ 672860 w 1956571"/>
              <a:gd name="connsiteY4" fmla="*/ 0 h 1514801"/>
              <a:gd name="connsiteX0" fmla="*/ 374318 w 1956571"/>
              <a:gd name="connsiteY0" fmla="*/ 0 h 1650697"/>
              <a:gd name="connsiteX1" fmla="*/ 1944579 w 1956571"/>
              <a:gd name="connsiteY1" fmla="*/ 144523 h 1650697"/>
              <a:gd name="connsiteX2" fmla="*/ 1956571 w 1956571"/>
              <a:gd name="connsiteY2" fmla="*/ 713595 h 1650697"/>
              <a:gd name="connsiteX3" fmla="*/ 0 w 1956571"/>
              <a:gd name="connsiteY3" fmla="*/ 1650697 h 1650697"/>
              <a:gd name="connsiteX4" fmla="*/ 374318 w 1956571"/>
              <a:gd name="connsiteY4" fmla="*/ 0 h 1650697"/>
              <a:gd name="connsiteX0" fmla="*/ 374318 w 1958465"/>
              <a:gd name="connsiteY0" fmla="*/ 0 h 1650697"/>
              <a:gd name="connsiteX1" fmla="*/ 1958465 w 1958465"/>
              <a:gd name="connsiteY1" fmla="*/ 1077 h 1650697"/>
              <a:gd name="connsiteX2" fmla="*/ 1956571 w 1958465"/>
              <a:gd name="connsiteY2" fmla="*/ 713595 h 1650697"/>
              <a:gd name="connsiteX3" fmla="*/ 0 w 1958465"/>
              <a:gd name="connsiteY3" fmla="*/ 1650697 h 1650697"/>
              <a:gd name="connsiteX4" fmla="*/ 374318 w 1958465"/>
              <a:gd name="connsiteY4" fmla="*/ 0 h 1650697"/>
              <a:gd name="connsiteX0" fmla="*/ 540946 w 1958465"/>
              <a:gd name="connsiteY0" fmla="*/ 55349 h 1649620"/>
              <a:gd name="connsiteX1" fmla="*/ 1958465 w 1958465"/>
              <a:gd name="connsiteY1" fmla="*/ 0 h 1649620"/>
              <a:gd name="connsiteX2" fmla="*/ 1956571 w 1958465"/>
              <a:gd name="connsiteY2" fmla="*/ 712518 h 1649620"/>
              <a:gd name="connsiteX3" fmla="*/ 0 w 1958465"/>
              <a:gd name="connsiteY3" fmla="*/ 1649620 h 1649620"/>
              <a:gd name="connsiteX4" fmla="*/ 540946 w 1958465"/>
              <a:gd name="connsiteY4" fmla="*/ 55349 h 1649620"/>
              <a:gd name="connsiteX0" fmla="*/ 540946 w 1965408"/>
              <a:gd name="connsiteY0" fmla="*/ 0 h 1594271"/>
              <a:gd name="connsiteX1" fmla="*/ 1965408 w 1965408"/>
              <a:gd name="connsiteY1" fmla="*/ 1078 h 1594271"/>
              <a:gd name="connsiteX2" fmla="*/ 1956571 w 1965408"/>
              <a:gd name="connsiteY2" fmla="*/ 657169 h 1594271"/>
              <a:gd name="connsiteX3" fmla="*/ 0 w 1965408"/>
              <a:gd name="connsiteY3" fmla="*/ 1594271 h 1594271"/>
              <a:gd name="connsiteX4" fmla="*/ 540946 w 1965408"/>
              <a:gd name="connsiteY4" fmla="*/ 0 h 159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5408" h="1594271">
                <a:moveTo>
                  <a:pt x="540946" y="0"/>
                </a:moveTo>
                <a:lnTo>
                  <a:pt x="1965408" y="1078"/>
                </a:lnTo>
                <a:cubicBezTo>
                  <a:pt x="1964777" y="238584"/>
                  <a:pt x="1957202" y="419663"/>
                  <a:pt x="1956571" y="657169"/>
                </a:cubicBezTo>
                <a:lnTo>
                  <a:pt x="0" y="1594271"/>
                </a:lnTo>
                <a:lnTo>
                  <a:pt x="540946" y="0"/>
                </a:lnTo>
                <a:close/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3"/>
          <p:cNvSpPr/>
          <p:nvPr/>
        </p:nvSpPr>
        <p:spPr>
          <a:xfrm>
            <a:off x="6638257" y="5436780"/>
            <a:ext cx="2115883" cy="1084522"/>
          </a:xfrm>
          <a:custGeom>
            <a:avLst/>
            <a:gdLst>
              <a:gd name="connsiteX0" fmla="*/ 0 w 2160240"/>
              <a:gd name="connsiteY0" fmla="*/ 0 h 1368152"/>
              <a:gd name="connsiteX1" fmla="*/ 2160240 w 2160240"/>
              <a:gd name="connsiteY1" fmla="*/ 0 h 1368152"/>
              <a:gd name="connsiteX2" fmla="*/ 2160240 w 2160240"/>
              <a:gd name="connsiteY2" fmla="*/ 1368152 h 1368152"/>
              <a:gd name="connsiteX3" fmla="*/ 0 w 2160240"/>
              <a:gd name="connsiteY3" fmla="*/ 1368152 h 1368152"/>
              <a:gd name="connsiteX4" fmla="*/ 0 w 2160240"/>
              <a:gd name="connsiteY4" fmla="*/ 0 h 1368152"/>
              <a:gd name="connsiteX0" fmla="*/ 0 w 2177492"/>
              <a:gd name="connsiteY0" fmla="*/ 0 h 1368152"/>
              <a:gd name="connsiteX1" fmla="*/ 2160240 w 2177492"/>
              <a:gd name="connsiteY1" fmla="*/ 0 h 1368152"/>
              <a:gd name="connsiteX2" fmla="*/ 2177492 w 2177492"/>
              <a:gd name="connsiteY2" fmla="*/ 954084 h 1368152"/>
              <a:gd name="connsiteX3" fmla="*/ 0 w 2177492"/>
              <a:gd name="connsiteY3" fmla="*/ 1368152 h 1368152"/>
              <a:gd name="connsiteX4" fmla="*/ 0 w 2177492"/>
              <a:gd name="connsiteY4" fmla="*/ 0 h 1368152"/>
              <a:gd name="connsiteX0" fmla="*/ 888521 w 2177492"/>
              <a:gd name="connsiteY0" fmla="*/ 0 h 1376779"/>
              <a:gd name="connsiteX1" fmla="*/ 2160240 w 2177492"/>
              <a:gd name="connsiteY1" fmla="*/ 8627 h 1376779"/>
              <a:gd name="connsiteX2" fmla="*/ 2177492 w 2177492"/>
              <a:gd name="connsiteY2" fmla="*/ 962711 h 1376779"/>
              <a:gd name="connsiteX3" fmla="*/ 0 w 2177492"/>
              <a:gd name="connsiteY3" fmla="*/ 1376779 h 1376779"/>
              <a:gd name="connsiteX4" fmla="*/ 888521 w 2177492"/>
              <a:gd name="connsiteY4" fmla="*/ 0 h 1376779"/>
              <a:gd name="connsiteX0" fmla="*/ 862641 w 2151612"/>
              <a:gd name="connsiteY0" fmla="*/ 0 h 1652824"/>
              <a:gd name="connsiteX1" fmla="*/ 2134360 w 2151612"/>
              <a:gd name="connsiteY1" fmla="*/ 8627 h 1652824"/>
              <a:gd name="connsiteX2" fmla="*/ 2151612 w 2151612"/>
              <a:gd name="connsiteY2" fmla="*/ 962711 h 1652824"/>
              <a:gd name="connsiteX3" fmla="*/ 0 w 2151612"/>
              <a:gd name="connsiteY3" fmla="*/ 1652824 h 1652824"/>
              <a:gd name="connsiteX4" fmla="*/ 862641 w 2151612"/>
              <a:gd name="connsiteY4" fmla="*/ 0 h 1652824"/>
              <a:gd name="connsiteX0" fmla="*/ 862641 w 2160238"/>
              <a:gd name="connsiteY0" fmla="*/ 0 h 1652824"/>
              <a:gd name="connsiteX1" fmla="*/ 2134360 w 2160238"/>
              <a:gd name="connsiteY1" fmla="*/ 8627 h 1652824"/>
              <a:gd name="connsiteX2" fmla="*/ 2160238 w 2160238"/>
              <a:gd name="connsiteY2" fmla="*/ 841941 h 1652824"/>
              <a:gd name="connsiteX3" fmla="*/ 0 w 2160238"/>
              <a:gd name="connsiteY3" fmla="*/ 1652824 h 1652824"/>
              <a:gd name="connsiteX4" fmla="*/ 862641 w 2160238"/>
              <a:gd name="connsiteY4" fmla="*/ 0 h 1652824"/>
              <a:gd name="connsiteX0" fmla="*/ 672860 w 1970457"/>
              <a:gd name="connsiteY0" fmla="*/ 0 h 1514801"/>
              <a:gd name="connsiteX1" fmla="*/ 1944579 w 1970457"/>
              <a:gd name="connsiteY1" fmla="*/ 8627 h 1514801"/>
              <a:gd name="connsiteX2" fmla="*/ 1970457 w 1970457"/>
              <a:gd name="connsiteY2" fmla="*/ 841941 h 1514801"/>
              <a:gd name="connsiteX3" fmla="*/ 0 w 1970457"/>
              <a:gd name="connsiteY3" fmla="*/ 1514801 h 1514801"/>
              <a:gd name="connsiteX4" fmla="*/ 672860 w 1970457"/>
              <a:gd name="connsiteY4" fmla="*/ 0 h 1514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70457" h="1514801">
                <a:moveTo>
                  <a:pt x="672860" y="0"/>
                </a:moveTo>
                <a:lnTo>
                  <a:pt x="1944579" y="8627"/>
                </a:lnTo>
                <a:lnTo>
                  <a:pt x="1970457" y="841941"/>
                </a:lnTo>
                <a:lnTo>
                  <a:pt x="0" y="1514801"/>
                </a:lnTo>
                <a:lnTo>
                  <a:pt x="672860" y="0"/>
                </a:lnTo>
                <a:close/>
              </a:path>
            </a:pathLst>
          </a:cu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ts val="1500"/>
              </a:lnSpc>
            </a:pPr>
            <a:r>
              <a:rPr lang="ru-RU" sz="1300" b="1" dirty="0" smtClean="0"/>
              <a:t>НАЦИОНАЛЬНЫЕ</a:t>
            </a:r>
          </a:p>
          <a:p>
            <a:pPr algn="r">
              <a:lnSpc>
                <a:spcPts val="1500"/>
              </a:lnSpc>
            </a:pPr>
            <a:r>
              <a:rPr lang="ru-RU" sz="1300" b="1" dirty="0" smtClean="0"/>
              <a:t>ПРОЕКТЫ</a:t>
            </a:r>
          </a:p>
          <a:p>
            <a:pPr algn="r">
              <a:lnSpc>
                <a:spcPts val="1500"/>
              </a:lnSpc>
            </a:pPr>
            <a:r>
              <a:rPr lang="ru-RU" sz="1300" b="1" dirty="0" smtClean="0"/>
              <a:t> РОССИИ</a:t>
            </a:r>
          </a:p>
          <a:p>
            <a:pPr algn="ctr"/>
            <a:endParaRPr lang="ru-RU" dirty="0"/>
          </a:p>
        </p:txBody>
      </p:sp>
      <p:sp>
        <p:nvSpPr>
          <p:cNvPr id="43" name="TextBox 42"/>
          <p:cNvSpPr txBox="1"/>
          <p:nvPr/>
        </p:nvSpPr>
        <p:spPr>
          <a:xfrm>
            <a:off x="7247467" y="5016865"/>
            <a:ext cx="1591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00B050"/>
                </a:solidFill>
              </a:rPr>
              <a:t>ЖИЛЬЕ </a:t>
            </a:r>
          </a:p>
          <a:p>
            <a:r>
              <a:rPr lang="ru-RU" sz="1200" b="1" dirty="0" smtClean="0">
                <a:solidFill>
                  <a:srgbClr val="00B050"/>
                </a:solidFill>
              </a:rPr>
              <a:t>И ГОРОДСКАЯ СРЕДА</a:t>
            </a:r>
            <a:endParaRPr lang="ru-RU" sz="1200" b="1" dirty="0">
              <a:solidFill>
                <a:srgbClr val="00B050"/>
              </a:solidFill>
            </a:endParaRPr>
          </a:p>
        </p:txBody>
      </p:sp>
      <p:sp>
        <p:nvSpPr>
          <p:cNvPr id="44" name="Загнутый угол 43"/>
          <p:cNvSpPr/>
          <p:nvPr/>
        </p:nvSpPr>
        <p:spPr>
          <a:xfrm rot="10800000">
            <a:off x="1323753" y="4929011"/>
            <a:ext cx="5741583" cy="1761066"/>
          </a:xfrm>
          <a:prstGeom prst="foldedCorner">
            <a:avLst>
              <a:gd name="adj" fmla="val 30621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45" name="Загнутый угол 44"/>
          <p:cNvSpPr/>
          <p:nvPr/>
        </p:nvSpPr>
        <p:spPr>
          <a:xfrm rot="10800000">
            <a:off x="224205" y="5704763"/>
            <a:ext cx="829340" cy="451883"/>
          </a:xfrm>
          <a:prstGeom prst="foldedCorner">
            <a:avLst>
              <a:gd name="adj" fmla="val 30621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58586,66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1382234" y="5246971"/>
            <a:ext cx="5582093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300" dirty="0" smtClean="0"/>
              <a:t>- б</a:t>
            </a:r>
            <a:r>
              <a:rPr lang="ru-RU" sz="1200" dirty="0" smtClean="0"/>
              <a:t>лагоустройство 40 </a:t>
            </a:r>
            <a:r>
              <a:rPr lang="ru-RU" sz="1200" dirty="0"/>
              <a:t>дворовых территорий – </a:t>
            </a:r>
            <a:r>
              <a:rPr lang="ru-RU" sz="1200" b="1" dirty="0" smtClean="0">
                <a:solidFill>
                  <a:srgbClr val="FF0000"/>
                </a:solidFill>
              </a:rPr>
              <a:t>262,2 </a:t>
            </a:r>
            <a:endParaRPr lang="ru-RU" sz="1200" b="1" dirty="0">
              <a:solidFill>
                <a:srgbClr val="FF0000"/>
              </a:solidFill>
            </a:endParaRPr>
          </a:p>
          <a:p>
            <a:pPr lvl="0"/>
            <a:r>
              <a:rPr lang="ru-RU" sz="1200" dirty="0" smtClean="0"/>
              <a:t>- благоустройство </a:t>
            </a:r>
            <a:r>
              <a:rPr lang="ru-RU" sz="1200" dirty="0"/>
              <a:t>1 общественной территории -</a:t>
            </a:r>
            <a:r>
              <a:rPr lang="ru-RU" sz="1200" dirty="0" smtClean="0"/>
              <a:t>  </a:t>
            </a:r>
            <a:r>
              <a:rPr lang="ru-RU" sz="1200" b="1" dirty="0" smtClean="0">
                <a:solidFill>
                  <a:srgbClr val="FF0000"/>
                </a:solidFill>
              </a:rPr>
              <a:t>107,4 </a:t>
            </a:r>
            <a:endParaRPr lang="ru-RU" sz="1200" dirty="0"/>
          </a:p>
          <a:p>
            <a:pPr lvl="0"/>
            <a:r>
              <a:rPr lang="ru-RU" sz="1200" dirty="0" smtClean="0"/>
              <a:t>- </a:t>
            </a:r>
            <a:r>
              <a:rPr lang="ru-RU" sz="1200" dirty="0" err="1" smtClean="0"/>
              <a:t>цифровизация</a:t>
            </a:r>
            <a:r>
              <a:rPr lang="ru-RU" sz="1200" dirty="0" smtClean="0"/>
              <a:t> </a:t>
            </a:r>
            <a:r>
              <a:rPr lang="ru-RU" sz="1200" dirty="0"/>
              <a:t>городского хозяйства – </a:t>
            </a:r>
            <a:r>
              <a:rPr lang="ru-RU" sz="1200" b="1" dirty="0" smtClean="0">
                <a:solidFill>
                  <a:srgbClr val="FF0000"/>
                </a:solidFill>
              </a:rPr>
              <a:t>3,4</a:t>
            </a:r>
          </a:p>
          <a:p>
            <a:pPr lvl="0"/>
            <a:r>
              <a:rPr lang="ru-RU" sz="1200" b="1" dirty="0" smtClean="0"/>
              <a:t>- </a:t>
            </a:r>
            <a:r>
              <a:rPr lang="ru-RU" sz="1200" dirty="0" smtClean="0"/>
              <a:t>переселение </a:t>
            </a:r>
            <a:r>
              <a:rPr lang="ru-RU" sz="1200" dirty="0"/>
              <a:t>граждан из аварийного жилищного фонда – </a:t>
            </a:r>
            <a:r>
              <a:rPr lang="ru-RU" sz="1200" b="1" dirty="0" smtClean="0">
                <a:solidFill>
                  <a:srgbClr val="FF0000"/>
                </a:solidFill>
              </a:rPr>
              <a:t>63,4  </a:t>
            </a:r>
          </a:p>
          <a:p>
            <a:pPr lvl="0"/>
            <a:r>
              <a:rPr lang="ru-RU" sz="1200" dirty="0" smtClean="0"/>
              <a:t>Выкуп жилых помещений у собственников, приобретение жилья</a:t>
            </a:r>
            <a:endParaRPr lang="ru-RU" sz="1400" dirty="0"/>
          </a:p>
          <a:p>
            <a:pPr lvl="0"/>
            <a:endParaRPr lang="ru-RU" sz="1300" dirty="0"/>
          </a:p>
        </p:txBody>
      </p:sp>
      <p:sp>
        <p:nvSpPr>
          <p:cNvPr id="18" name="TextBox 17"/>
          <p:cNvSpPr txBox="1"/>
          <p:nvPr/>
        </p:nvSpPr>
        <p:spPr>
          <a:xfrm>
            <a:off x="2939051" y="4957267"/>
            <a:ext cx="29718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/>
              <a:t>«ЖИЛЬЕ И ГОРОДСКАЯ СРЕДА»</a:t>
            </a:r>
            <a:endParaRPr lang="ru-RU" sz="16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04800" y="5734755"/>
            <a:ext cx="71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857,6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212653" y="323945"/>
            <a:ext cx="8210549" cy="4349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Национальные проекты</a:t>
            </a:r>
          </a:p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052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93395" y="142854"/>
            <a:ext cx="774349" cy="797158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0" y="1643051"/>
            <a:ext cx="74295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 rot="10800000">
            <a:off x="7965290" y="3807455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>
            <a:off x="1" y="928670"/>
            <a:ext cx="1178711" cy="2800791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51990" y="142854"/>
            <a:ext cx="86400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Основные  направления капитальных </a:t>
            </a:r>
            <a:r>
              <a:rPr lang="ru-RU" sz="2400" b="1" dirty="0">
                <a:solidFill>
                  <a:srgbClr val="C00000"/>
                </a:solidFill>
              </a:rPr>
              <a:t>в</a:t>
            </a:r>
            <a:r>
              <a:rPr lang="ru-RU" sz="2400" b="1" dirty="0" smtClean="0">
                <a:solidFill>
                  <a:srgbClr val="C00000"/>
                </a:solidFill>
              </a:rPr>
              <a:t>ложений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98112" y="859243"/>
            <a:ext cx="547576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400" dirty="0" smtClean="0"/>
              <a:t>       </a:t>
            </a:r>
            <a:r>
              <a:rPr lang="ru-RU" sz="1500" dirty="0" smtClean="0"/>
              <a:t>Бюджет </a:t>
            </a:r>
            <a:r>
              <a:rPr lang="ru-RU" sz="1500" dirty="0"/>
              <a:t>города Вологды – это бюджет развития. </a:t>
            </a:r>
            <a:endParaRPr lang="ru-RU" sz="1500" dirty="0" smtClean="0"/>
          </a:p>
          <a:p>
            <a:pPr algn="just">
              <a:lnSpc>
                <a:spcPct val="150000"/>
              </a:lnSpc>
            </a:pPr>
            <a:r>
              <a:rPr lang="ru-RU" sz="1500" dirty="0" smtClean="0"/>
              <a:t>4,7 </a:t>
            </a:r>
            <a:r>
              <a:rPr lang="ru-RU" sz="1500" dirty="0"/>
              <a:t>млрд. рублей направлено на капитальные вложения. </a:t>
            </a:r>
            <a:endParaRPr lang="ru-RU" sz="1500" dirty="0" smtClean="0"/>
          </a:p>
          <a:p>
            <a:pPr algn="just"/>
            <a:r>
              <a:rPr lang="ru-RU" sz="1500" dirty="0"/>
              <a:t> </a:t>
            </a:r>
            <a:r>
              <a:rPr lang="ru-RU" sz="1500" dirty="0" smtClean="0"/>
              <a:t>      </a:t>
            </a:r>
            <a:r>
              <a:rPr lang="ru-RU" sz="1500" dirty="0"/>
              <a:t>Строительство  </a:t>
            </a:r>
            <a:r>
              <a:rPr lang="ru-RU" sz="1500" dirty="0" smtClean="0"/>
              <a:t>моста в створе улицы Некрасова.                        Расходы </a:t>
            </a:r>
            <a:r>
              <a:rPr lang="ru-RU" sz="1500" dirty="0"/>
              <a:t>составили </a:t>
            </a:r>
            <a:r>
              <a:rPr lang="ru-RU" sz="1500" dirty="0" smtClean="0"/>
              <a:t> 2 138,1 </a:t>
            </a:r>
            <a:r>
              <a:rPr lang="ru-RU" sz="1500" dirty="0"/>
              <a:t>млн. рублей.</a:t>
            </a:r>
          </a:p>
          <a:p>
            <a:pPr algn="just"/>
            <a:endParaRPr lang="ru-RU" sz="15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40643" y="2286576"/>
            <a:ext cx="549703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 smtClean="0"/>
              <a:t>      </a:t>
            </a:r>
            <a:r>
              <a:rPr lang="ru-RU" sz="1500" dirty="0" smtClean="0"/>
              <a:t>Строительство  </a:t>
            </a:r>
            <a:r>
              <a:rPr lang="ru-RU" sz="1500" dirty="0"/>
              <a:t>здания школы </a:t>
            </a:r>
            <a:r>
              <a:rPr lang="ru-RU" sz="1500" dirty="0" smtClean="0"/>
              <a:t>по </a:t>
            </a:r>
            <a:r>
              <a:rPr lang="ru-RU" sz="1500" dirty="0"/>
              <a:t>улице </a:t>
            </a:r>
            <a:r>
              <a:rPr lang="ru-RU" sz="1500" dirty="0" err="1" smtClean="0"/>
              <a:t>С.Преминина</a:t>
            </a:r>
            <a:r>
              <a:rPr lang="ru-RU" sz="1500" dirty="0" smtClean="0"/>
              <a:t>. </a:t>
            </a:r>
            <a:r>
              <a:rPr lang="ru-RU" sz="1500" dirty="0"/>
              <a:t>Расходы составили </a:t>
            </a:r>
            <a:r>
              <a:rPr lang="ru-RU" sz="1500" dirty="0" smtClean="0"/>
              <a:t>1 394,4 </a:t>
            </a:r>
            <a:r>
              <a:rPr lang="ru-RU" sz="1500" dirty="0"/>
              <a:t>млн. рублей.</a:t>
            </a:r>
          </a:p>
        </p:txBody>
      </p:sp>
      <p:sp>
        <p:nvSpPr>
          <p:cNvPr id="20" name="Ромб 19"/>
          <p:cNvSpPr/>
          <p:nvPr/>
        </p:nvSpPr>
        <p:spPr>
          <a:xfrm>
            <a:off x="3645859" y="1650040"/>
            <a:ext cx="131136" cy="138224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615069" y="3476848"/>
            <a:ext cx="552893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500" b="1" dirty="0" smtClean="0"/>
              <a:t>   </a:t>
            </a:r>
            <a:r>
              <a:rPr lang="ru-RU" sz="1500" dirty="0"/>
              <a:t>Строительство </a:t>
            </a:r>
            <a:r>
              <a:rPr lang="ru-RU" sz="1500" dirty="0" smtClean="0"/>
              <a:t>улицы Новгородская. Расходы составили 223,3 млн. рублей  </a:t>
            </a:r>
            <a:endParaRPr lang="ru-RU" sz="1500" dirty="0"/>
          </a:p>
        </p:txBody>
      </p:sp>
      <p:sp>
        <p:nvSpPr>
          <p:cNvPr id="23" name="Ромб 22"/>
          <p:cNvSpPr/>
          <p:nvPr/>
        </p:nvSpPr>
        <p:spPr>
          <a:xfrm>
            <a:off x="3625702" y="2977117"/>
            <a:ext cx="127591" cy="127591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Ромб 23"/>
          <p:cNvSpPr/>
          <p:nvPr/>
        </p:nvSpPr>
        <p:spPr>
          <a:xfrm>
            <a:off x="3625701" y="3540642"/>
            <a:ext cx="138224" cy="127591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774561" y="2849525"/>
            <a:ext cx="5029199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500" dirty="0" smtClean="0"/>
              <a:t>Строительство улицы Поэта Романова. </a:t>
            </a:r>
            <a:r>
              <a:rPr lang="ru-RU" sz="1500" dirty="0"/>
              <a:t>Расходы составили </a:t>
            </a:r>
            <a:r>
              <a:rPr lang="ru-RU" sz="1500" dirty="0" smtClean="0"/>
              <a:t>743,7 </a:t>
            </a:r>
            <a:r>
              <a:rPr lang="ru-RU" sz="1500" dirty="0"/>
              <a:t>млн. рублей. </a:t>
            </a:r>
          </a:p>
          <a:p>
            <a:pPr algn="just"/>
            <a:endParaRPr lang="ru-RU" sz="1300" b="1" dirty="0"/>
          </a:p>
        </p:txBody>
      </p:sp>
      <p:sp>
        <p:nvSpPr>
          <p:cNvPr id="25" name="Ромб 24"/>
          <p:cNvSpPr/>
          <p:nvPr/>
        </p:nvSpPr>
        <p:spPr>
          <a:xfrm>
            <a:off x="3618615" y="2342707"/>
            <a:ext cx="127591" cy="127591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Рисунок 18" descr="Более 5300 первоклассников пришли сегодня в школы Вологды.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26" y="2438400"/>
            <a:ext cx="2714625" cy="183705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Рисунок 20" descr="Асфальтирование дополнительного участка улицы Новгородской проходит в Вологде.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2101" y="4362450"/>
            <a:ext cx="2428875" cy="2381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Рисунок 21" descr="Первый участок малого транспортного кольца запущен в Вологде.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4362450"/>
            <a:ext cx="4248151" cy="240855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2" descr="https://sun1-23.userapi.com/impg/5eAsfpI2c2sVBvzkP9kbn5XSfxRCg2gclDnYew/ItM_bMjpO_o.jpg?size=1280x743&amp;quality=96&amp;sign=a2af05fd769c8fc4edf8dc033597465f&amp;type=album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108" y="568090"/>
            <a:ext cx="2747893" cy="1794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403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87096" y="142854"/>
            <a:ext cx="980650" cy="1009536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0" y="1643051"/>
            <a:ext cx="74295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 rot="10800000">
            <a:off x="7965290" y="3786191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>
            <a:off x="-76200" y="919145"/>
            <a:ext cx="1178711" cy="2800791"/>
          </a:xfrm>
          <a:prstGeom prst="rect">
            <a:avLst/>
          </a:prstGeom>
          <a:noFill/>
        </p:spPr>
      </p:pic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34975" y="491626"/>
            <a:ext cx="8072439" cy="369332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Муниципальный долг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(млн. рублей)</a:t>
            </a:r>
          </a:p>
        </p:txBody>
      </p:sp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802757140"/>
              </p:ext>
            </p:extLst>
          </p:nvPr>
        </p:nvGraphicFramePr>
        <p:xfrm>
          <a:off x="232811" y="1273175"/>
          <a:ext cx="8844460" cy="53334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124811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33225" y="142854"/>
            <a:ext cx="934520" cy="962047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0" y="1643051"/>
            <a:ext cx="74295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 rot="10800000">
            <a:off x="7965290" y="3786191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>
            <a:off x="1" y="928670"/>
            <a:ext cx="1178711" cy="2800791"/>
          </a:xfrm>
          <a:prstGeom prst="rect">
            <a:avLst/>
          </a:prstGeom>
          <a:noFill/>
        </p:spPr>
      </p:pic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760616406"/>
              </p:ext>
            </p:extLst>
          </p:nvPr>
        </p:nvGraphicFramePr>
        <p:xfrm>
          <a:off x="266701" y="1104901"/>
          <a:ext cx="8877300" cy="3260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8700170"/>
              </p:ext>
            </p:extLst>
          </p:nvPr>
        </p:nvGraphicFramePr>
        <p:xfrm>
          <a:off x="142815" y="4351334"/>
          <a:ext cx="8924930" cy="2235649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86458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0504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7932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7932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7932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879328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879328"/>
                <a:gridCol w="879328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879328"/>
              </a:tblGrid>
              <a:tr h="69405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174625" indent="184150" algn="ctr" defTabSz="914400" rtl="0" eaLnBrk="1" fontAlgn="ctr" latinLnBrk="0" hangingPunct="1"/>
                      <a:r>
                        <a:rPr lang="ru-RU" sz="1600" u="none" strike="noStrike" kern="1200" dirty="0">
                          <a:effectLst/>
                        </a:rPr>
                        <a:t>Показатели </a:t>
                      </a:r>
                      <a:endParaRPr lang="ru-RU" sz="1600" b="0" i="1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597" marR="6597" marT="6594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100" u="none" strike="noStrike" kern="1200" dirty="0">
                          <a:effectLst/>
                        </a:rPr>
                        <a:t>На </a:t>
                      </a:r>
                      <a:r>
                        <a:rPr lang="ru-RU" sz="1100" u="none" strike="noStrike" kern="1200" dirty="0" smtClean="0">
                          <a:effectLst/>
                        </a:rPr>
                        <a:t>01.01.2017 </a:t>
                      </a:r>
                      <a:r>
                        <a:rPr lang="ru-RU" sz="1100" u="none" strike="noStrike" kern="1200" dirty="0">
                          <a:effectLst/>
                        </a:rPr>
                        <a:t>года</a:t>
                      </a:r>
                      <a:endParaRPr lang="ru-RU" sz="1100" b="0" i="1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253" marR="8253" marT="8250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100" u="none" strike="noStrike" kern="1200" dirty="0">
                          <a:effectLst/>
                        </a:rPr>
                        <a:t>На </a:t>
                      </a:r>
                      <a:r>
                        <a:rPr lang="ru-RU" sz="1100" u="none" strike="noStrike" kern="1200" dirty="0" smtClean="0">
                          <a:effectLst/>
                        </a:rPr>
                        <a:t>01.01.2018 </a:t>
                      </a:r>
                      <a:r>
                        <a:rPr lang="ru-RU" sz="1100" u="none" strike="noStrike" kern="1200" dirty="0">
                          <a:effectLst/>
                        </a:rPr>
                        <a:t>года</a:t>
                      </a:r>
                      <a:endParaRPr lang="ru-RU" sz="1100" b="0" i="1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253" marR="8253" marT="8250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100" u="none" strike="noStrike" kern="1200" dirty="0">
                          <a:effectLst/>
                        </a:rPr>
                        <a:t>На </a:t>
                      </a:r>
                      <a:r>
                        <a:rPr lang="ru-RU" sz="1100" u="none" strike="noStrike" kern="1200" dirty="0" smtClean="0">
                          <a:effectLst/>
                        </a:rPr>
                        <a:t>01.01.2019 </a:t>
                      </a:r>
                      <a:r>
                        <a:rPr lang="ru-RU" sz="1100" u="none" strike="noStrike" kern="1200" dirty="0">
                          <a:effectLst/>
                        </a:rPr>
                        <a:t>года</a:t>
                      </a:r>
                      <a:endParaRPr lang="ru-RU" sz="1100" b="0" i="1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253" marR="8253" marT="8250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100" u="none" strike="noStrike" kern="1200" dirty="0">
                          <a:effectLst/>
                        </a:rPr>
                        <a:t>На </a:t>
                      </a:r>
                      <a:r>
                        <a:rPr lang="ru-RU" sz="1100" u="none" strike="noStrike" kern="1200" dirty="0" smtClean="0">
                          <a:effectLst/>
                        </a:rPr>
                        <a:t>01.01.2020 </a:t>
                      </a:r>
                      <a:r>
                        <a:rPr lang="ru-RU" sz="1100" u="none" strike="noStrike" kern="1200" dirty="0">
                          <a:effectLst/>
                        </a:rPr>
                        <a:t>года</a:t>
                      </a:r>
                      <a:endParaRPr lang="ru-RU" sz="1100" b="0" i="1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253" marR="8253" marT="8250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100" u="none" strike="noStrike" kern="1200" dirty="0">
                          <a:effectLst/>
                        </a:rPr>
                        <a:t>На </a:t>
                      </a:r>
                      <a:r>
                        <a:rPr lang="ru-RU" sz="1100" u="none" strike="noStrike" kern="1200" dirty="0" smtClean="0">
                          <a:effectLst/>
                        </a:rPr>
                        <a:t>01.01.2021 </a:t>
                      </a:r>
                      <a:r>
                        <a:rPr lang="ru-RU" sz="1100" u="none" strike="noStrike" kern="1200" dirty="0">
                          <a:effectLst/>
                        </a:rPr>
                        <a:t>года</a:t>
                      </a:r>
                      <a:endParaRPr lang="ru-RU" sz="1100" b="0" i="1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253" marR="8253" marT="8250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1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 </a:t>
                      </a:r>
                      <a:r>
                        <a:rPr lang="ru-RU" sz="11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01.01.2022 </a:t>
                      </a:r>
                      <a:r>
                        <a:rPr lang="ru-RU" sz="11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года</a:t>
                      </a:r>
                    </a:p>
                  </a:txBody>
                  <a:tcPr marL="8253" marR="8253" marT="8250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1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 01.01.2023 года</a:t>
                      </a:r>
                      <a:endParaRPr lang="ru-RU" sz="11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53" marR="8253" marT="8250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1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 01.01.2024 года</a:t>
                      </a:r>
                      <a:endParaRPr lang="ru-RU" sz="11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53" marR="8253" marT="8250" marB="0" anchor="ctr"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4431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u="none" strike="noStrike" dirty="0">
                          <a:effectLst/>
                        </a:rPr>
                        <a:t>ВСЕГО, в т.ч. :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1451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 smtClean="0">
                          <a:effectLst/>
                        </a:rPr>
                        <a:t>896,5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1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420,3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1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 smtClean="0">
                          <a:effectLst/>
                        </a:rPr>
                        <a:t>214,4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1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 smtClean="0">
                          <a:effectLst/>
                        </a:rPr>
                        <a:t>80,4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1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 smtClean="0">
                          <a:effectLst/>
                        </a:rPr>
                        <a:t>121,8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18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174,0</a:t>
                      </a:r>
                      <a:endParaRPr lang="ru-RU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18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185,2</a:t>
                      </a:r>
                      <a:endParaRPr lang="ru-RU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18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198,3</a:t>
                      </a:r>
                      <a:endParaRPr lang="ru-RU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18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09728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u="none" strike="noStrike" baseline="0" dirty="0">
                          <a:effectLst/>
                        </a:rPr>
                        <a:t>просроченная кредиторская задолженность получателей бюджетных средств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1451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 smtClean="0">
                          <a:effectLst/>
                        </a:rPr>
                        <a:t>160,9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1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 smtClean="0">
                          <a:effectLst/>
                        </a:rPr>
                        <a:t>74,4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1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 smtClean="0">
                          <a:effectLst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1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1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18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</a:t>
                      </a:r>
                    </a:p>
                  </a:txBody>
                  <a:tcPr marL="7620" marR="7620" marT="7618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</a:t>
                      </a:r>
                      <a:endParaRPr lang="ru-RU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18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</a:t>
                      </a:r>
                      <a:endParaRPr lang="ru-RU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18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76225" y="695326"/>
            <a:ext cx="8143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ДИНАМИКА КРЕДИТОРСКОЙ ЗАДОЛЖЕННОСТИ ЗА  2016-2023 ГОДЫ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1912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2534" y="142852"/>
            <a:ext cx="957112" cy="985304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180754" y="1866334"/>
            <a:ext cx="74295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 rot="10800000">
            <a:off x="7880229" y="3839353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>
            <a:off x="0" y="928670"/>
            <a:ext cx="1178711" cy="280079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3768" y="776178"/>
            <a:ext cx="6283842" cy="53162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Уважаемые жители города Вологды!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4766" y="1882516"/>
            <a:ext cx="833592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/>
              <a:t> </a:t>
            </a:r>
            <a:r>
              <a:rPr lang="ru-RU" b="1" dirty="0" smtClean="0"/>
              <a:t>    </a:t>
            </a:r>
            <a:r>
              <a:rPr lang="ru-RU" dirty="0" smtClean="0"/>
              <a:t>В целях обеспечения открытости работы, повышения финансовой грамотности населения предлагаем Вашему вниманию презентационный материал  по отчету об исполнении бюджета города Вологды за </a:t>
            </a:r>
            <a:r>
              <a:rPr lang="ru-RU" dirty="0" smtClean="0"/>
              <a:t>2023 </a:t>
            </a:r>
            <a:r>
              <a:rPr lang="ru-RU" dirty="0" smtClean="0"/>
              <a:t>год в формате «Бюджет для граждан.</a:t>
            </a:r>
          </a:p>
          <a:p>
            <a:pPr algn="just"/>
            <a:r>
              <a:rPr lang="ru-RU" dirty="0" smtClean="0"/>
              <a:t>     «Бюджет для граждан» разработан в целях ознакомления граждан, не обладающих специальными знаниями в сфере бюджетного законодательства, с основными целями, задачами и приоритетными направлениями формирования и исполнения бюджета города. Он познакомит с основными положениями главного финансового документа, а именно с решением Вологодской городской Думы «Об исполнении бюджета города Вологды за </a:t>
            </a:r>
            <a:r>
              <a:rPr lang="ru-RU" dirty="0" smtClean="0"/>
              <a:t>2023 </a:t>
            </a:r>
            <a:r>
              <a:rPr lang="ru-RU" dirty="0" smtClean="0"/>
              <a:t>год».</a:t>
            </a:r>
          </a:p>
          <a:p>
            <a:pPr algn="just"/>
            <a:r>
              <a:rPr lang="ru-RU" dirty="0"/>
              <a:t> </a:t>
            </a:r>
            <a:r>
              <a:rPr lang="ru-RU" dirty="0" smtClean="0"/>
              <a:t>    По итогам работы за </a:t>
            </a:r>
            <a:r>
              <a:rPr lang="ru-RU" dirty="0" smtClean="0"/>
              <a:t>2023 </a:t>
            </a:r>
            <a:r>
              <a:rPr lang="ru-RU" dirty="0" smtClean="0"/>
              <a:t>год основная стратегическая цель бюджетной политики Департамента финансов Администрации города Вологды достигнута</a:t>
            </a:r>
            <a:r>
              <a:rPr lang="en-US" dirty="0" smtClean="0"/>
              <a:t>:</a:t>
            </a:r>
            <a:r>
              <a:rPr lang="ru-RU" dirty="0" smtClean="0"/>
              <a:t> обеспечена сбалансированность бюджета города Вологды. Значительные средства направлены на развитие города.</a:t>
            </a:r>
          </a:p>
          <a:p>
            <a:pPr algn="just"/>
            <a:endParaRPr lang="ru-RU" b="1" dirty="0">
              <a:solidFill>
                <a:srgbClr val="0065B0"/>
              </a:solidFill>
            </a:endParaRPr>
          </a:p>
          <a:p>
            <a:pPr algn="just"/>
            <a:endParaRPr lang="ru-RU" b="1" dirty="0" smtClean="0">
              <a:solidFill>
                <a:srgbClr val="0065B0"/>
              </a:solidFill>
            </a:endParaRPr>
          </a:p>
          <a:p>
            <a:pPr algn="just"/>
            <a:endParaRPr lang="ru-RU" sz="3000" b="1" dirty="0" smtClean="0"/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505003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39595" y="154379"/>
            <a:ext cx="1070138" cy="1101660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0" y="1643050"/>
            <a:ext cx="74295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 rot="10800000">
            <a:off x="7880229" y="3839353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>
            <a:off x="0" y="928670"/>
            <a:ext cx="1178711" cy="280079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7945" y="251039"/>
            <a:ext cx="7400260" cy="435935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C00000"/>
                </a:solidFill>
              </a:rPr>
              <a:t>КОНТАКТНАЯ ИНФОРМАЦИЯ </a:t>
            </a:r>
            <a:endParaRPr lang="ru-RU" sz="1800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7953" y="664467"/>
            <a:ext cx="7868093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«Бюджет для граждан» нацелен на получение обратной связи от граждан. Уважаемые вологжане! Мы надеемся, что представленная информация оказалась полезной и помогла составить достоверное мнение об итогах исполнения бюджета города Вологды за </a:t>
            </a:r>
            <a:r>
              <a:rPr lang="ru-RU" sz="2400" dirty="0" smtClean="0"/>
              <a:t>2023 </a:t>
            </a:r>
            <a:r>
              <a:rPr lang="ru-RU" sz="2400" dirty="0" smtClean="0"/>
              <a:t>год.</a:t>
            </a:r>
          </a:p>
          <a:p>
            <a:endParaRPr lang="ru-RU" b="1" dirty="0" smtClean="0"/>
          </a:p>
          <a:p>
            <a:endParaRPr lang="ru-RU" b="1" dirty="0">
              <a:solidFill>
                <a:srgbClr val="0065B0"/>
              </a:solidFill>
            </a:endParaRPr>
          </a:p>
          <a:p>
            <a:endParaRPr lang="ru-RU" b="1" dirty="0" smtClean="0">
              <a:solidFill>
                <a:srgbClr val="0065B0"/>
              </a:solidFill>
            </a:endParaRPr>
          </a:p>
          <a:p>
            <a:endParaRPr lang="ru-RU" sz="3000" b="1" dirty="0" smtClean="0"/>
          </a:p>
          <a:p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999737" y="2532067"/>
            <a:ext cx="74427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случае возникновения вопросов </a:t>
            </a:r>
            <a:r>
              <a:rPr lang="ru-RU" dirty="0"/>
              <a:t>в</a:t>
            </a:r>
            <a:r>
              <a:rPr lang="ru-RU" dirty="0" smtClean="0"/>
              <a:t>ы можете обратиться в Департамент финансов Администрации города Вологды</a:t>
            </a:r>
            <a:r>
              <a:rPr lang="en-US" dirty="0" smtClean="0"/>
              <a:t>: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8" name="Блок-схема: узел 7"/>
          <p:cNvSpPr/>
          <p:nvPr/>
        </p:nvSpPr>
        <p:spPr>
          <a:xfrm>
            <a:off x="889820" y="3292844"/>
            <a:ext cx="170121" cy="14885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104957" y="3128183"/>
            <a:ext cx="742152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н</a:t>
            </a:r>
            <a:r>
              <a:rPr lang="ru-RU" dirty="0" smtClean="0"/>
              <a:t>аписать письмо или прийти лично в часы приема по адресу</a:t>
            </a:r>
            <a:r>
              <a:rPr lang="en-US" dirty="0" smtClean="0"/>
              <a:t>:</a:t>
            </a:r>
            <a:endParaRPr lang="ru-RU" dirty="0" smtClean="0"/>
          </a:p>
          <a:p>
            <a:r>
              <a:rPr lang="ru-RU" dirty="0" smtClean="0"/>
              <a:t>160000, город Вологда, Каменный мост, д. 4</a:t>
            </a:r>
          </a:p>
          <a:p>
            <a:r>
              <a:rPr lang="ru-RU" dirty="0"/>
              <a:t>п</a:t>
            </a:r>
            <a:r>
              <a:rPr lang="ru-RU" dirty="0" smtClean="0"/>
              <a:t>озвонить по телефону</a:t>
            </a:r>
            <a:r>
              <a:rPr lang="en-US" dirty="0" smtClean="0"/>
              <a:t>:  +7 (8172) </a:t>
            </a:r>
            <a:r>
              <a:rPr lang="en-US" dirty="0" smtClean="0"/>
              <a:t>72-12-40</a:t>
            </a:r>
            <a:endParaRPr lang="ru-RU" dirty="0" smtClean="0"/>
          </a:p>
          <a:p>
            <a:r>
              <a:rPr lang="ru-RU" dirty="0" smtClean="0"/>
              <a:t>направить факс</a:t>
            </a:r>
            <a:r>
              <a:rPr lang="en-US" dirty="0" smtClean="0"/>
              <a:t>:</a:t>
            </a:r>
            <a:r>
              <a:rPr lang="ru-RU" dirty="0" smtClean="0"/>
              <a:t> +7 (8172) 72-12-40</a:t>
            </a:r>
            <a:endParaRPr lang="ru-RU" dirty="0" smtClean="0"/>
          </a:p>
          <a:p>
            <a:r>
              <a:rPr lang="ru-RU" dirty="0"/>
              <a:t>н</a:t>
            </a:r>
            <a:r>
              <a:rPr lang="ru-RU" dirty="0" smtClean="0"/>
              <a:t>аписать на электронную почту</a:t>
            </a:r>
            <a:r>
              <a:rPr lang="en-US" dirty="0" smtClean="0"/>
              <a:t>:</a:t>
            </a:r>
            <a:r>
              <a:rPr lang="ru-RU" dirty="0" smtClean="0"/>
              <a:t> </a:t>
            </a:r>
            <a:r>
              <a:rPr lang="en-US" dirty="0" smtClean="0"/>
              <a:t>df@vologda-city</a:t>
            </a:r>
            <a:r>
              <a:rPr lang="en-US" dirty="0"/>
              <a:t>.</a:t>
            </a:r>
            <a:r>
              <a:rPr lang="en-US" dirty="0" smtClean="0"/>
              <a:t>ru</a:t>
            </a:r>
          </a:p>
          <a:p>
            <a:endParaRPr lang="ru-RU" dirty="0"/>
          </a:p>
        </p:txBody>
      </p:sp>
      <p:sp>
        <p:nvSpPr>
          <p:cNvPr id="13" name="Блок-схема: узел 12"/>
          <p:cNvSpPr/>
          <p:nvPr/>
        </p:nvSpPr>
        <p:spPr>
          <a:xfrm>
            <a:off x="912332" y="3778011"/>
            <a:ext cx="180754" cy="17012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912329" y="4065090"/>
            <a:ext cx="180754" cy="159487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492825" y="5430339"/>
            <a:ext cx="71769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Руководитель Департамента финансов Администрации города Вологды</a:t>
            </a:r>
            <a:r>
              <a:rPr lang="en-US" dirty="0" smtClean="0"/>
              <a:t>: </a:t>
            </a:r>
            <a:r>
              <a:rPr lang="ru-RU" b="1" dirty="0" smtClean="0">
                <a:solidFill>
                  <a:srgbClr val="0065B0"/>
                </a:solidFill>
              </a:rPr>
              <a:t>заместитель Мэра города Вологды – начальник Департамента финансов Администрации города Вологды </a:t>
            </a:r>
          </a:p>
          <a:p>
            <a:r>
              <a:rPr lang="ru-RU" b="1" dirty="0" smtClean="0">
                <a:solidFill>
                  <a:srgbClr val="0065B0"/>
                </a:solidFill>
              </a:rPr>
              <a:t>Бурков Сергей Николаевич</a:t>
            </a:r>
            <a:endParaRPr lang="ru-RU" b="1" dirty="0">
              <a:solidFill>
                <a:srgbClr val="0065B0"/>
              </a:solidFill>
            </a:endParaRPr>
          </a:p>
        </p:txBody>
      </p:sp>
      <p:sp>
        <p:nvSpPr>
          <p:cNvPr id="18" name="Блок-схема: узел 17"/>
          <p:cNvSpPr/>
          <p:nvPr/>
        </p:nvSpPr>
        <p:spPr>
          <a:xfrm>
            <a:off x="910348" y="4348119"/>
            <a:ext cx="180754" cy="159487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294410" y="4548250"/>
            <a:ext cx="76595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Прием граждан осуществляется ежемесячно (каждую 1 и 3-ю среду) по предварительной записи (запись по телефонам</a:t>
            </a:r>
            <a:r>
              <a:rPr lang="en-US" dirty="0" smtClean="0"/>
              <a:t>: +7 (8172) 72-12-40,</a:t>
            </a:r>
            <a:r>
              <a:rPr lang="ru-RU" dirty="0" smtClean="0"/>
              <a:t> </a:t>
            </a:r>
          </a:p>
          <a:p>
            <a:pPr algn="just"/>
            <a:r>
              <a:rPr lang="ru-RU" dirty="0" smtClean="0"/>
              <a:t>+7 (8172) 72-26-95 с 8.00-17.00, перерыв с 12.30-13.30)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2397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26391" y="142852"/>
            <a:ext cx="1003254" cy="1032805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0" y="1643050"/>
            <a:ext cx="74295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 rot="10800000">
            <a:off x="7880229" y="3839353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>
            <a:off x="0" y="945604"/>
            <a:ext cx="1178711" cy="280079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455" y="332956"/>
            <a:ext cx="7400260" cy="76771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Исполнение бюджета города Вологды </a:t>
            </a:r>
            <a:br>
              <a:rPr lang="ru-RU" sz="2400" dirty="0" smtClean="0">
                <a:solidFill>
                  <a:srgbClr val="C00000"/>
                </a:solidFill>
              </a:rPr>
            </a:br>
            <a:r>
              <a:rPr lang="ru-RU" sz="2400" dirty="0" smtClean="0">
                <a:solidFill>
                  <a:srgbClr val="C00000"/>
                </a:solidFill>
              </a:rPr>
              <a:t>за </a:t>
            </a:r>
            <a:r>
              <a:rPr lang="ru-RU" sz="2400" dirty="0" smtClean="0">
                <a:solidFill>
                  <a:srgbClr val="C00000"/>
                </a:solidFill>
              </a:rPr>
              <a:t>2023 </a:t>
            </a:r>
            <a:r>
              <a:rPr lang="ru-RU" sz="2400" dirty="0" smtClean="0">
                <a:solidFill>
                  <a:srgbClr val="C00000"/>
                </a:solidFill>
              </a:rPr>
              <a:t>год осуществлялось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ru-RU" sz="2400" dirty="0" smtClean="0">
                <a:solidFill>
                  <a:srgbClr val="C00000"/>
                </a:solidFill>
              </a:rPr>
              <a:t>в соответствии с</a:t>
            </a:r>
            <a:r>
              <a:rPr lang="en-US" sz="2400" dirty="0" smtClean="0">
                <a:solidFill>
                  <a:srgbClr val="C00000"/>
                </a:solidFill>
              </a:rPr>
              <a:t>:</a:t>
            </a:r>
            <a:r>
              <a:rPr lang="ru-RU" sz="2400" dirty="0" smtClean="0">
                <a:solidFill>
                  <a:srgbClr val="C00000"/>
                </a:solidFill>
              </a:rPr>
              <a:t> 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63600" y="1341912"/>
            <a:ext cx="7579756" cy="6281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нормами бюджетного законодательства</a:t>
            </a:r>
            <a:r>
              <a:rPr lang="en-US" dirty="0" smtClean="0"/>
              <a:t>;</a:t>
            </a:r>
            <a:endParaRPr lang="ru-RU" dirty="0" smtClean="0"/>
          </a:p>
          <a:p>
            <a:endParaRPr lang="ru-RU" dirty="0"/>
          </a:p>
          <a:p>
            <a:r>
              <a:rPr lang="ru-RU" dirty="0" smtClean="0"/>
              <a:t>решением Вологодской городской Думы от </a:t>
            </a:r>
            <a:r>
              <a:rPr lang="ru-RU" dirty="0" smtClean="0"/>
              <a:t>22 </a:t>
            </a:r>
            <a:r>
              <a:rPr lang="ru-RU" dirty="0" smtClean="0"/>
              <a:t>декабря </a:t>
            </a:r>
            <a:r>
              <a:rPr lang="ru-RU" dirty="0" smtClean="0"/>
              <a:t>2022 </a:t>
            </a:r>
            <a:r>
              <a:rPr lang="ru-RU" dirty="0" smtClean="0"/>
              <a:t>года </a:t>
            </a:r>
            <a:r>
              <a:rPr lang="ru-RU" dirty="0" smtClean="0"/>
              <a:t>№ 819 </a:t>
            </a:r>
            <a:r>
              <a:rPr lang="ru-RU" dirty="0" smtClean="0"/>
              <a:t>«О Бюджете города Вологды на </a:t>
            </a:r>
            <a:r>
              <a:rPr lang="ru-RU" dirty="0" smtClean="0"/>
              <a:t>2023 </a:t>
            </a:r>
            <a:r>
              <a:rPr lang="ru-RU" dirty="0" smtClean="0"/>
              <a:t>год и плановый период </a:t>
            </a:r>
            <a:r>
              <a:rPr lang="ru-RU" dirty="0" smtClean="0"/>
              <a:t>2024 </a:t>
            </a:r>
            <a:r>
              <a:rPr lang="ru-RU" dirty="0" smtClean="0"/>
              <a:t>и </a:t>
            </a:r>
            <a:r>
              <a:rPr lang="ru-RU" dirty="0" smtClean="0"/>
              <a:t>2025 </a:t>
            </a:r>
            <a:r>
              <a:rPr lang="ru-RU" dirty="0" smtClean="0"/>
              <a:t>годов» (с последующими изменениями), принятыми муниципальными правовыми актами по расходованию средств</a:t>
            </a:r>
          </a:p>
          <a:p>
            <a:r>
              <a:rPr lang="ru-RU" dirty="0" smtClean="0"/>
              <a:t>(проведено </a:t>
            </a:r>
            <a:r>
              <a:rPr lang="ru-RU" dirty="0" smtClean="0"/>
              <a:t>9 </a:t>
            </a:r>
            <a:r>
              <a:rPr lang="ru-RU" dirty="0" smtClean="0"/>
              <a:t>корректировок бюджета города Вологды)</a:t>
            </a:r>
            <a:r>
              <a:rPr lang="en-US" dirty="0" smtClean="0"/>
              <a:t>;</a:t>
            </a:r>
            <a:endParaRPr lang="ru-RU" dirty="0" smtClean="0"/>
          </a:p>
          <a:p>
            <a:endParaRPr lang="ru-RU" dirty="0"/>
          </a:p>
          <a:p>
            <a:r>
              <a:rPr lang="ru-RU" dirty="0" smtClean="0"/>
              <a:t>сводной бюджетной росписью с учетом изменений, оформленных в установленном порядке</a:t>
            </a:r>
            <a:r>
              <a:rPr lang="en-US" dirty="0" smtClean="0"/>
              <a:t>;</a:t>
            </a:r>
          </a:p>
          <a:p>
            <a:endParaRPr lang="en-US" dirty="0"/>
          </a:p>
          <a:p>
            <a:r>
              <a:rPr lang="ru-RU" dirty="0" smtClean="0"/>
              <a:t>утвержденными лимитами бюджетных обязательств и предельными объемами финансирования</a:t>
            </a:r>
            <a:r>
              <a:rPr lang="en-US" dirty="0" smtClean="0"/>
              <a:t>;</a:t>
            </a:r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проведенными мероприятиями по увеличению доходов, погашению задолженности в бюджет города Вологды и оптимизации расходных обязательств.</a:t>
            </a:r>
            <a:endParaRPr lang="en-US" dirty="0" smtClean="0"/>
          </a:p>
          <a:p>
            <a:endParaRPr lang="en-US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8" name="Блок-схема: узел 7"/>
          <p:cNvSpPr/>
          <p:nvPr/>
        </p:nvSpPr>
        <p:spPr>
          <a:xfrm>
            <a:off x="591289" y="1983759"/>
            <a:ext cx="170121" cy="14885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568055" y="1442090"/>
            <a:ext cx="180754" cy="17012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569702" y="3647804"/>
            <a:ext cx="180754" cy="159487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579819" y="4431686"/>
            <a:ext cx="180754" cy="159487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лок-схема: узел 18"/>
          <p:cNvSpPr/>
          <p:nvPr/>
        </p:nvSpPr>
        <p:spPr>
          <a:xfrm>
            <a:off x="583227" y="5290226"/>
            <a:ext cx="180754" cy="159487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549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51470" y="142854"/>
            <a:ext cx="1016276" cy="1046211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0" y="1643051"/>
            <a:ext cx="74295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 rot="10800000">
            <a:off x="7965290" y="3786191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>
            <a:off x="1" y="928670"/>
            <a:ext cx="1178711" cy="2800791"/>
          </a:xfrm>
          <a:prstGeom prst="rect">
            <a:avLst/>
          </a:prstGeom>
          <a:noFill/>
        </p:spPr>
      </p:pic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30522" y="414045"/>
            <a:ext cx="8072439" cy="461665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Параметры исполнения бюджета 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(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млн. рублей)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3523688"/>
              </p:ext>
            </p:extLst>
          </p:nvPr>
        </p:nvGraphicFramePr>
        <p:xfrm>
          <a:off x="288410" y="1306284"/>
          <a:ext cx="8629958" cy="4917666"/>
        </p:xfrm>
        <a:graphic>
          <a:graphicData uri="http://schemas.openxmlformats.org/drawingml/2006/table">
            <a:tbl>
              <a:tblPr firstRow="1">
                <a:tableStyleId>{2D5ABB26-0587-4C30-8999-92F81FD0307C}</a:tableStyleId>
              </a:tblPr>
              <a:tblGrid>
                <a:gridCol w="3771610"/>
                <a:gridCol w="1214587"/>
                <a:gridCol w="1214587"/>
                <a:gridCol w="1214587"/>
                <a:gridCol w="1214587"/>
              </a:tblGrid>
              <a:tr h="1010412"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endParaRPr lang="ru-RU" sz="1300" b="0" i="0" u="none" strike="noStrike" kern="1200" dirty="0">
                        <a:solidFill>
                          <a:schemeClr val="bg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14" marB="45714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600" b="0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2022 </a:t>
                      </a:r>
                      <a:r>
                        <a:rPr lang="ru-RU" sz="1300" b="0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(исполнение)</a:t>
                      </a:r>
                      <a:endParaRPr lang="ru-RU" sz="1300" b="0" i="0" u="none" strike="noStrike" kern="1200" dirty="0">
                        <a:solidFill>
                          <a:schemeClr val="bg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14" marB="45714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600" b="0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Бюджет 2023 год</a:t>
                      </a:r>
                      <a:endParaRPr lang="ru-RU" sz="1600" b="0" i="0" u="none" strike="noStrike" kern="1200" dirty="0">
                        <a:solidFill>
                          <a:schemeClr val="bg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14" marB="45714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600" b="0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Исполнение</a:t>
                      </a:r>
                      <a:endParaRPr lang="ru-RU" sz="1600" b="0" i="0" u="none" strike="noStrike" kern="1200" dirty="0">
                        <a:solidFill>
                          <a:schemeClr val="bg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14" marB="45714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81280" marR="81280">
                    <a:lnL w="3175" cap="flat" cmpd="sng" algn="ctr">
                      <a:solidFill>
                        <a:srgbClr val="91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1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rgbClr val="91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1E7E5">
                        <a:alpha val="30000"/>
                      </a:srgbClr>
                    </a:solidFill>
                  </a:tcPr>
                </a:tc>
              </a:tr>
              <a:tr h="53588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ДОХОДЫ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71455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1" u="none" strike="noStrike" dirty="0" smtClean="0">
                          <a:effectLst/>
                          <a:latin typeface="+mn-lt"/>
                        </a:rPr>
                        <a:t>14 743,2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17 946,8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18 081,1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100,7%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889">
                <a:tc>
                  <a:txBody>
                    <a:bodyPr/>
                    <a:lstStyle/>
                    <a:p>
                      <a:pPr marL="180000" algn="l" rtl="0" fontAlgn="ctr"/>
                      <a:r>
                        <a:rPr lang="ru-RU" sz="160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налоговые и неналоговые доходы</a:t>
                      </a:r>
                      <a:endParaRPr lang="ru-RU" sz="1600" b="0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71455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4 517,4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4 700,8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4 960,8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105,5%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889">
                <a:tc>
                  <a:txBody>
                    <a:bodyPr/>
                    <a:lstStyle/>
                    <a:p>
                      <a:pPr marL="180000" algn="l" rtl="0" fontAlgn="ctr"/>
                      <a:r>
                        <a:rPr lang="ru-RU" sz="160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безвозмездные поступления</a:t>
                      </a:r>
                      <a:endParaRPr lang="ru-RU" sz="1600" b="0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71455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10 225,8</a:t>
                      </a:r>
                      <a:endParaRPr lang="ru-RU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13 246,0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13 120,3</a:t>
                      </a:r>
                      <a:endParaRPr lang="ru-RU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99,1%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88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РАСХОДЫ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71455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14 443,4</a:t>
                      </a:r>
                      <a:endParaRPr lang="ru-RU" sz="18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18 460,1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18 272,3</a:t>
                      </a:r>
                      <a:endParaRPr lang="ru-RU" sz="18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99,0%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889">
                <a:tc>
                  <a:txBody>
                    <a:bodyPr/>
                    <a:lstStyle/>
                    <a:p>
                      <a:pPr marL="180000" algn="l" rtl="0" fontAlgn="ctr"/>
                      <a:r>
                        <a:rPr lang="ru-RU" sz="160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за </a:t>
                      </a:r>
                      <a:r>
                        <a:rPr lang="ru-RU" sz="160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счет собственных источников</a:t>
                      </a:r>
                      <a:endParaRPr lang="ru-RU" sz="1600" b="0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71455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4 320,4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5 361,4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5 298,1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98,8%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1920">
                <a:tc>
                  <a:txBody>
                    <a:bodyPr/>
                    <a:lstStyle/>
                    <a:p>
                      <a:pPr marL="180000" algn="l" rtl="0" fontAlgn="ctr"/>
                      <a:r>
                        <a:rPr lang="ru-RU" sz="160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за счет </a:t>
                      </a:r>
                      <a:r>
                        <a:rPr lang="ru-RU" sz="160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межбюджетных трансфертов*</a:t>
                      </a:r>
                      <a:endParaRPr lang="ru-RU" sz="1600" b="0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71455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10 123,0</a:t>
                      </a:r>
                      <a:endParaRPr lang="ru-RU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13 098,7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12 974,2</a:t>
                      </a:r>
                      <a:endParaRPr lang="ru-RU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99,0%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88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Дефицит </a:t>
                      </a:r>
                      <a:r>
                        <a:rPr lang="ru-RU" sz="16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(-),</a:t>
                      </a:r>
                    </a:p>
                    <a:p>
                      <a:pPr algn="l" rtl="0" fontAlgn="ctr"/>
                      <a:r>
                        <a:rPr lang="ru-RU" sz="1600" b="1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профицит</a:t>
                      </a:r>
                      <a:r>
                        <a:rPr lang="ru-RU" sz="16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ru-RU" sz="1600" b="1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(+)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71455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+299,8</a:t>
                      </a:r>
                      <a:endParaRPr lang="ru-RU" sz="18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-513,3</a:t>
                      </a:r>
                      <a:endParaRPr lang="ru-RU" sz="18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-191,2</a:t>
                      </a:r>
                      <a:endParaRPr lang="ru-RU" sz="18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76446" y="6379121"/>
            <a:ext cx="85911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* Без учета дотации </a:t>
            </a:r>
            <a:r>
              <a:rPr lang="ru-RU" sz="1200" dirty="0"/>
              <a:t>на поддержку мер по обеспечению сбалансированности бюджетов</a:t>
            </a:r>
          </a:p>
        </p:txBody>
      </p:sp>
      <p:sp>
        <p:nvSpPr>
          <p:cNvPr id="9" name="Номер слайда 37"/>
          <p:cNvSpPr>
            <a:spLocks noGrp="1"/>
          </p:cNvSpPr>
          <p:nvPr>
            <p:ph type="sldNum" sz="quarter" idx="12"/>
          </p:nvPr>
        </p:nvSpPr>
        <p:spPr>
          <a:xfrm>
            <a:off x="7086600" y="6492876"/>
            <a:ext cx="2057400" cy="365125"/>
          </a:xfrm>
        </p:spPr>
        <p:txBody>
          <a:bodyPr/>
          <a:lstStyle/>
          <a:p>
            <a:fld id="{FAA4E6F3-DB0E-47F2-9117-410F00671F2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110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75220" y="142854"/>
            <a:ext cx="992525" cy="1021761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0" y="1643051"/>
            <a:ext cx="74295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5" cstate="print"/>
          <a:srcRect l="50000" b="44246"/>
          <a:stretch>
            <a:fillRect/>
          </a:stretch>
        </p:blipFill>
        <p:spPr bwMode="auto">
          <a:xfrm rot="10800000">
            <a:off x="7965290" y="3786191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5" cstate="print"/>
          <a:srcRect l="50000" b="44246"/>
          <a:stretch>
            <a:fillRect/>
          </a:stretch>
        </p:blipFill>
        <p:spPr bwMode="auto">
          <a:xfrm>
            <a:off x="1" y="928670"/>
            <a:ext cx="1178711" cy="2800791"/>
          </a:xfrm>
          <a:prstGeom prst="rect">
            <a:avLst/>
          </a:prstGeom>
          <a:noFill/>
        </p:spPr>
      </p:pic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8093077"/>
              </p:ext>
            </p:extLst>
          </p:nvPr>
        </p:nvGraphicFramePr>
        <p:xfrm>
          <a:off x="433390" y="2857501"/>
          <a:ext cx="8353423" cy="3686114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872383"/>
                <a:gridCol w="1296208"/>
                <a:gridCol w="1296208"/>
                <a:gridCol w="1296208"/>
                <a:gridCol w="1296208"/>
                <a:gridCol w="1296208"/>
              </a:tblGrid>
              <a:tr h="868652"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6" marB="45706" anchor="ctr"/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Бюджет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6" marB="45706" anchor="ctr"/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Исполнено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6" marB="45706" anchor="ctr"/>
                </a:tc>
                <a:tc gridSpan="2"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Отклонение от Бюджета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6" marB="45706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81280" marR="81280">
                    <a:lnL w="3175" cap="flat" cmpd="sng" algn="ctr">
                      <a:solidFill>
                        <a:srgbClr val="91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1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rgbClr val="91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1E7E5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Темп роста к 2022 году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6" marB="45706" anchor="ctr"/>
                </a:tc>
              </a:tr>
              <a:tr h="35338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НДФЛ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6" marB="45706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effectLst/>
                        </a:rPr>
                        <a:t>2 720,7</a:t>
                      </a:r>
                      <a:endParaRPr lang="ru-RU" sz="14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2 823,4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+102,7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+3,8%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+13,2%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</a:tr>
              <a:tr h="443862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УСН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6" marB="45706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effectLst/>
                        </a:rPr>
                        <a:t>690,3</a:t>
                      </a:r>
                    </a:p>
                    <a:p>
                      <a:pPr marL="0" algn="ctr" defTabSz="914400" rtl="0" eaLnBrk="1" fontAlgn="ctr" latinLnBrk="0" hangingPunct="1"/>
                      <a:endParaRPr lang="ru-RU" sz="14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dk1"/>
                          </a:solidFill>
                        </a:rPr>
                        <a:t>689,0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-1,4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-0,2%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-1,0%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</a:tr>
              <a:tr h="35338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Патент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6" marB="45706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effectLst/>
                        </a:rPr>
                        <a:t>41,7</a:t>
                      </a:r>
                      <a:endParaRPr lang="ru-RU" sz="14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dk1"/>
                          </a:solidFill>
                        </a:rPr>
                        <a:t>40,0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-1,7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-4,1%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-59,9%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</a:tr>
              <a:tr h="480032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Налог на имущество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6" marB="45706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effectLst/>
                        </a:rPr>
                        <a:t>521,6</a:t>
                      </a:r>
                      <a:endParaRPr lang="ru-RU" sz="14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585,9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+64,3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+12,3%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+11,2%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</a:tr>
              <a:tr h="480032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Земельный налог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6" marB="45706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effectLst/>
                        </a:rPr>
                        <a:t>169,1</a:t>
                      </a:r>
                      <a:endParaRPr lang="ru-RU" sz="14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173,7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+4,6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+2,7%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-7,5%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</a:tr>
              <a:tr h="35338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Прочие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6" marB="45706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effectLst/>
                        </a:rPr>
                        <a:t>86,6</a:t>
                      </a:r>
                      <a:endParaRPr lang="ru-RU" sz="14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84,9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-1,7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-2,0%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-11,0%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</a:tr>
              <a:tr h="35338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Итого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6" marB="45706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effectLst/>
                        </a:rPr>
                        <a:t>4 230,0</a:t>
                      </a:r>
                      <a:endParaRPr lang="ru-RU" sz="14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4 396,9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+166,9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+3,9%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+7,2%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</a:tr>
            </a:tbl>
          </a:graphicData>
        </a:graphic>
      </p:graphicFrame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535782" y="240934"/>
            <a:ext cx="8072439" cy="830997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Исполнение Бюджета по налоговым доходам</a:t>
            </a:r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endParaRPr lang="ru-RU" sz="24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(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млн. рублей)</a:t>
            </a:r>
          </a:p>
        </p:txBody>
      </p:sp>
      <p:graphicFrame>
        <p:nvGraphicFramePr>
          <p:cNvPr id="2" name="Объект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63769752"/>
              </p:ext>
            </p:extLst>
          </p:nvPr>
        </p:nvGraphicFramePr>
        <p:xfrm>
          <a:off x="361952" y="1333502"/>
          <a:ext cx="8505825" cy="1411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0" name="Лист" r:id="rId6" imgW="8734515" imgH="1466940" progId="Excel.Sheet.8">
                  <p:embed/>
                </p:oleObj>
              </mc:Choice>
              <mc:Fallback>
                <p:oleObj name="Лист" r:id="rId6" imgW="8734515" imgH="1466940" progId="Excel.Shee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1952" y="1333502"/>
                        <a:ext cx="8505825" cy="1411287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3584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45242" y="142854"/>
            <a:ext cx="922503" cy="949676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0" y="1643051"/>
            <a:ext cx="74295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5" cstate="print"/>
          <a:srcRect l="50000" b="44246"/>
          <a:stretch>
            <a:fillRect/>
          </a:stretch>
        </p:blipFill>
        <p:spPr bwMode="auto">
          <a:xfrm rot="10800000">
            <a:off x="7965290" y="3786191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5" cstate="print"/>
          <a:srcRect l="50000" b="44246"/>
          <a:stretch>
            <a:fillRect/>
          </a:stretch>
        </p:blipFill>
        <p:spPr bwMode="auto">
          <a:xfrm>
            <a:off x="1" y="985820"/>
            <a:ext cx="1178711" cy="2800791"/>
          </a:xfrm>
          <a:prstGeom prst="rect">
            <a:avLst/>
          </a:prstGeom>
          <a:noFill/>
        </p:spPr>
      </p:pic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535782" y="155209"/>
            <a:ext cx="8072439" cy="830997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Исполнение Бюджета по неналоговым доходам</a:t>
            </a:r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endParaRPr lang="ru-RU" sz="24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(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млн. рублей)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8265157"/>
              </p:ext>
            </p:extLst>
          </p:nvPr>
        </p:nvGraphicFramePr>
        <p:xfrm>
          <a:off x="395288" y="2484439"/>
          <a:ext cx="8353424" cy="4255915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2016404"/>
                <a:gridCol w="1267404"/>
                <a:gridCol w="1267404"/>
                <a:gridCol w="1267404"/>
                <a:gridCol w="1267404"/>
                <a:gridCol w="1267404"/>
              </a:tblGrid>
              <a:tr h="868650"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5" marB="45705" anchor="ctr"/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Бюджет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5" marB="45705" anchor="ctr"/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Исполнено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5" marB="45705" anchor="ctr"/>
                </a:tc>
                <a:tc gridSpan="2"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Отклонение от Бюджета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5" marB="45705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81280" marR="81280">
                    <a:lnL w="3175" cap="flat" cmpd="sng" algn="ctr">
                      <a:solidFill>
                        <a:srgbClr val="91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1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rgbClr val="91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1E7E5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Темп роста к 2022 году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5" marB="45705" anchor="ctr"/>
                </a:tc>
              </a:tr>
              <a:tr h="68576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Доходы от использования имущества</a:t>
                      </a:r>
                      <a:endParaRPr lang="ru-RU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5" marB="4570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>
                          <a:effectLst/>
                        </a:rPr>
                        <a:t>212,5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267,9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+55,4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+26,1%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+26,0%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</a:tr>
              <a:tr h="6743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Доходы от оказания платных услуг</a:t>
                      </a:r>
                      <a:endParaRPr lang="ru-RU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5" marB="4570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>
                          <a:effectLst/>
                        </a:rPr>
                        <a:t>34,7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45,3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+10,6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+30,6%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-16,6%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</a:tr>
              <a:tr h="6743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Доходы от продажи активов</a:t>
                      </a:r>
                      <a:endParaRPr lang="ru-RU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5" marB="4570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>
                          <a:effectLst/>
                        </a:rPr>
                        <a:t>185,3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203,4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+18,1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+9,7%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+95,4%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</a:tr>
              <a:tr h="6743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Штрафы, санкции, возмещение</a:t>
                      </a:r>
                      <a:endParaRPr lang="ru-RU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5" marB="4570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>
                          <a:effectLst/>
                        </a:rPr>
                        <a:t>35,8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44,8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+9,0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+25,2%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+15,7%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</a:tr>
              <a:tr h="339238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Прочие</a:t>
                      </a:r>
                      <a:endParaRPr lang="ru-RU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5" marB="4570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>
                          <a:effectLst/>
                        </a:rPr>
                        <a:t>2,5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2,5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0,0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0,0%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-66,2%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</a:tr>
              <a:tr h="339238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Итого</a:t>
                      </a:r>
                      <a:endParaRPr lang="ru-RU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5" marB="4570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>
                          <a:effectLst/>
                        </a:rPr>
                        <a:t>470,8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563,9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+93,1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+19,8%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+35,2%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</a:tr>
            </a:tbl>
          </a:graphicData>
        </a:graphic>
      </p:graphicFrame>
      <p:graphicFrame>
        <p:nvGraphicFramePr>
          <p:cNvPr id="2" name="Объект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2585453"/>
              </p:ext>
            </p:extLst>
          </p:nvPr>
        </p:nvGraphicFramePr>
        <p:xfrm>
          <a:off x="531814" y="1066801"/>
          <a:ext cx="7937500" cy="1116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3" name="Лист" r:id="rId6" imgW="8753602" imgH="1304989" progId="Excel.Sheet.8">
                  <p:embed/>
                </p:oleObj>
              </mc:Choice>
              <mc:Fallback>
                <p:oleObj name="Лист" r:id="rId6" imgW="8753602" imgH="1304989" progId="Excel.Shee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1814" y="1066801"/>
                        <a:ext cx="7937500" cy="111601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29496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22172" y="142854"/>
            <a:ext cx="945574" cy="973427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0" y="1643051"/>
            <a:ext cx="74295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 rot="10800000">
            <a:off x="7965290" y="3786191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>
            <a:off x="1" y="823895"/>
            <a:ext cx="1178711" cy="2800791"/>
          </a:xfrm>
          <a:prstGeom prst="rect">
            <a:avLst/>
          </a:prstGeom>
          <a:noFill/>
        </p:spPr>
      </p:pic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702369649"/>
              </p:ext>
            </p:extLst>
          </p:nvPr>
        </p:nvGraphicFramePr>
        <p:xfrm>
          <a:off x="2543177" y="1542288"/>
          <a:ext cx="6600825" cy="477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" name="Нашивка 3"/>
          <p:cNvSpPr/>
          <p:nvPr/>
        </p:nvSpPr>
        <p:spPr>
          <a:xfrm>
            <a:off x="2097264" y="5136444"/>
            <a:ext cx="484632" cy="484632"/>
          </a:xfrm>
          <a:prstGeom prst="chevron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Нашивка 4"/>
          <p:cNvSpPr/>
          <p:nvPr/>
        </p:nvSpPr>
        <p:spPr>
          <a:xfrm>
            <a:off x="2104321" y="4031545"/>
            <a:ext cx="504825" cy="513207"/>
          </a:xfrm>
          <a:prstGeom prst="chevron">
            <a:avLst/>
          </a:prstGeom>
          <a:solidFill>
            <a:srgbClr val="CBCBCB"/>
          </a:solidFill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 flipV="1">
            <a:off x="2687826" y="5004277"/>
            <a:ext cx="2253181" cy="4463"/>
          </a:xfrm>
          <a:prstGeom prst="line">
            <a:avLst/>
          </a:prstGeom>
          <a:ln w="412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687181" y="5007805"/>
            <a:ext cx="1807535" cy="10634"/>
          </a:xfrm>
          <a:prstGeom prst="line">
            <a:avLst/>
          </a:prstGeom>
          <a:ln w="412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562327" y="5723821"/>
            <a:ext cx="1943100" cy="9524"/>
          </a:xfrm>
          <a:prstGeom prst="line">
            <a:avLst/>
          </a:prstGeom>
          <a:ln w="41275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-144491" y="285522"/>
            <a:ext cx="86201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ДИНАМИКА РАСХОДОВ БЮДЖЕТА В 2019-2023 годах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(млн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руб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.)</a:t>
            </a:r>
          </a:p>
        </p:txBody>
      </p:sp>
      <p:cxnSp>
        <p:nvCxnSpPr>
          <p:cNvPr id="29" name="Прямая со стрелкой 28"/>
          <p:cNvCxnSpPr/>
          <p:nvPr/>
        </p:nvCxnSpPr>
        <p:spPr>
          <a:xfrm flipV="1">
            <a:off x="3430904" y="3014135"/>
            <a:ext cx="655675" cy="196769"/>
          </a:xfrm>
          <a:prstGeom prst="straightConnector1">
            <a:avLst/>
          </a:prstGeom>
          <a:ln w="4127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259646" y="3918303"/>
            <a:ext cx="17907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ЗА СЧЕТ СРЕДСТВ ВЫШЕСТОЯЩИХ БЮДЖЕТОВ</a:t>
            </a:r>
            <a:endParaRPr lang="ru-RU" sz="14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590551" y="499300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3" name="TextBox 42"/>
          <p:cNvSpPr txBox="1"/>
          <p:nvPr/>
        </p:nvSpPr>
        <p:spPr>
          <a:xfrm>
            <a:off x="353483" y="4994316"/>
            <a:ext cx="173355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ЗА СЧЕТ </a:t>
            </a:r>
            <a:r>
              <a:rPr lang="ru-RU" sz="1400" b="1" dirty="0"/>
              <a:t>С</a:t>
            </a:r>
            <a:r>
              <a:rPr lang="ru-RU" sz="1400" b="1" dirty="0" smtClean="0"/>
              <a:t>РЕДСТВ БЮДЖЕТА ГОРОДА ВОЛОГДЫ</a:t>
            </a:r>
            <a:endParaRPr lang="ru-RU" sz="1400" b="1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 flipV="1">
            <a:off x="5827956" y="2307922"/>
            <a:ext cx="627321" cy="350876"/>
          </a:xfrm>
          <a:prstGeom prst="straightConnector1">
            <a:avLst/>
          </a:prstGeom>
          <a:ln w="4127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445301" y="3452813"/>
            <a:ext cx="12121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10 123,0</a:t>
            </a:r>
            <a:endParaRPr lang="ru-RU" sz="2000" b="1" dirty="0">
              <a:solidFill>
                <a:schemeClr val="bg1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V="1">
            <a:off x="5226757" y="4933245"/>
            <a:ext cx="936977" cy="2"/>
          </a:xfrm>
          <a:prstGeom prst="line">
            <a:avLst/>
          </a:prstGeom>
          <a:ln w="412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V="1">
            <a:off x="7697973" y="4603898"/>
            <a:ext cx="1031359" cy="10632"/>
          </a:xfrm>
          <a:prstGeom prst="line">
            <a:avLst/>
          </a:prstGeom>
          <a:ln w="412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6485859" y="4787278"/>
            <a:ext cx="946299" cy="1"/>
          </a:xfrm>
          <a:prstGeom prst="line">
            <a:avLst/>
          </a:prstGeom>
          <a:ln w="412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Номер слайда 37"/>
          <p:cNvSpPr>
            <a:spLocks noGrp="1"/>
          </p:cNvSpPr>
          <p:nvPr>
            <p:ph type="sldNum" sz="quarter" idx="12"/>
          </p:nvPr>
        </p:nvSpPr>
        <p:spPr>
          <a:xfrm>
            <a:off x="7086600" y="6492876"/>
            <a:ext cx="2057400" cy="365125"/>
          </a:xfrm>
        </p:spPr>
        <p:txBody>
          <a:bodyPr/>
          <a:lstStyle/>
          <a:p>
            <a:fld id="{FAA4E6F3-DB0E-47F2-9117-410F00671F2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919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43070" y="112889"/>
            <a:ext cx="8257861" cy="9068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Расходы бюджета города 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Вологды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2023 год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018789" y="3381487"/>
            <a:ext cx="2573471" cy="555152"/>
          </a:xfrm>
          <a:prstGeom prst="rect">
            <a:avLst/>
          </a:prstGeom>
          <a:gradFill flip="none" rotWithShape="1">
            <a:gsLst>
              <a:gs pos="0">
                <a:srgbClr val="CBCBCB"/>
              </a:gs>
              <a:gs pos="100000">
                <a:srgbClr val="CBCBCB"/>
              </a:gs>
              <a:gs pos="100000">
                <a:srgbClr val="7A243D"/>
              </a:gs>
              <a:gs pos="100000">
                <a:srgbClr val="4D172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За счёт межбюджетных трансфертов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81698" y="3348198"/>
            <a:ext cx="2176993" cy="555152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60000"/>
                  <a:lumOff val="40000"/>
                </a:schemeClr>
              </a:gs>
              <a:gs pos="100000">
                <a:srgbClr val="DF9C70"/>
              </a:gs>
              <a:gs pos="100000">
                <a:srgbClr val="DF9C70"/>
              </a:gs>
              <a:gs pos="100000">
                <a:srgbClr val="C96C2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За счёт собственных средств бюджета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5708653" y="6316019"/>
            <a:ext cx="1371600" cy="142875"/>
          </a:xfrm>
          <a:prstGeom prst="ellipse">
            <a:avLst/>
          </a:prstGeom>
          <a:gradFill flip="none" rotWithShape="1">
            <a:gsLst>
              <a:gs pos="79000">
                <a:schemeClr val="bg1">
                  <a:alpha val="0"/>
                </a:schemeClr>
              </a:gs>
              <a:gs pos="0">
                <a:schemeClr val="tx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875035" y="6309710"/>
            <a:ext cx="1371600" cy="142875"/>
          </a:xfrm>
          <a:prstGeom prst="ellipse">
            <a:avLst/>
          </a:prstGeom>
          <a:gradFill flip="none" rotWithShape="1">
            <a:gsLst>
              <a:gs pos="79000">
                <a:schemeClr val="bg1">
                  <a:alpha val="0"/>
                </a:schemeClr>
              </a:gs>
              <a:gs pos="0">
                <a:schemeClr val="tx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1426962" y="4077981"/>
            <a:ext cx="2268000" cy="2268000"/>
          </a:xfrm>
          <a:prstGeom prst="ellipse">
            <a:avLst/>
          </a:prstGeom>
          <a:solidFill>
            <a:srgbClr val="0065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Хорда 19"/>
          <p:cNvSpPr>
            <a:spLocks noChangeAspect="1"/>
          </p:cNvSpPr>
          <p:nvPr/>
        </p:nvSpPr>
        <p:spPr>
          <a:xfrm>
            <a:off x="1426962" y="4068725"/>
            <a:ext cx="2268000" cy="2268000"/>
          </a:xfrm>
          <a:prstGeom prst="chord">
            <a:avLst>
              <a:gd name="adj1" fmla="val 18120388"/>
              <a:gd name="adj2" fmla="val 14151829"/>
            </a:avLst>
          </a:prstGeom>
          <a:gradFill flip="none" rotWithShape="1">
            <a:gsLst>
              <a:gs pos="100000">
                <a:schemeClr val="accent1">
                  <a:lumMod val="60000"/>
                  <a:lumOff val="40000"/>
                </a:schemeClr>
              </a:gs>
              <a:gs pos="100000">
                <a:srgbClr val="C96C2D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1920244" y="4236429"/>
            <a:ext cx="1258785" cy="9500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 rot="8460000">
            <a:off x="1852886" y="4376069"/>
            <a:ext cx="305184" cy="15524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5235278" y="4079535"/>
            <a:ext cx="2268000" cy="22680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 rot="8460000">
            <a:off x="5661202" y="4377623"/>
            <a:ext cx="305184" cy="15524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2009542" y="5007298"/>
            <a:ext cx="11025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5 361,4</a:t>
            </a:r>
          </a:p>
          <a:p>
            <a:pPr algn="ctr"/>
            <a:r>
              <a:rPr lang="ru-RU" sz="2400" b="1" dirty="0" smtClean="0"/>
              <a:t>5 298,1</a:t>
            </a:r>
          </a:p>
          <a:p>
            <a:pPr algn="ctr"/>
            <a:r>
              <a:rPr lang="ru-RU" dirty="0" smtClean="0"/>
              <a:t>98,8%</a:t>
            </a:r>
            <a:endParaRPr lang="ru-RU" dirty="0"/>
          </a:p>
        </p:txBody>
      </p:sp>
      <p:sp>
        <p:nvSpPr>
          <p:cNvPr id="27" name="Хорда 26"/>
          <p:cNvSpPr>
            <a:spLocks noChangeAspect="1"/>
          </p:cNvSpPr>
          <p:nvPr/>
        </p:nvSpPr>
        <p:spPr>
          <a:xfrm>
            <a:off x="5235278" y="4077981"/>
            <a:ext cx="2268000" cy="2268000"/>
          </a:xfrm>
          <a:prstGeom prst="chord">
            <a:avLst>
              <a:gd name="adj1" fmla="val 17869904"/>
              <a:gd name="adj2" fmla="val 14593499"/>
            </a:avLst>
          </a:prstGeom>
          <a:gradFill flip="none" rotWithShape="1">
            <a:gsLst>
              <a:gs pos="100000">
                <a:srgbClr val="CBCBCB"/>
              </a:gs>
              <a:gs pos="100000">
                <a:srgbClr val="4D1726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5714777" y="5027603"/>
            <a:ext cx="1365955" cy="1038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13 098,7</a:t>
            </a:r>
          </a:p>
          <a:p>
            <a:pPr algn="ctr"/>
            <a:r>
              <a:rPr lang="ru-RU" sz="2400" b="1" dirty="0" smtClean="0"/>
              <a:t>12 974,2</a:t>
            </a:r>
          </a:p>
          <a:p>
            <a:pPr algn="ctr"/>
            <a:r>
              <a:rPr lang="ru-RU" dirty="0" smtClean="0"/>
              <a:t>99,1 %</a:t>
            </a:r>
            <a:endParaRPr lang="ru-RU" dirty="0"/>
          </a:p>
        </p:txBody>
      </p:sp>
      <p:sp>
        <p:nvSpPr>
          <p:cNvPr id="29" name="Овал 28"/>
          <p:cNvSpPr/>
          <p:nvPr/>
        </p:nvSpPr>
        <p:spPr>
          <a:xfrm>
            <a:off x="5827666" y="4175293"/>
            <a:ext cx="1078456" cy="112889"/>
          </a:xfrm>
          <a:prstGeom prst="ellipse">
            <a:avLst/>
          </a:prstGeom>
          <a:solidFill>
            <a:srgbClr val="4D1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>
            <a:off x="6782099" y="1483163"/>
            <a:ext cx="10272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C00000"/>
                </a:solidFill>
              </a:rPr>
              <a:t>млн руб.</a:t>
            </a:r>
            <a:endParaRPr lang="ru-RU" sz="1400" dirty="0">
              <a:solidFill>
                <a:srgbClr val="C0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812091" y="4981639"/>
            <a:ext cx="111921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/>
              <a:t>Утверждено</a:t>
            </a:r>
          </a:p>
          <a:p>
            <a:pPr algn="ctr"/>
            <a:endParaRPr lang="ru-RU" sz="800" dirty="0" smtClean="0"/>
          </a:p>
          <a:p>
            <a:pPr algn="ctr"/>
            <a:r>
              <a:rPr lang="ru-RU" sz="1400" b="1" dirty="0" smtClean="0"/>
              <a:t>Исполнено</a:t>
            </a:r>
          </a:p>
          <a:p>
            <a:pPr algn="ctr"/>
            <a:endParaRPr lang="ru-RU" sz="800" b="1" dirty="0" smtClean="0"/>
          </a:p>
          <a:p>
            <a:pPr algn="ctr"/>
            <a:r>
              <a:rPr lang="ru-RU" sz="1400" dirty="0" smtClean="0"/>
              <a:t>Процент </a:t>
            </a:r>
          </a:p>
          <a:p>
            <a:pPr algn="ctr"/>
            <a:r>
              <a:rPr lang="ru-RU" sz="1400" dirty="0" smtClean="0"/>
              <a:t>исполнения</a:t>
            </a:r>
            <a:endParaRPr lang="ru-RU" sz="1400" dirty="0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1036566" y="1970696"/>
            <a:ext cx="6998623" cy="414867"/>
          </a:xfrm>
          <a:prstGeom prst="roundRect">
            <a:avLst>
              <a:gd name="adj" fmla="val 50000"/>
            </a:avLst>
          </a:prstGeom>
          <a:solidFill>
            <a:srgbClr val="0065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924331" y="1970697"/>
            <a:ext cx="6960291" cy="414867"/>
          </a:xfrm>
          <a:prstGeom prst="roundRect">
            <a:avLst>
              <a:gd name="adj" fmla="val 50000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TextBox 33"/>
          <p:cNvSpPr txBox="1"/>
          <p:nvPr/>
        </p:nvSpPr>
        <p:spPr>
          <a:xfrm>
            <a:off x="5916848" y="1993464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18 272,3 (99,0%)</a:t>
            </a:r>
            <a:endParaRPr lang="ru-RU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8147550" y="2572154"/>
            <a:ext cx="10979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18 460,1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-24541" y="1637052"/>
            <a:ext cx="7925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dirty="0" err="1" smtClean="0"/>
              <a:t>Исполне</a:t>
            </a:r>
            <a:r>
              <a:rPr lang="ru-RU" sz="1200" dirty="0" smtClean="0"/>
              <a:t>-</a:t>
            </a:r>
          </a:p>
          <a:p>
            <a:pPr algn="ctr"/>
            <a:r>
              <a:rPr lang="ru-RU" sz="1200" dirty="0" smtClean="0"/>
              <a:t>но</a:t>
            </a:r>
            <a:endParaRPr lang="ru-RU" sz="1200" dirty="0"/>
          </a:p>
        </p:txBody>
      </p:sp>
      <p:sp>
        <p:nvSpPr>
          <p:cNvPr id="40" name="TextBox 39"/>
          <p:cNvSpPr txBox="1"/>
          <p:nvPr/>
        </p:nvSpPr>
        <p:spPr>
          <a:xfrm>
            <a:off x="8199494" y="1637052"/>
            <a:ext cx="8682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dirty="0" err="1" smtClean="0"/>
              <a:t>Утвержде</a:t>
            </a:r>
            <a:r>
              <a:rPr lang="ru-RU" sz="1200" dirty="0" smtClean="0"/>
              <a:t>-</a:t>
            </a:r>
          </a:p>
          <a:p>
            <a:pPr algn="ctr"/>
            <a:r>
              <a:rPr lang="ru-RU" sz="1200" dirty="0" smtClean="0"/>
              <a:t>но</a:t>
            </a:r>
            <a:endParaRPr lang="ru-RU" sz="1200" dirty="0"/>
          </a:p>
        </p:txBody>
      </p:sp>
      <p:sp>
        <p:nvSpPr>
          <p:cNvPr id="43" name="Прямоугольник 42"/>
          <p:cNvSpPr/>
          <p:nvPr/>
        </p:nvSpPr>
        <p:spPr>
          <a:xfrm flipH="1">
            <a:off x="3638099" y="3168725"/>
            <a:ext cx="479025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254000" dir="10800000" sx="70000" sy="70000" algn="r" rotWithShape="0">
              <a:prstClr val="black">
                <a:alpha val="40000"/>
              </a:prstClr>
            </a:out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 flipH="1">
            <a:off x="1001423" y="3193784"/>
            <a:ext cx="479025" cy="90344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254000" sx="70000" sy="70000" algn="l" rotWithShape="0">
              <a:prstClr val="black">
                <a:alpha val="40000"/>
              </a:prstClr>
            </a:out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 flipH="1">
            <a:off x="7608220" y="3182057"/>
            <a:ext cx="479025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254000" dir="10800000" sx="70000" sy="70000" algn="r" rotWithShape="0">
              <a:prstClr val="black">
                <a:alpha val="40000"/>
              </a:prstClr>
            </a:out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 flipH="1">
            <a:off x="4571647" y="3186133"/>
            <a:ext cx="479025" cy="90344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254000" sx="70000" sy="70000" algn="l" rotWithShape="0">
              <a:prstClr val="black">
                <a:alpha val="40000"/>
              </a:prstClr>
            </a:out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TextBox 46"/>
          <p:cNvSpPr txBox="1"/>
          <p:nvPr/>
        </p:nvSpPr>
        <p:spPr>
          <a:xfrm>
            <a:off x="7012185" y="6206347"/>
            <a:ext cx="8501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млн руб.</a:t>
            </a:r>
            <a:endParaRPr lang="ru-RU" sz="1400" dirty="0"/>
          </a:p>
        </p:txBody>
      </p:sp>
      <p:sp>
        <p:nvSpPr>
          <p:cNvPr id="54" name="TextBox 53"/>
          <p:cNvSpPr txBox="1"/>
          <p:nvPr/>
        </p:nvSpPr>
        <p:spPr>
          <a:xfrm>
            <a:off x="338937" y="6543960"/>
            <a:ext cx="21847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 smtClean="0">
                <a:solidFill>
                  <a:schemeClr val="bg1"/>
                </a:solidFill>
              </a:rPr>
              <a:t>Администрация города Твери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41" name="Номер слайда 40"/>
          <p:cNvSpPr>
            <a:spLocks noGrp="1"/>
          </p:cNvSpPr>
          <p:nvPr>
            <p:ph type="sldNum" sz="quarter" idx="12"/>
          </p:nvPr>
        </p:nvSpPr>
        <p:spPr>
          <a:xfrm>
            <a:off x="7086600" y="6492876"/>
            <a:ext cx="2057400" cy="365125"/>
          </a:xfrm>
        </p:spPr>
        <p:txBody>
          <a:bodyPr/>
          <a:lstStyle/>
          <a:p>
            <a:fld id="{FAA4E6F3-DB0E-47F2-9117-410F00671F2E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49" name="Picture 1" descr="D:\Логотип АГВ второ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5221" y="142854"/>
            <a:ext cx="992524" cy="1021760"/>
          </a:xfrm>
          <a:prstGeom prst="rect">
            <a:avLst/>
          </a:prstGeom>
          <a:noFill/>
        </p:spPr>
      </p:pic>
      <p:cxnSp>
        <p:nvCxnSpPr>
          <p:cNvPr id="42" name="Прямая соединительная линия 41"/>
          <p:cNvCxnSpPr/>
          <p:nvPr/>
        </p:nvCxnSpPr>
        <p:spPr>
          <a:xfrm flipH="1">
            <a:off x="798482" y="1551559"/>
            <a:ext cx="3" cy="1126602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Овал 47"/>
          <p:cNvSpPr/>
          <p:nvPr/>
        </p:nvSpPr>
        <p:spPr>
          <a:xfrm>
            <a:off x="723394" y="2082056"/>
            <a:ext cx="150181" cy="15018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0" name="Прямая соединительная линия 49"/>
          <p:cNvCxnSpPr/>
          <p:nvPr/>
        </p:nvCxnSpPr>
        <p:spPr>
          <a:xfrm flipH="1">
            <a:off x="8162169" y="1551559"/>
            <a:ext cx="3" cy="1126602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Овал 50"/>
          <p:cNvSpPr/>
          <p:nvPr/>
        </p:nvSpPr>
        <p:spPr>
          <a:xfrm>
            <a:off x="8087081" y="2103039"/>
            <a:ext cx="150181" cy="150181"/>
          </a:xfrm>
          <a:prstGeom prst="ellipse">
            <a:avLst/>
          </a:prstGeom>
          <a:solidFill>
            <a:srgbClr val="0065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481698" y="2678713"/>
            <a:ext cx="21564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29% </a:t>
            </a:r>
            <a:r>
              <a:rPr lang="ru-RU" dirty="0" smtClean="0"/>
              <a:t>бюджетных расходов</a:t>
            </a:r>
            <a:endParaRPr lang="ru-RU" dirty="0"/>
          </a:p>
        </p:txBody>
      </p:sp>
      <p:sp>
        <p:nvSpPr>
          <p:cNvPr id="52" name="TextBox 51"/>
          <p:cNvSpPr txBox="1"/>
          <p:nvPr/>
        </p:nvSpPr>
        <p:spPr>
          <a:xfrm>
            <a:off x="5227323" y="2649300"/>
            <a:ext cx="21564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71% </a:t>
            </a:r>
            <a:r>
              <a:rPr lang="ru-RU" dirty="0" smtClean="0"/>
              <a:t>бюджетных расходов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9400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482225" y="519290"/>
            <a:ext cx="8179553" cy="5794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расходов 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счет межбюджетных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трансфертов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1879423" y="3759635"/>
            <a:ext cx="5400000" cy="414867"/>
          </a:xfrm>
          <a:prstGeom prst="roundRect">
            <a:avLst>
              <a:gd name="adj" fmla="val 50000"/>
            </a:avLst>
          </a:prstGeom>
          <a:solidFill>
            <a:srgbClr val="0065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871472" y="3759634"/>
            <a:ext cx="5336851" cy="414867"/>
          </a:xfrm>
          <a:prstGeom prst="roundRect">
            <a:avLst>
              <a:gd name="adj" fmla="val 50000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7763327" y="3785453"/>
            <a:ext cx="909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6 904,7</a:t>
            </a:r>
            <a:endParaRPr lang="ru-RU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141557" y="3769550"/>
            <a:ext cx="881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6 795,0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855570" y="4830418"/>
            <a:ext cx="5376143" cy="377687"/>
          </a:xfrm>
          <a:prstGeom prst="roundRect">
            <a:avLst>
              <a:gd name="adj" fmla="val 50000"/>
            </a:avLst>
          </a:prstGeom>
          <a:solidFill>
            <a:srgbClr val="0065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863519" y="4834395"/>
            <a:ext cx="5292655" cy="387136"/>
          </a:xfrm>
          <a:prstGeom prst="roundRect">
            <a:avLst>
              <a:gd name="adj" fmla="val 50000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6073423" y="4846493"/>
            <a:ext cx="8855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4 877,3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823764" y="5949272"/>
            <a:ext cx="5400000" cy="414867"/>
          </a:xfrm>
          <a:prstGeom prst="roundRect">
            <a:avLst>
              <a:gd name="adj" fmla="val 50000"/>
            </a:avLst>
          </a:prstGeom>
          <a:solidFill>
            <a:srgbClr val="0065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823765" y="5949272"/>
            <a:ext cx="5344681" cy="414867"/>
          </a:xfrm>
          <a:prstGeom prst="roundRect">
            <a:avLst>
              <a:gd name="adj" fmla="val 50000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6224498" y="5975981"/>
            <a:ext cx="71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375,1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904242" y="6011660"/>
            <a:ext cx="71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375,1</a:t>
            </a:r>
            <a:endParaRPr lang="ru-RU" b="1" dirty="0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1919181" y="2594992"/>
            <a:ext cx="5431647" cy="409466"/>
          </a:xfrm>
          <a:prstGeom prst="roundRect">
            <a:avLst>
              <a:gd name="adj" fmla="val 50000"/>
            </a:avLst>
          </a:prstGeom>
          <a:solidFill>
            <a:srgbClr val="0065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1911226" y="2602943"/>
            <a:ext cx="5403975" cy="389640"/>
          </a:xfrm>
          <a:prstGeom prst="roundRect">
            <a:avLst>
              <a:gd name="adj" fmla="val 50000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TextBox 30"/>
          <p:cNvSpPr txBox="1"/>
          <p:nvPr/>
        </p:nvSpPr>
        <p:spPr>
          <a:xfrm>
            <a:off x="5930643" y="2606530"/>
            <a:ext cx="71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926,8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755179" y="2590833"/>
            <a:ext cx="71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926,8</a:t>
            </a:r>
            <a:endParaRPr lang="ru-RU" b="1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2714145" y="3229304"/>
            <a:ext cx="3682855" cy="360000"/>
          </a:xfrm>
          <a:prstGeom prst="rect">
            <a:avLst/>
          </a:prstGeom>
          <a:gradFill flip="none" rotWithShape="1">
            <a:gsLst>
              <a:gs pos="100000">
                <a:srgbClr val="0065B0"/>
              </a:gs>
              <a:gs pos="100000">
                <a:srgbClr val="7A243D"/>
              </a:gs>
              <a:gs pos="100000">
                <a:srgbClr val="7A243D"/>
              </a:gs>
              <a:gs pos="100000">
                <a:srgbClr val="5B1B2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400" b="1" dirty="0"/>
              <a:t>Субсидии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2674387" y="4339943"/>
            <a:ext cx="3682855" cy="360000"/>
          </a:xfrm>
          <a:prstGeom prst="rect">
            <a:avLst/>
          </a:prstGeom>
          <a:gradFill flip="none" rotWithShape="1">
            <a:gsLst>
              <a:gs pos="100000">
                <a:srgbClr val="0065B0"/>
              </a:gs>
              <a:gs pos="100000">
                <a:srgbClr val="7A243D"/>
              </a:gs>
              <a:gs pos="100000">
                <a:srgbClr val="7A243D"/>
              </a:gs>
              <a:gs pos="100000">
                <a:srgbClr val="5B1B2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400" b="1" dirty="0"/>
              <a:t>Субвенции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2707575" y="5351229"/>
            <a:ext cx="3681351" cy="485029"/>
          </a:xfrm>
          <a:prstGeom prst="rect">
            <a:avLst/>
          </a:prstGeom>
          <a:gradFill flip="none" rotWithShape="1">
            <a:gsLst>
              <a:gs pos="100000">
                <a:srgbClr val="0065B0"/>
              </a:gs>
              <a:gs pos="100000">
                <a:srgbClr val="7A243D"/>
              </a:gs>
              <a:gs pos="100000">
                <a:srgbClr val="7A243D"/>
              </a:gs>
              <a:gs pos="100000">
                <a:srgbClr val="0065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200" b="1" dirty="0"/>
              <a:t>Иные межбюджетные трансферты</a:t>
            </a:r>
          </a:p>
        </p:txBody>
      </p:sp>
      <p:sp>
        <p:nvSpPr>
          <p:cNvPr id="36" name="Прямоугольник 35"/>
          <p:cNvSpPr/>
          <p:nvPr/>
        </p:nvSpPr>
        <p:spPr>
          <a:xfrm flipH="1">
            <a:off x="2235117" y="3132814"/>
            <a:ext cx="479025" cy="6277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254000" sx="65000" sy="65000" algn="l" rotWithShape="0">
              <a:prstClr val="black">
                <a:alpha val="40000"/>
              </a:prstClr>
            </a:out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 flipH="1">
            <a:off x="6396998" y="3124862"/>
            <a:ext cx="479025" cy="63312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254000" dir="10800000" sx="65000" sy="65000" algn="r" rotWithShape="0">
              <a:prstClr val="black">
                <a:alpha val="40000"/>
              </a:prstClr>
            </a:out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 flipH="1">
            <a:off x="2187409" y="4174435"/>
            <a:ext cx="479025" cy="64528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254000" sx="65000" sy="65000" algn="l" rotWithShape="0">
              <a:prstClr val="black">
                <a:alpha val="40000"/>
              </a:prstClr>
            </a:out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 flipH="1">
            <a:off x="6345469" y="4186310"/>
            <a:ext cx="479025" cy="6401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254000" dir="10800000" sx="65000" sy="65000" algn="r" rotWithShape="0">
              <a:prstClr val="black">
                <a:alpha val="40000"/>
              </a:prstClr>
            </a:out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 flipH="1">
            <a:off x="2197629" y="5239910"/>
            <a:ext cx="515881" cy="67038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254000" sx="65000" sy="65000" algn="l" rotWithShape="0">
              <a:prstClr val="black">
                <a:alpha val="40000"/>
              </a:prstClr>
            </a:out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 flipH="1">
            <a:off x="6394209" y="5245101"/>
            <a:ext cx="479025" cy="66081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254000" dir="10800000" sx="65000" sy="65000" algn="r" rotWithShape="0">
              <a:prstClr val="black">
                <a:alpha val="40000"/>
              </a:prstClr>
            </a:out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3" name="Прямая соединительная линия 42"/>
          <p:cNvCxnSpPr/>
          <p:nvPr/>
        </p:nvCxnSpPr>
        <p:spPr>
          <a:xfrm flipH="1">
            <a:off x="1455422" y="1682045"/>
            <a:ext cx="847" cy="456423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Овал 51"/>
          <p:cNvSpPr/>
          <p:nvPr/>
        </p:nvSpPr>
        <p:spPr>
          <a:xfrm>
            <a:off x="1396232" y="2740166"/>
            <a:ext cx="150181" cy="15018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Овал 52"/>
          <p:cNvSpPr/>
          <p:nvPr/>
        </p:nvSpPr>
        <p:spPr>
          <a:xfrm>
            <a:off x="1383712" y="3884025"/>
            <a:ext cx="150181" cy="15018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Овал 53"/>
          <p:cNvSpPr/>
          <p:nvPr/>
        </p:nvSpPr>
        <p:spPr>
          <a:xfrm>
            <a:off x="1386740" y="4995053"/>
            <a:ext cx="150181" cy="15018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1368111" y="6106587"/>
            <a:ext cx="150181" cy="15018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6" name="Прямая соединительная линия 55"/>
          <p:cNvCxnSpPr/>
          <p:nvPr/>
        </p:nvCxnSpPr>
        <p:spPr>
          <a:xfrm flipH="1">
            <a:off x="7576205" y="1659467"/>
            <a:ext cx="32507" cy="4586814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Овал 56"/>
          <p:cNvSpPr/>
          <p:nvPr/>
        </p:nvSpPr>
        <p:spPr>
          <a:xfrm>
            <a:off x="7517018" y="2700409"/>
            <a:ext cx="150181" cy="150181"/>
          </a:xfrm>
          <a:prstGeom prst="ellipse">
            <a:avLst/>
          </a:prstGeom>
          <a:solidFill>
            <a:srgbClr val="0065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Овал 57"/>
          <p:cNvSpPr/>
          <p:nvPr/>
        </p:nvSpPr>
        <p:spPr>
          <a:xfrm>
            <a:off x="7519123" y="3895314"/>
            <a:ext cx="150181" cy="150181"/>
          </a:xfrm>
          <a:prstGeom prst="ellipse">
            <a:avLst/>
          </a:prstGeom>
          <a:solidFill>
            <a:srgbClr val="0065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Овал 58"/>
          <p:cNvSpPr/>
          <p:nvPr/>
        </p:nvSpPr>
        <p:spPr>
          <a:xfrm>
            <a:off x="7525490" y="4950278"/>
            <a:ext cx="150181" cy="150181"/>
          </a:xfrm>
          <a:prstGeom prst="ellipse">
            <a:avLst/>
          </a:prstGeom>
          <a:solidFill>
            <a:srgbClr val="0065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7510199" y="6129165"/>
            <a:ext cx="150181" cy="150181"/>
          </a:xfrm>
          <a:prstGeom prst="ellipse">
            <a:avLst/>
          </a:prstGeom>
          <a:solidFill>
            <a:srgbClr val="0065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TextBox 60"/>
          <p:cNvSpPr txBox="1"/>
          <p:nvPr/>
        </p:nvSpPr>
        <p:spPr>
          <a:xfrm>
            <a:off x="7675174" y="1399007"/>
            <a:ext cx="11192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Утверждено</a:t>
            </a:r>
            <a:endParaRPr lang="ru-RU" sz="1400" dirty="0"/>
          </a:p>
        </p:txBody>
      </p:sp>
      <p:sp>
        <p:nvSpPr>
          <p:cNvPr id="62" name="TextBox 61"/>
          <p:cNvSpPr txBox="1"/>
          <p:nvPr/>
        </p:nvSpPr>
        <p:spPr>
          <a:xfrm>
            <a:off x="293529" y="1453367"/>
            <a:ext cx="10277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Исполнено</a:t>
            </a:r>
            <a:endParaRPr lang="ru-RU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7715423" y="4900991"/>
            <a:ext cx="881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4 892,1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740355" y="984542"/>
            <a:ext cx="8501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rgbClr val="C00000"/>
                </a:solidFill>
              </a:rPr>
              <a:t>млн руб.</a:t>
            </a:r>
            <a:endParaRPr lang="ru-RU" sz="1400" dirty="0">
              <a:solidFill>
                <a:srgbClr val="C00000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2730046" y="2103703"/>
            <a:ext cx="3682855" cy="360000"/>
          </a:xfrm>
          <a:prstGeom prst="rect">
            <a:avLst/>
          </a:prstGeom>
          <a:gradFill flip="none" rotWithShape="1">
            <a:gsLst>
              <a:gs pos="100000">
                <a:srgbClr val="0065B0"/>
              </a:gs>
              <a:gs pos="100000">
                <a:srgbClr val="7A243D"/>
              </a:gs>
              <a:gs pos="100000">
                <a:srgbClr val="7A243D"/>
              </a:gs>
              <a:gs pos="100000">
                <a:srgbClr val="5B1B2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400" b="1" dirty="0" smtClean="0"/>
              <a:t>Дотации</a:t>
            </a:r>
            <a:endParaRPr lang="ru-RU" sz="1400" b="1" dirty="0"/>
          </a:p>
        </p:txBody>
      </p:sp>
      <p:sp>
        <p:nvSpPr>
          <p:cNvPr id="48" name="Прямоугольник 47"/>
          <p:cNvSpPr/>
          <p:nvPr/>
        </p:nvSpPr>
        <p:spPr>
          <a:xfrm flipH="1">
            <a:off x="2243066" y="1975557"/>
            <a:ext cx="479025" cy="6116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254000" sx="65000" sy="65000" algn="l" rotWithShape="0">
              <a:prstClr val="black">
                <a:alpha val="40000"/>
              </a:prstClr>
            </a:out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 flipH="1">
            <a:off x="6408750" y="1944094"/>
            <a:ext cx="475223" cy="63610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254000" dir="10800000" sx="65000" sy="65000" algn="r" rotWithShape="0">
              <a:prstClr val="black">
                <a:alpha val="40000"/>
              </a:prstClr>
            </a:out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Номер слайда 64"/>
          <p:cNvSpPr>
            <a:spLocks noGrp="1"/>
          </p:cNvSpPr>
          <p:nvPr>
            <p:ph type="sldNum" sz="quarter" idx="12"/>
          </p:nvPr>
        </p:nvSpPr>
        <p:spPr>
          <a:xfrm>
            <a:off x="7086600" y="6492876"/>
            <a:ext cx="2057400" cy="365125"/>
          </a:xfrm>
        </p:spPr>
        <p:txBody>
          <a:bodyPr/>
          <a:lstStyle/>
          <a:p>
            <a:fld id="{FAA4E6F3-DB0E-47F2-9117-410F00671F2E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66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3" cstate="print"/>
          <a:srcRect l="50000" b="44246"/>
          <a:stretch>
            <a:fillRect/>
          </a:stretch>
        </p:blipFill>
        <p:spPr bwMode="auto">
          <a:xfrm>
            <a:off x="1" y="928670"/>
            <a:ext cx="1178711" cy="2800791"/>
          </a:xfrm>
          <a:prstGeom prst="rect">
            <a:avLst/>
          </a:prstGeom>
          <a:noFill/>
        </p:spPr>
      </p:pic>
      <p:pic>
        <p:nvPicPr>
          <p:cNvPr id="74" name="Picture 1" descr="D:\Логотип АГВ второй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97331" y="131565"/>
            <a:ext cx="1002682" cy="1032217"/>
          </a:xfrm>
          <a:prstGeom prst="rect">
            <a:avLst/>
          </a:prstGeom>
          <a:noFill/>
        </p:spPr>
      </p:pic>
      <p:pic>
        <p:nvPicPr>
          <p:cNvPr id="5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3" cstate="print"/>
          <a:srcRect l="50000" b="44246"/>
          <a:stretch>
            <a:fillRect/>
          </a:stretch>
        </p:blipFill>
        <p:spPr bwMode="auto">
          <a:xfrm rot="10800000">
            <a:off x="7965290" y="3786191"/>
            <a:ext cx="1178711" cy="28007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78151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10378</TotalTime>
  <Words>2052</Words>
  <Application>Microsoft Office PowerPoint</Application>
  <PresentationFormat>Экран (4:3)</PresentationFormat>
  <Paragraphs>546</Paragraphs>
  <Slides>20</Slides>
  <Notes>19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Тема Office</vt:lpstr>
      <vt:lpstr>Лист</vt:lpstr>
      <vt:lpstr>БюДЖЕТ ДЛЯ ГРАЖДАН </vt:lpstr>
      <vt:lpstr>Уважаемые жители города Вологды!</vt:lpstr>
      <vt:lpstr>Исполнение бюджета города Вологды  за 2023 год осуществлялось в соответствии с: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КОНТАКТНАЯ ИНФОРМАЦИЯ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Комарова Екатерина Владимировна</dc:creator>
  <cp:lastModifiedBy>Мякшина Ирина Владимировна</cp:lastModifiedBy>
  <cp:revision>803</cp:revision>
  <cp:lastPrinted>2024-03-26T14:50:43Z</cp:lastPrinted>
  <dcterms:created xsi:type="dcterms:W3CDTF">2021-02-03T05:57:38Z</dcterms:created>
  <dcterms:modified xsi:type="dcterms:W3CDTF">2024-04-18T12:34:04Z</dcterms:modified>
</cp:coreProperties>
</file>