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9" r:id="rId2"/>
    <p:sldId id="300" r:id="rId3"/>
    <p:sldId id="302" r:id="rId4"/>
    <p:sldId id="279" r:id="rId5"/>
    <p:sldId id="296" r:id="rId6"/>
    <p:sldId id="297" r:id="rId7"/>
    <p:sldId id="260" r:id="rId8"/>
    <p:sldId id="261" r:id="rId9"/>
    <p:sldId id="277" r:id="rId10"/>
    <p:sldId id="295" r:id="rId11"/>
    <p:sldId id="303" r:id="rId12"/>
    <p:sldId id="304" r:id="rId13"/>
    <p:sldId id="305" r:id="rId14"/>
    <p:sldId id="306" r:id="rId15"/>
    <p:sldId id="292" r:id="rId16"/>
    <p:sldId id="298" r:id="rId17"/>
    <p:sldId id="267" r:id="rId18"/>
    <p:sldId id="301" r:id="rId19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якшина Ирина Владимировна" initials="МИ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0"/>
    <a:srgbClr val="7BD1F7"/>
    <a:srgbClr val="CBCBCB"/>
    <a:srgbClr val="FF5D5D"/>
    <a:srgbClr val="FFDC6D"/>
    <a:srgbClr val="F6BB00"/>
    <a:srgbClr val="3399FF"/>
    <a:srgbClr val="FFFFFF"/>
    <a:srgbClr val="F5F5F5"/>
    <a:srgbClr val="F7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63314" autoAdjust="0"/>
  </p:normalViewPr>
  <p:slideViewPr>
    <p:cSldViewPr snapToGrid="0">
      <p:cViewPr varScale="1">
        <p:scale>
          <a:sx n="113" d="100"/>
          <a:sy n="113" d="100"/>
        </p:scale>
        <p:origin x="-1500" y="-108"/>
      </p:cViewPr>
      <p:guideLst>
        <p:guide orient="horz" pos="217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8617021276595744E-2"/>
          <c:w val="0.95416666666666661"/>
          <c:h val="0.864623261852906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3462.6</c:v>
                </c:pt>
                <c:pt idx="1">
                  <c:v>3585.5</c:v>
                </c:pt>
                <c:pt idx="2">
                  <c:v>3277.1</c:v>
                </c:pt>
                <c:pt idx="3">
                  <c:v>3772</c:v>
                </c:pt>
                <c:pt idx="4">
                  <c:v>4320.3999999999996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CBCBCB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4521.2</c:v>
                </c:pt>
                <c:pt idx="1">
                  <c:v>6232.9</c:v>
                </c:pt>
                <c:pt idx="2">
                  <c:v>6571.2</c:v>
                </c:pt>
                <c:pt idx="3" formatCode="#,##0.0">
                  <c:v>8187</c:v>
                </c:pt>
                <c:pt idx="4">
                  <c:v>10123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4427264"/>
        <c:axId val="35052288"/>
      </c:barChart>
      <c:catAx>
        <c:axId val="4442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052288"/>
        <c:crosses val="autoZero"/>
        <c:auto val="1"/>
        <c:lblAlgn val="ctr"/>
        <c:lblOffset val="100"/>
        <c:noMultiLvlLbl val="0"/>
      </c:catAx>
      <c:valAx>
        <c:axId val="35052288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44427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12625279598670858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val>
            <c:numRef>
              <c:f>Лист1!$A$2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val>
            <c:numRef>
              <c:f>Лист1!$B$2</c:f>
              <c:numCache>
                <c:formatCode>#,##0.0</c:formatCode>
                <c:ptCount val="1"/>
                <c:pt idx="0">
                  <c:v>65.099999999999994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Нац. оборона и безопасность</c:v>
                </c:pt>
              </c:strCache>
            </c:strRef>
          </c:tx>
          <c:invertIfNegative val="0"/>
          <c:val>
            <c:numRef>
              <c:f>Лист1!$C$2</c:f>
              <c:numCache>
                <c:formatCode>#,##0.0</c:formatCode>
                <c:ptCount val="1"/>
                <c:pt idx="0">
                  <c:v>101.8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Обслуживание долга</c:v>
                </c:pt>
              </c:strCache>
            </c:strRef>
          </c:tx>
          <c:invertIfNegative val="0"/>
          <c:val>
            <c:numRef>
              <c:f>Лист1!$D$2</c:f>
              <c:numCache>
                <c:formatCode>#,##0.0</c:formatCode>
                <c:ptCount val="1"/>
                <c:pt idx="0">
                  <c:v>56.8</c:v>
                </c:pt>
              </c:numCache>
            </c:numRef>
          </c:val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Лист1!$E$2</c:f>
              <c:numCache>
                <c:formatCode>#,##0.0</c:formatCode>
                <c:ptCount val="1"/>
                <c:pt idx="0">
                  <c:v>712.1</c:v>
                </c:pt>
              </c:numCache>
            </c:numRef>
          </c:val>
        </c:ser>
        <c:ser>
          <c:idx val="5"/>
          <c:order val="5"/>
          <c:tx>
            <c:strRef>
              <c:f>Лист1!$F$1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val>
            <c:numRef>
              <c:f>Лист1!$F$2</c:f>
              <c:numCache>
                <c:formatCode>#,##0.0</c:formatCode>
                <c:ptCount val="1"/>
                <c:pt idx="0">
                  <c:v>873.6</c:v>
                </c:pt>
              </c:numCache>
            </c:numRef>
          </c:val>
        </c:ser>
        <c:ser>
          <c:idx val="6"/>
          <c:order val="6"/>
          <c:tx>
            <c:strRef>
              <c:f>Лист1!$G$1</c:f>
              <c:strCache>
                <c:ptCount val="1"/>
                <c:pt idx="0">
                  <c:v>Нац. экономика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val>
            <c:numRef>
              <c:f>Лист1!$G$2</c:f>
              <c:numCache>
                <c:formatCode>#,##0.0</c:formatCode>
                <c:ptCount val="1"/>
                <c:pt idx="0">
                  <c:v>2555.1999999999998</c:v>
                </c:pt>
              </c:numCache>
            </c:numRef>
          </c:val>
        </c:ser>
        <c:ser>
          <c:idx val="7"/>
          <c:order val="7"/>
          <c:tx>
            <c:strRef>
              <c:f>Лист1!$H$1</c:f>
              <c:strCache>
                <c:ptCount val="1"/>
                <c:pt idx="0">
                  <c:v>Физ. культура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Лист1!$H$2</c:f>
              <c:numCache>
                <c:formatCode>#,##0.0</c:formatCode>
                <c:ptCount val="1"/>
                <c:pt idx="0">
                  <c:v>244.5</c:v>
                </c:pt>
              </c:numCache>
            </c:numRef>
          </c:val>
        </c:ser>
        <c:ser>
          <c:idx val="8"/>
          <c:order val="8"/>
          <c:tx>
            <c:strRef>
              <c:f>Лист1!$I$1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Лист1!$I$2</c:f>
              <c:numCache>
                <c:formatCode>#,##0.0</c:formatCode>
                <c:ptCount val="1"/>
                <c:pt idx="0">
                  <c:v>248.2</c:v>
                </c:pt>
              </c:numCache>
            </c:numRef>
          </c:val>
        </c:ser>
        <c:ser>
          <c:idx val="9"/>
          <c:order val="9"/>
          <c:tx>
            <c:strRef>
              <c:f>Лист1!$J$1</c:f>
              <c:strCache>
                <c:ptCount val="1"/>
                <c:pt idx="0">
                  <c:v>Соц. политика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val>
            <c:numRef>
              <c:f>Лист1!$J$2</c:f>
              <c:numCache>
                <c:formatCode>#,##0.0</c:formatCode>
                <c:ptCount val="1"/>
                <c:pt idx="0">
                  <c:v>345.8</c:v>
                </c:pt>
              </c:numCache>
            </c:numRef>
          </c:val>
        </c:ser>
        <c:ser>
          <c:idx val="10"/>
          <c:order val="10"/>
          <c:tx>
            <c:strRef>
              <c:f>Лист1!$K$1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val>
            <c:numRef>
              <c:f>Лист1!$K$2</c:f>
              <c:numCache>
                <c:formatCode>#,##0.0</c:formatCode>
                <c:ptCount val="1"/>
                <c:pt idx="0">
                  <c:v>6755.9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100"/>
        <c:axId val="151471104"/>
        <c:axId val="31674304"/>
      </c:barChart>
      <c:catAx>
        <c:axId val="151471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674304"/>
        <c:crosses val="autoZero"/>
        <c:auto val="1"/>
        <c:lblAlgn val="ctr"/>
        <c:lblOffset val="100"/>
        <c:noMultiLvlLbl val="0"/>
      </c:catAx>
      <c:valAx>
        <c:axId val="31674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1471104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10509444940072146"/>
          <c:y val="0.18024639642754822"/>
          <c:w val="0.25741592645746869"/>
          <c:h val="0.81975360357245186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963867231583768E-2"/>
          <c:y val="0.14781721639331488"/>
          <c:w val="0.48546292892749587"/>
          <c:h val="0.781151288696846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</a:t>
                    </a:r>
                    <a:r>
                      <a:rPr lang="ru-RU" dirty="0" smtClean="0"/>
                      <a:t>8,7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Непрограммные направления деятельности</c:v>
                </c:pt>
                <c:pt idx="1">
                  <c:v>Муниципальные программы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1.3</c:v>
                </c:pt>
                <c:pt idx="1">
                  <c:v>98.7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5153552980324638"/>
          <c:y val="0.13423891532275045"/>
          <c:w val="0.44565765551346381"/>
          <c:h val="0.6155589004615619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4231113993217059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262959317585291E-2"/>
          <c:y val="7.3907480314960626E-3"/>
          <c:w val="0.54715616797900257"/>
          <c:h val="0.820734251968503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УЧАСТИЕ в 6 национальных проектах</c:v>
                </c:pt>
              </c:strCache>
            </c:strRef>
          </c:tx>
          <c:explosion val="7"/>
          <c:dPt>
            <c:idx val="0"/>
            <c:bubble3D val="0"/>
            <c:explosion val="12"/>
            <c:spPr>
              <a:solidFill>
                <a:srgbClr val="FF0000"/>
              </a:solidFill>
            </c:spPr>
          </c:dPt>
          <c:dPt>
            <c:idx val="1"/>
            <c:bubble3D val="0"/>
            <c:explosion val="10"/>
            <c:spPr>
              <a:solidFill>
                <a:srgbClr val="FFC000"/>
              </a:solidFill>
            </c:spPr>
          </c:dPt>
          <c:dPt>
            <c:idx val="2"/>
            <c:bubble3D val="0"/>
            <c:explosion val="5"/>
            <c:spPr>
              <a:solidFill>
                <a:schemeClr val="accent6">
                  <a:lumMod val="50000"/>
                </a:schemeClr>
              </a:solidFill>
            </c:spPr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областной бюджет</c:v>
                </c:pt>
                <c:pt idx="2">
                  <c:v>бюджет города Вологды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988.5</c:v>
                </c:pt>
                <c:pt idx="1">
                  <c:v>867</c:v>
                </c:pt>
                <c:pt idx="2">
                  <c:v>83.1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6378480179624609"/>
          <c:y val="0.25261009625899261"/>
          <c:w val="0.44708588099984353"/>
          <c:h val="0.4670745283495002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232283259803313E-2"/>
          <c:y val="2.6193378381444213E-2"/>
          <c:w val="0.85209950635765219"/>
          <c:h val="0.5650297961397672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spPr>
            <a:ln w="317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circle"/>
            <c:size val="5"/>
            <c:spPr>
              <a:solidFill>
                <a:schemeClr val="tx2">
                  <a:lumMod val="60000"/>
                  <a:lumOff val="40000"/>
                </a:schemeClr>
              </a:solidFill>
            </c:spPr>
          </c:marker>
          <c:dLbls>
            <c:dLbl>
              <c:idx val="0"/>
              <c:layout>
                <c:manualLayout>
                  <c:x val="-4.4513740804978497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513740804978483E-2"/>
                  <c:y val="-5.000554054639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641886559496001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5949667927719727E-2"/>
                  <c:y val="-5.4767972979383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641886559496001E-2"/>
                  <c:y val="-5.7149189195878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8719673106101526E-3"/>
                  <c:y val="-2.8574594597939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2183.8000000000002</c:v>
                </c:pt>
                <c:pt idx="1">
                  <c:v>2185.9</c:v>
                </c:pt>
                <c:pt idx="2">
                  <c:v>2184.6</c:v>
                </c:pt>
                <c:pt idx="3">
                  <c:v>2104.6999999999998</c:v>
                </c:pt>
                <c:pt idx="4">
                  <c:v>2026.1</c:v>
                </c:pt>
                <c:pt idx="5">
                  <c:v>1945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 по коммерческим кредитам</c:v>
                </c:pt>
              </c:strCache>
            </c:strRef>
          </c:tx>
          <c:spPr>
            <a:ln w="31750">
              <a:solidFill>
                <a:schemeClr val="accent4">
                  <a:lumMod val="75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4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4.4513740804978497E-2"/>
                  <c:y val="6.4292837845363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205959436754757E-2"/>
                  <c:y val="6.4292837845363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641886559496001E-2"/>
                  <c:y val="5.2386756762888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5949667927719727E-2"/>
                  <c:y val="5.2386756762888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3077813682237245E-2"/>
                  <c:y val="5.2386756762888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Лист1!$C$2:$C$7</c:f>
              <c:numCache>
                <c:formatCode>#,##0.00</c:formatCode>
                <c:ptCount val="6"/>
                <c:pt idx="0">
                  <c:v>1810</c:v>
                </c:pt>
                <c:pt idx="1">
                  <c:v>1880</c:v>
                </c:pt>
                <c:pt idx="2">
                  <c:v>1950</c:v>
                </c:pt>
                <c:pt idx="3">
                  <c:v>1945</c:v>
                </c:pt>
                <c:pt idx="4">
                  <c:v>1945</c:v>
                </c:pt>
                <c:pt idx="5">
                  <c:v>1945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долг по муниципальным гарантиям</c:v>
                </c:pt>
              </c:strCache>
            </c:strRef>
          </c:tx>
          <c:spPr>
            <a:ln w="31750">
              <a:solidFill>
                <a:srgbClr val="006600"/>
              </a:solidFill>
            </a:ln>
          </c:spPr>
          <c:marker>
            <c:symbol val="circle"/>
            <c:size val="5"/>
            <c:spPr>
              <a:solidFill>
                <a:srgbClr val="006600"/>
              </a:solidFill>
            </c:spPr>
          </c:marker>
          <c:dLbls>
            <c:dLbl>
              <c:idx val="0"/>
              <c:layout>
                <c:manualLayout>
                  <c:x val="-2.5846688209342345E-2"/>
                  <c:y val="-5.7149189195878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4462250945789794E-2"/>
                  <c:y val="-5.4767972979383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641886559496001E-2"/>
                  <c:y val="-5.9530405412373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462250945789794E-2"/>
                  <c:y val="-5.4767972979383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7334105191272275E-2"/>
                  <c:y val="-5.7149189195878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4358140576135718E-3"/>
                  <c:y val="9.5248648659797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373.8</c:v>
                </c:pt>
                <c:pt idx="1">
                  <c:v>305.89999999999998</c:v>
                </c:pt>
                <c:pt idx="2">
                  <c:v>234.6</c:v>
                </c:pt>
                <c:pt idx="3">
                  <c:v>159.69999999999999</c:v>
                </c:pt>
                <c:pt idx="4">
                  <c:v>81.099999999999994</c:v>
                </c:pt>
                <c:pt idx="5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spPr>
            <a:ln w="31750">
              <a:solidFill>
                <a:srgbClr val="CC0000"/>
              </a:solidFill>
            </a:ln>
          </c:spPr>
          <c:marker>
            <c:symbol val="circle"/>
            <c:size val="5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1.1487416981929932E-2"/>
                  <c:y val="2.3812162164949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90497297319594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87416981929932E-2"/>
                  <c:y val="2.1430945948454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1796356137062067E-3"/>
                  <c:y val="2.8574594597939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8718542454824829E-3"/>
                  <c:y val="2.3812162164949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2923457169798843E-2"/>
                  <c:y val="-4.5243108113403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152.30000000000001</c:v>
                </c:pt>
                <c:pt idx="1">
                  <c:v>125.4</c:v>
                </c:pt>
                <c:pt idx="2">
                  <c:v>114.6</c:v>
                </c:pt>
                <c:pt idx="3">
                  <c:v>113</c:v>
                </c:pt>
                <c:pt idx="4">
                  <c:v>56.8</c:v>
                </c:pt>
                <c:pt idx="5">
                  <c:v>36.5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174848"/>
        <c:axId val="88740928"/>
      </c:lineChart>
      <c:catAx>
        <c:axId val="3617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ru-RU"/>
          </a:p>
        </c:txPr>
        <c:crossAx val="88740928"/>
        <c:crosses val="autoZero"/>
        <c:auto val="1"/>
        <c:lblAlgn val="ctr"/>
        <c:lblOffset val="100"/>
        <c:noMultiLvlLbl val="0"/>
      </c:catAx>
      <c:valAx>
        <c:axId val="8874092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3617484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56215290685231E-2"/>
          <c:y val="5.8373827906370516E-2"/>
          <c:w val="0.67496997961091776"/>
          <c:h val="0.8401591670564061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Текущая задолженность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dLbl>
              <c:idx val="0"/>
              <c:layout>
                <c:manualLayout>
                  <c:x val="-4.5779685264663805E-2"/>
                  <c:y val="-4.6738072054527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473533619456366E-2"/>
                  <c:y val="-9.3476144109055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44921316165951E-2"/>
                  <c:y val="-7.4002254099931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8.1791932775686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751072961373495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0057224606580934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320457796852647E-2"/>
                  <c:y val="-7.0107108081791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m/d/yyyy</c:formatCode>
                <c:ptCount val="7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  <c:pt idx="6">
                  <c:v>44927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896.5</c:v>
                </c:pt>
                <c:pt idx="1">
                  <c:v>420.3</c:v>
                </c:pt>
                <c:pt idx="2">
                  <c:v>214.4</c:v>
                </c:pt>
                <c:pt idx="3">
                  <c:v>80.400000000000006</c:v>
                </c:pt>
                <c:pt idx="4">
                  <c:v>121.8</c:v>
                </c:pt>
                <c:pt idx="5" formatCode="#,##0.0">
                  <c:v>174</c:v>
                </c:pt>
                <c:pt idx="6">
                  <c:v>185.2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Просроченная задолженность</c:v>
                </c:pt>
              </c:strCache>
            </c:strRef>
          </c:tx>
          <c:spPr>
            <a:ln w="41275"/>
          </c:spPr>
          <c:marker>
            <c:symbol val="none"/>
          </c:marker>
          <c:dPt>
            <c:idx val="0"/>
            <c:bubble3D val="0"/>
            <c:spPr>
              <a:ln w="50800"/>
            </c:spPr>
          </c:dPt>
          <c:dLbls>
            <c:dLbl>
              <c:idx val="0"/>
              <c:layout>
                <c:manualLayout>
                  <c:x val="-3.7195994277539356E-2"/>
                  <c:y val="-7.01071080817916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109,2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195994277539342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160,9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320457796852647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74,4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3.505355404089581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0,0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736766809728183E-2"/>
                  <c:y val="-3.115871470301850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889842632331903E-2"/>
                  <c:y val="-3.894870005903595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459227467811159E-2"/>
                  <c:y val="-3.1158714703018502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0,0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m/d/yyyy</c:formatCode>
                <c:ptCount val="7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  <c:pt idx="6">
                  <c:v>44927</c:v>
                </c:pt>
              </c:numCache>
            </c:numRef>
          </c:cat>
          <c:val>
            <c:numRef>
              <c:f>Лист1!$C$2:$C$8</c:f>
              <c:numCache>
                <c:formatCode>0.0</c:formatCode>
                <c:ptCount val="7"/>
                <c:pt idx="0">
                  <c:v>160.9</c:v>
                </c:pt>
                <c:pt idx="1">
                  <c:v>74.400000000000006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150720"/>
        <c:axId val="151849216"/>
      </c:lineChart>
      <c:dateAx>
        <c:axId val="3715072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txPr>
          <a:bodyPr rot="0" anchor="b" anchorCtr="0"/>
          <a:lstStyle/>
          <a:p>
            <a:pPr>
              <a:defRPr sz="1000" b="1" baseline="0"/>
            </a:pPr>
            <a:endParaRPr lang="ru-RU"/>
          </a:p>
        </c:txPr>
        <c:crossAx val="151849216"/>
        <c:crosses val="autoZero"/>
        <c:auto val="1"/>
        <c:lblOffset val="100"/>
        <c:baseTimeUnit val="years"/>
      </c:dateAx>
      <c:valAx>
        <c:axId val="15184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15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36766809728181"/>
          <c:y val="0.30716481764024872"/>
          <c:w val="0.27404864091559372"/>
          <c:h val="0.3856700580392397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0.08605</cdr:x>
      <cdr:y>0.13834</cdr:y>
    </cdr:from>
    <cdr:to>
      <cdr:x>0.20903</cdr:x>
      <cdr:y>0.22964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7977" y="660621"/>
          <a:ext cx="811769" cy="4359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+23%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0.30736</cdr:x>
      <cdr:y>0.19846</cdr:y>
    </cdr:from>
    <cdr:to>
      <cdr:x>0.4024</cdr:x>
      <cdr:y>0.25636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2028825" y="947701"/>
          <a:ext cx="627321" cy="276446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0.27837</cdr:x>
      <cdr:y>0.10494</cdr:y>
    </cdr:from>
    <cdr:to>
      <cdr:x>0.42656</cdr:x>
      <cdr:y>0.19846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37439" y="501133"/>
          <a:ext cx="978195" cy="4465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+0,3%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0.0098</cdr:x>
      <cdr:y>0.36101</cdr:y>
    </cdr:from>
    <cdr:to>
      <cdr:x>0.17088</cdr:x>
      <cdr:y>0.44116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4681" y="1723876"/>
          <a:ext cx="1063257" cy="3827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7 983,8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0.0098</cdr:x>
      <cdr:y>0.50574</cdr:y>
    </cdr:from>
    <cdr:to>
      <cdr:x>0.16927</cdr:x>
      <cdr:y>0.61039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4683" y="2414994"/>
          <a:ext cx="1052623" cy="4997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4 521,2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0.0098</cdr:x>
      <cdr:y>0.73271</cdr:y>
    </cdr:from>
    <cdr:to>
      <cdr:x>0.17571</cdr:x>
      <cdr:y>0.82447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4683" y="3498837"/>
          <a:ext cx="1095154" cy="4381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3 462,6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0.21759</cdr:x>
      <cdr:y>0.26081</cdr:y>
    </cdr:from>
    <cdr:to>
      <cdr:x>0.36578</cdr:x>
      <cdr:y>0.34097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436283" y="1245412"/>
          <a:ext cx="978196" cy="3827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9 818,4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0.39317</cdr:x>
      <cdr:y>0.25413</cdr:y>
    </cdr:from>
    <cdr:to>
      <cdr:x>0.55908</cdr:x>
      <cdr:y>0.34319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595231" y="1213515"/>
          <a:ext cx="1095155" cy="4253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9 848,4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0.20792</cdr:x>
      <cdr:y>0.45907</cdr:y>
    </cdr:from>
    <cdr:to>
      <cdr:x>0.37531</cdr:x>
      <cdr:y>0.56479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372427" y="2192130"/>
          <a:ext cx="1104912" cy="5048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6 232,9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0.20309</cdr:x>
      <cdr:y>0.72803</cdr:y>
    </cdr:from>
    <cdr:to>
      <cdr:x>0.37384</cdr:x>
      <cdr:y>0.83973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340590" y="3476489"/>
          <a:ext cx="1127052" cy="533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3 585,5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0.38834</cdr:x>
      <cdr:y>0.40999</cdr:y>
    </cdr:from>
    <cdr:to>
      <cdr:x>0.55908</cdr:x>
      <cdr:y>0.5191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563334" y="1957793"/>
          <a:ext cx="1127052" cy="520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6 571,2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0.39317</cdr:x>
      <cdr:y>0.73063</cdr:y>
    </cdr:from>
    <cdr:to>
      <cdr:x>0.56086</cdr:x>
      <cdr:y>0.81733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595256" y="3488882"/>
          <a:ext cx="1106892" cy="4140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3 277,1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0.462</cdr:x>
      <cdr:y>0.06932</cdr:y>
    </cdr:from>
    <cdr:to>
      <cdr:x>0.59613</cdr:x>
      <cdr:y>0.14948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049551" y="331014"/>
          <a:ext cx="885383" cy="382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65B0"/>
              </a:solidFill>
            </a:rPr>
            <a:t>+21,4%</a:t>
          </a:r>
          <a:endParaRPr lang="ru-RU" sz="2400" b="1" dirty="0">
            <a:solidFill>
              <a:srgbClr val="0065B0"/>
            </a:solidFill>
          </a:endParaRPr>
        </a:p>
      </cdr:txBody>
    </cdr:sp>
  </cdr:relSizeAnchor>
  <cdr:relSizeAnchor xmlns:cdr="http://schemas.openxmlformats.org/drawingml/2006/chartDrawing">
    <cdr:from>
      <cdr:x>0.58163</cdr:x>
      <cdr:y>0.14725</cdr:y>
    </cdr:from>
    <cdr:to>
      <cdr:x>0.76204</cdr:x>
      <cdr:y>0.23632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3839242" y="703152"/>
          <a:ext cx="1190846" cy="425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11 959,0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0.57958</cdr:x>
      <cdr:y>0.7284</cdr:y>
    </cdr:from>
    <cdr:to>
      <cdr:x>0.7556</cdr:x>
      <cdr:y>0.84196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3825728" y="3478256"/>
          <a:ext cx="1161830" cy="5422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3 772,0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0.73466</cdr:x>
      <cdr:y>0.68387</cdr:y>
    </cdr:from>
    <cdr:to>
      <cdr:x>0.73788</cdr:x>
      <cdr:y>0.87536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H="1">
          <a:off x="4849334" y="3265598"/>
          <a:ext cx="21265" cy="9144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0.76043</cdr:x>
      <cdr:y>0.02479</cdr:y>
    </cdr:from>
    <cdr:to>
      <cdr:x>0.95211</cdr:x>
      <cdr:y>0.12276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019454" y="118362"/>
          <a:ext cx="1265275" cy="467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14 443,4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0.6859</cdr:x>
      <cdr:y>0.08936</cdr:y>
    </cdr:from>
    <cdr:to>
      <cdr:x>0.77449</cdr:x>
      <cdr:y>0.14725</cdr:y>
    </cdr:to>
    <cdr:cxnSp macro="">
      <cdr:nvCxnSpPr>
        <cdr:cNvPr id="27" name="Прямая со стрелкой 26"/>
        <cdr:cNvCxnSpPr/>
      </cdr:nvCxnSpPr>
      <cdr:spPr>
        <a:xfrm xmlns:a="http://schemas.openxmlformats.org/drawingml/2006/main" flipV="1">
          <a:off x="4527477" y="426705"/>
          <a:ext cx="584790" cy="276446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0.61502</cdr:x>
      <cdr:y>0.00697</cdr:y>
    </cdr:from>
    <cdr:to>
      <cdr:x>0.80187</cdr:x>
      <cdr:y>0.11162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4059645" y="33300"/>
          <a:ext cx="1233376" cy="4997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+20,8%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0.76805</cdr:x>
      <cdr:y>0.26081</cdr:y>
    </cdr:from>
    <cdr:to>
      <cdr:x>0.97906</cdr:x>
      <cdr:y>0.35878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5069737" y="1245413"/>
          <a:ext cx="1392866" cy="467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200" b="1" dirty="0" smtClean="0">
              <a:solidFill>
                <a:srgbClr val="FFFFFF"/>
              </a:solidFill>
            </a:rPr>
            <a:t>10 123,0</a:t>
          </a:r>
          <a:endParaRPr lang="ru-RU" sz="22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0.77127</cdr:x>
      <cdr:y>0.7284</cdr:y>
    </cdr:from>
    <cdr:to>
      <cdr:x>0.93557</cdr:x>
      <cdr:y>0.8375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5091002" y="3478249"/>
          <a:ext cx="1084521" cy="520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FFFFFF"/>
              </a:solidFill>
            </a:rPr>
            <a:t>4 320,4</a:t>
          </a:r>
          <a:endParaRPr lang="ru-RU" sz="2400" b="1" dirty="0">
            <a:solidFill>
              <a:srgbClr val="FFFFFF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0.27204</cdr:x>
      <cdr:y>0.20706</cdr:y>
    </cdr:from>
    <cdr:to>
      <cdr:x>0.40323</cdr:x>
      <cdr:y>0.20859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V="1">
          <a:off x="2409825" y="1285875"/>
          <a:ext cx="1162050" cy="9525"/>
        </a:xfrm>
        <a:prstGeom xmlns:a="http://schemas.openxmlformats.org/drawingml/2006/main" prst="line">
          <a:avLst/>
        </a:prstGeom>
        <a:ln xmlns:a="http://schemas.openxmlformats.org/drawingml/2006/main" w="12700" cap="flat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0.40108</cdr:x>
      <cdr:y>0.16411</cdr:y>
    </cdr:from>
    <cdr:to>
      <cdr:x>0.5043</cdr:x>
      <cdr:y>0.22699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52825" y="1019175"/>
          <a:ext cx="914400" cy="390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8 152,5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0.28387</cdr:x>
      <cdr:y>0.29448</cdr:y>
    </cdr:from>
    <cdr:to>
      <cdr:x>0.42473</cdr:x>
      <cdr:y>0.29448</cdr:y>
    </cdr:to>
    <cdr:cxnSp macro="">
      <cdr:nvCxnSpPr>
        <cdr:cNvPr id="10" name="Прямая соединительная линия 9"/>
        <cdr:cNvCxnSpPr/>
      </cdr:nvCxnSpPr>
      <cdr:spPr>
        <a:xfrm xmlns:a="http://schemas.openxmlformats.org/drawingml/2006/main">
          <a:off x="2514600" y="1828800"/>
          <a:ext cx="124777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0.42366</cdr:x>
      <cdr:y>0.24233</cdr:y>
    </cdr:from>
    <cdr:to>
      <cdr:x>0.51935</cdr:x>
      <cdr:y>0.29755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52849" y="1504950"/>
          <a:ext cx="847725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308,8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0.3727</cdr:y>
    </cdr:from>
    <cdr:to>
      <cdr:x>0.42258</cdr:x>
      <cdr:y>0.37423</cdr:y>
    </cdr:to>
    <cdr:cxnSp macro="">
      <cdr:nvCxnSpPr>
        <cdr:cNvPr id="17" name="Прямая соединительная линия 16"/>
        <cdr:cNvCxnSpPr/>
      </cdr:nvCxnSpPr>
      <cdr:spPr>
        <a:xfrm xmlns:a="http://schemas.openxmlformats.org/drawingml/2006/main" flipV="1">
          <a:off x="2028825" y="2314575"/>
          <a:ext cx="1714500" cy="9528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0.32515</cdr:y>
    </cdr:from>
    <cdr:to>
      <cdr:x>0.52581</cdr:x>
      <cdr:y>0.3911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3771900" y="2019300"/>
          <a:ext cx="885825" cy="409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294,0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0.42258</cdr:x>
      <cdr:y>0.41258</cdr:y>
    </cdr:from>
    <cdr:to>
      <cdr:x>0.5043</cdr:x>
      <cdr:y>0.46779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3743325" y="2562224"/>
          <a:ext cx="723900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207,0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0.27097</cdr:x>
      <cdr:y>0.45552</cdr:y>
    </cdr:from>
    <cdr:to>
      <cdr:x>0.42258</cdr:x>
      <cdr:y>0.45552</cdr:y>
    </cdr:to>
    <cdr:cxnSp macro="">
      <cdr:nvCxnSpPr>
        <cdr:cNvPr id="30" name="Прямая соединительная линия 29"/>
        <cdr:cNvCxnSpPr/>
      </cdr:nvCxnSpPr>
      <cdr:spPr>
        <a:xfrm xmlns:a="http://schemas.openxmlformats.org/drawingml/2006/main">
          <a:off x="2400300" y="2828925"/>
          <a:ext cx="13430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0.4086</cdr:x>
      <cdr:y>0.49693</cdr:y>
    </cdr:from>
    <cdr:to>
      <cdr:x>0.52151</cdr:x>
      <cdr:y>0.55675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3619500" y="3086100"/>
          <a:ext cx="1000125" cy="371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3 068,0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0.2871</cdr:x>
      <cdr:y>0.53834</cdr:y>
    </cdr:from>
    <cdr:to>
      <cdr:x>0.40538</cdr:x>
      <cdr:y>0.53988</cdr:y>
    </cdr:to>
    <cdr:cxnSp macro="">
      <cdr:nvCxnSpPr>
        <cdr:cNvPr id="37" name="Прямая соединительная линия 36"/>
        <cdr:cNvCxnSpPr/>
      </cdr:nvCxnSpPr>
      <cdr:spPr>
        <a:xfrm xmlns:a="http://schemas.openxmlformats.org/drawingml/2006/main" flipV="1">
          <a:off x="2543175" y="3343275"/>
          <a:ext cx="104775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0.41695</cdr:x>
      <cdr:y>0.58129</cdr:y>
    </cdr:from>
    <cdr:to>
      <cdr:x>0.49892</cdr:x>
      <cdr:y>0.65337</cdr:y>
    </cdr:to>
    <cdr:sp macro="" textlink="">
      <cdr:nvSpPr>
        <cdr:cNvPr id="39" name="TextBox 38"/>
        <cdr:cNvSpPr txBox="1"/>
      </cdr:nvSpPr>
      <cdr:spPr>
        <a:xfrm xmlns:a="http://schemas.openxmlformats.org/drawingml/2006/main">
          <a:off x="3677536" y="3626596"/>
          <a:ext cx="723013" cy="4496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1 320,0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0.19462</cdr:x>
      <cdr:y>0.62081</cdr:y>
    </cdr:from>
    <cdr:to>
      <cdr:x>0.41213</cdr:x>
      <cdr:y>0.6227</cdr:y>
    </cdr:to>
    <cdr:cxnSp macro="">
      <cdr:nvCxnSpPr>
        <cdr:cNvPr id="41" name="Прямая соединительная линия 40"/>
        <cdr:cNvCxnSpPr/>
      </cdr:nvCxnSpPr>
      <cdr:spPr>
        <a:xfrm xmlns:a="http://schemas.openxmlformats.org/drawingml/2006/main" flipV="1">
          <a:off x="1716578" y="3873131"/>
          <a:ext cx="1918428" cy="1181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0.69325</cdr:y>
    </cdr:from>
    <cdr:to>
      <cdr:x>0.52903</cdr:x>
      <cdr:y>0.74847</cdr:y>
    </cdr:to>
    <cdr:sp macro="" textlink="">
      <cdr:nvSpPr>
        <cdr:cNvPr id="43" name="TextBox 42"/>
        <cdr:cNvSpPr txBox="1"/>
      </cdr:nvSpPr>
      <cdr:spPr>
        <a:xfrm xmlns:a="http://schemas.openxmlformats.org/drawingml/2006/main">
          <a:off x="3771900" y="4305300"/>
          <a:ext cx="914400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870,7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0.22688</cdr:x>
      <cdr:y>0.73773</cdr:y>
    </cdr:from>
    <cdr:to>
      <cdr:x>0.42903</cdr:x>
      <cdr:y>0.73926</cdr:y>
    </cdr:to>
    <cdr:cxnSp macro="">
      <cdr:nvCxnSpPr>
        <cdr:cNvPr id="45" name="Прямая соединительная линия 44"/>
        <cdr:cNvCxnSpPr/>
      </cdr:nvCxnSpPr>
      <cdr:spPr>
        <a:xfrm xmlns:a="http://schemas.openxmlformats.org/drawingml/2006/main" flipV="1">
          <a:off x="2009775" y="4581525"/>
          <a:ext cx="179070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0.74387</cdr:y>
    </cdr:from>
    <cdr:to>
      <cdr:x>0.49892</cdr:x>
      <cdr:y>0.80061</cdr:y>
    </cdr:to>
    <cdr:sp macro="" textlink="">
      <cdr:nvSpPr>
        <cdr:cNvPr id="53" name="TextBox 52"/>
        <cdr:cNvSpPr txBox="1"/>
      </cdr:nvSpPr>
      <cdr:spPr>
        <a:xfrm xmlns:a="http://schemas.openxmlformats.org/drawingml/2006/main">
          <a:off x="3800475" y="4619625"/>
          <a:ext cx="619125" cy="35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36,5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0.33441</cdr:x>
      <cdr:y>0.78374</cdr:y>
    </cdr:from>
    <cdr:to>
      <cdr:x>0.43118</cdr:x>
      <cdr:y>0.78374</cdr:y>
    </cdr:to>
    <cdr:cxnSp macro="">
      <cdr:nvCxnSpPr>
        <cdr:cNvPr id="55" name="Прямая соединительная линия 54"/>
        <cdr:cNvCxnSpPr/>
      </cdr:nvCxnSpPr>
      <cdr:spPr>
        <a:xfrm xmlns:a="http://schemas.openxmlformats.org/drawingml/2006/main">
          <a:off x="2962275" y="4867275"/>
          <a:ext cx="8572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0.43978</cdr:x>
      <cdr:y>0.82209</cdr:y>
    </cdr:from>
    <cdr:to>
      <cdr:x>0.54301</cdr:x>
      <cdr:y>0.8727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3895725" y="5105400"/>
          <a:ext cx="914400" cy="3143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117,0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0.31613</cdr:x>
      <cdr:y>0.86503</cdr:y>
    </cdr:from>
    <cdr:to>
      <cdr:x>0.44194</cdr:x>
      <cdr:y>0.86565</cdr:y>
    </cdr:to>
    <cdr:cxnSp macro="">
      <cdr:nvCxnSpPr>
        <cdr:cNvPr id="59" name="Прямая соединительная линия 58"/>
        <cdr:cNvCxnSpPr/>
      </cdr:nvCxnSpPr>
      <cdr:spPr>
        <a:xfrm xmlns:a="http://schemas.openxmlformats.org/drawingml/2006/main">
          <a:off x="2800350" y="5396820"/>
          <a:ext cx="1114425" cy="385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0.44409</cdr:x>
      <cdr:y>0.85276</cdr:y>
    </cdr:from>
    <cdr:to>
      <cdr:x>0.54731</cdr:x>
      <cdr:y>1</cdr:y>
    </cdr:to>
    <cdr:sp macro="" textlink="">
      <cdr:nvSpPr>
        <cdr:cNvPr id="64" name="TextBox 63"/>
        <cdr:cNvSpPr txBox="1"/>
      </cdr:nvSpPr>
      <cdr:spPr>
        <a:xfrm xmlns:a="http://schemas.openxmlformats.org/drawingml/2006/main">
          <a:off x="3933825" y="5791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0.43785</cdr:x>
      <cdr:y>0.89724</cdr:y>
    </cdr:from>
    <cdr:to>
      <cdr:x>0.44301</cdr:x>
      <cdr:y>0.9046</cdr:y>
    </cdr:to>
    <cdr:sp macro="" textlink="">
      <cdr:nvSpPr>
        <cdr:cNvPr id="65" name="TextBox 64"/>
        <cdr:cNvSpPr txBox="1"/>
      </cdr:nvSpPr>
      <cdr:spPr>
        <a:xfrm xmlns:a="http://schemas.openxmlformats.org/drawingml/2006/main">
          <a:off x="3878581" y="5572125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0.44086</cdr:x>
      <cdr:y>0.90382</cdr:y>
    </cdr:from>
    <cdr:to>
      <cdr:x>0.50215</cdr:x>
      <cdr:y>0.95878</cdr:y>
    </cdr:to>
    <cdr:sp macro="" textlink="">
      <cdr:nvSpPr>
        <cdr:cNvPr id="66" name="TextBox 65"/>
        <cdr:cNvSpPr txBox="1"/>
      </cdr:nvSpPr>
      <cdr:spPr>
        <a:xfrm xmlns:a="http://schemas.openxmlformats.org/drawingml/2006/main">
          <a:off x="3905250" y="5638799"/>
          <a:ext cx="542925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68,9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0.94656</cdr:y>
    </cdr:from>
    <cdr:to>
      <cdr:x>0.43763</cdr:x>
      <cdr:y>0.94656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>
          <a:off x="2028825" y="5905500"/>
          <a:ext cx="18478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0.50076</cdr:y>
    </cdr:from>
    <cdr:to>
      <cdr:x>0.52592</cdr:x>
      <cdr:y>0.64733</cdr:y>
    </cdr:to>
    <cdr:sp macro="" textlink="">
      <cdr:nvSpPr>
        <cdr:cNvPr id="75" name="Правая фигурная скобка 74"/>
        <cdr:cNvSpPr/>
      </cdr:nvSpPr>
      <cdr:spPr>
        <a:xfrm xmlns:a="http://schemas.openxmlformats.org/drawingml/2006/main">
          <a:off x="4410075" y="3124200"/>
          <a:ext cx="228600" cy="9144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0.50648</cdr:x>
      <cdr:y>0.68855</cdr:y>
    </cdr:from>
    <cdr:to>
      <cdr:x>0.52808</cdr:x>
      <cdr:y>0.95115</cdr:y>
    </cdr:to>
    <cdr:sp macro="" textlink="">
      <cdr:nvSpPr>
        <cdr:cNvPr id="76" name="Правая фигурная скобка 75"/>
        <cdr:cNvSpPr/>
      </cdr:nvSpPr>
      <cdr:spPr>
        <a:xfrm xmlns:a="http://schemas.openxmlformats.org/drawingml/2006/main">
          <a:off x="4467225" y="4295775"/>
          <a:ext cx="190500" cy="16383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0.52808</cdr:x>
      <cdr:y>0.54809</cdr:y>
    </cdr:from>
    <cdr:to>
      <cdr:x>0.60475</cdr:x>
      <cdr:y>0.61832</cdr:y>
    </cdr:to>
    <cdr:sp macro="" textlink="">
      <cdr:nvSpPr>
        <cdr:cNvPr id="77" name="TextBox 76"/>
        <cdr:cNvSpPr txBox="1"/>
      </cdr:nvSpPr>
      <cdr:spPr>
        <a:xfrm xmlns:a="http://schemas.openxmlformats.org/drawingml/2006/main">
          <a:off x="4657724" y="3419475"/>
          <a:ext cx="676275" cy="438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0065B0"/>
              </a:solidFill>
            </a:rPr>
            <a:t>30,4%</a:t>
          </a:r>
          <a:endParaRPr lang="ru-RU" sz="1800" b="1" dirty="0">
            <a:solidFill>
              <a:srgbClr val="0065B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0.16625</cdr:x>
      <cdr:y>0.06699</cdr:y>
    </cdr:from>
    <cdr:to>
      <cdr:x>0.90428</cdr:x>
      <cdr:y>0.1555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1" y="266700"/>
          <a:ext cx="2790825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12 муниципальных программ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0.22238</cdr:x>
      <cdr:y>0.82973</cdr:y>
    </cdr:from>
    <cdr:to>
      <cdr:x>0.4306</cdr:x>
      <cdr:y>0.9869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72356" y="1430274"/>
          <a:ext cx="1659467" cy="2709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ВСЕГО 1 938,6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0.37819</cdr:x>
      <cdr:y>0.35166</cdr:y>
    </cdr:from>
    <cdr:to>
      <cdr:x>0.46034</cdr:x>
      <cdr:y>0.50883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14133" y="606186"/>
          <a:ext cx="654756" cy="2709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300" dirty="0" smtClean="0"/>
            <a:t>98</a:t>
          </a:r>
          <a:r>
            <a:rPr lang="ru-RU" sz="1300" b="1" dirty="0" smtClean="0"/>
            <a:t>8,5</a:t>
          </a:r>
          <a:endParaRPr lang="ru-RU" sz="1300" b="1" dirty="0"/>
        </a:p>
      </cdr:txBody>
    </cdr:sp>
  </cdr:relSizeAnchor>
  <cdr:relSizeAnchor xmlns:cdr="http://schemas.openxmlformats.org/drawingml/2006/chartDrawing">
    <cdr:from>
      <cdr:x>0.25354</cdr:x>
      <cdr:y>0.46954</cdr:y>
    </cdr:from>
    <cdr:to>
      <cdr:x>0.31445</cdr:x>
      <cdr:y>0.64636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20713" y="809387"/>
          <a:ext cx="485422" cy="3047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867,0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0.17989</cdr:x>
      <cdr:y>0.02421</cdr:y>
    </cdr:from>
    <cdr:to>
      <cdr:x>0.24221</cdr:x>
      <cdr:y>0.22723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33689" y="41741"/>
          <a:ext cx="496711" cy="349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300" b="1" dirty="0" smtClean="0"/>
            <a:t>83,1</a:t>
          </a:r>
          <a:endParaRPr lang="ru-RU" sz="1300" b="1" dirty="0"/>
        </a:p>
      </cdr:txBody>
    </cdr:sp>
  </cdr:relSizeAnchor>
  <cdr:relSizeAnchor xmlns:cdr="http://schemas.openxmlformats.org/drawingml/2006/chartDrawing">
    <cdr:from>
      <cdr:x>0.24221</cdr:x>
      <cdr:y>0.02421</cdr:y>
    </cdr:from>
    <cdr:to>
      <cdr:x>0.28895</cdr:x>
      <cdr:y>0.12572</cdr:y>
    </cdr:to>
    <cdr:cxnSp macro="">
      <cdr:nvCxnSpPr>
        <cdr:cNvPr id="8" name="Прямая соединительная линия 7"/>
        <cdr:cNvCxnSpPr>
          <a:stCxn xmlns:a="http://schemas.openxmlformats.org/drawingml/2006/main" id="6" idx="3"/>
        </cdr:cNvCxnSpPr>
      </cdr:nvCxnSpPr>
      <cdr:spPr>
        <a:xfrm xmlns:a="http://schemas.openxmlformats.org/drawingml/2006/main" flipV="1">
          <a:off x="1930400" y="41741"/>
          <a:ext cx="372534" cy="17497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0.29037</cdr:x>
      <cdr:y>0.01767</cdr:y>
    </cdr:from>
    <cdr:to>
      <cdr:x>0.33569</cdr:x>
      <cdr:y>0.05696</cdr:y>
    </cdr:to>
    <cdr:cxnSp macro="">
      <cdr:nvCxnSpPr>
        <cdr:cNvPr id="13" name="Прямая соединительная линия 12"/>
        <cdr:cNvCxnSpPr/>
      </cdr:nvCxnSpPr>
      <cdr:spPr>
        <a:xfrm xmlns:a="http://schemas.openxmlformats.org/drawingml/2006/main">
          <a:off x="2314223" y="30452"/>
          <a:ext cx="361244" cy="6773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4A4E9-29E5-40E0-92DC-63A96641D77F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5155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641F3-624C-4059-A51A-016BD5D9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5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1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39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97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28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61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710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39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0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02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39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структуре расходов большую часть </a:t>
            </a:r>
            <a:r>
              <a:rPr lang="ru-RU" b="1" dirty="0" smtClean="0"/>
              <a:t>(10,1 млрд. рублей или 70%) </a:t>
            </a:r>
            <a:r>
              <a:rPr lang="ru-RU" dirty="0" smtClean="0"/>
              <a:t>составляют расходы за счет </a:t>
            </a:r>
            <a:r>
              <a:rPr lang="ru-RU" b="1" dirty="0" smtClean="0"/>
              <a:t>межбюджетных трансфертов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</a:t>
            </a:r>
            <a:r>
              <a:rPr lang="ru-RU" baseline="0" dirty="0" smtClean="0"/>
              <a:t> составе трансфертов основной объем </a:t>
            </a:r>
            <a:r>
              <a:rPr lang="ru-RU" b="1" baseline="0" dirty="0" smtClean="0"/>
              <a:t>(4,6 млрд. рублей или 46% </a:t>
            </a:r>
            <a:r>
              <a:rPr lang="ru-RU" b="0" baseline="0" dirty="0" smtClean="0"/>
              <a:t>от объема межбюджетных трансфертов) </a:t>
            </a:r>
            <a:r>
              <a:rPr lang="ru-RU" baseline="0" dirty="0" smtClean="0"/>
              <a:t>занимают </a:t>
            </a:r>
            <a:r>
              <a:rPr lang="ru-RU" b="1" baseline="0" dirty="0" smtClean="0"/>
              <a:t>субвенции</a:t>
            </a:r>
            <a:r>
              <a:rPr lang="ru-RU" baseline="0" dirty="0" smtClean="0"/>
              <a:t> из областного бюджета на реализацию переданных государственных полномочий. </a:t>
            </a:r>
          </a:p>
          <a:p>
            <a:r>
              <a:rPr lang="ru-RU" baseline="0" dirty="0" smtClean="0"/>
              <a:t>На протяжении последних лет значительно увеличился объем субсидий из вышестоящих бюджетов за счет реализации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мероприятий по участию в государственных программах с привлечением средств из вышестоящих бюджетов. Участие в федеральных и региональных программах обеспечило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4,4 млрд.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рублей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доходов в виде субсидий из вышестоящих бюджетов (</a:t>
            </a:r>
            <a:r>
              <a:rPr lang="ru-RU" b="1" baseline="0" dirty="0" smtClean="0"/>
              <a:t>или 44% </a:t>
            </a:r>
            <a:r>
              <a:rPr lang="ru-RU" b="0" baseline="0" dirty="0" smtClean="0"/>
              <a:t>от объема межбюджетных трансфертов).</a:t>
            </a:r>
            <a:endParaRPr lang="ru-RU" b="1" baseline="0" dirty="0" smtClean="0"/>
          </a:p>
          <a:p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14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69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4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_____Microsoft_Excel_97-20035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emf"/><Relationship Id="rId5" Type="http://schemas.openxmlformats.org/officeDocument/2006/relationships/image" Target="../media/image3.png"/><Relationship Id="rId10" Type="http://schemas.openxmlformats.org/officeDocument/2006/relationships/oleObject" Target="../embeddings/_____Microsoft_Excel_97-20034.xls"/><Relationship Id="rId4" Type="http://schemas.openxmlformats.org/officeDocument/2006/relationships/image" Target="../media/image9.png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355" y="1700809"/>
            <a:ext cx="7965289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БюДЖЕТ</a:t>
            </a:r>
            <a:r>
              <a:rPr lang="ru-RU" dirty="0" smtClean="0">
                <a:solidFill>
                  <a:srgbClr val="C00000"/>
                </a:solidFill>
              </a:rPr>
              <a:t> ДЛЯ ГРАЖДАН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78711" y="3305043"/>
            <a:ext cx="72817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599" y="3501008"/>
            <a:ext cx="772583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К ПРОЕКТУ РЕШЕНИЯ ВОЛОГОДСКОЙ ГОРОДСКОЙ ДУМЫ «ОБ ИСПОЛНЕНИИ БЮДЖЕТА ГОРОДА ВОЛОГДЫ ЗА 2022 ГОД»</a:t>
            </a: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Администрация города Вологды</a:t>
            </a:r>
          </a:p>
          <a:p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45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Программная структура расходов бюджета города Вологды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694201"/>
              </p:ext>
            </p:extLst>
          </p:nvPr>
        </p:nvGraphicFramePr>
        <p:xfrm>
          <a:off x="395288" y="2484438"/>
          <a:ext cx="8579379" cy="422695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860623"/>
                <a:gridCol w="1185333"/>
                <a:gridCol w="1264356"/>
                <a:gridCol w="1016000"/>
                <a:gridCol w="1253067"/>
              </a:tblGrid>
              <a:tr h="5427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Муниципальная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Times New Roman"/>
                        </a:rPr>
                        <a:t> программа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Утверждено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Исполнено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% исполнения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% доля в общем объеме программных расходов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7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Развитие образования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8 183,3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8 126,9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99,3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57,0</a:t>
                      </a:r>
                    </a:p>
                  </a:txBody>
                  <a:tcPr marL="9525" marR="9525" marT="9525" marB="0" anchor="ctr"/>
                </a:tc>
              </a:tr>
              <a:tr h="2257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Развитие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сферы культуры города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Вологды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311,0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310,8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</a:tr>
              <a:tr h="2257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Развитие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физической культуры и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спорта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207,6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1,5</a:t>
                      </a:r>
                    </a:p>
                  </a:txBody>
                  <a:tcPr marL="9525" marR="9525" marT="9525" marB="0" anchor="ctr"/>
                </a:tc>
              </a:tr>
              <a:tr h="228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Социальная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поддержка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граждан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271,3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266,3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1,9</a:t>
                      </a:r>
                    </a:p>
                  </a:txBody>
                  <a:tcPr marL="9525" marR="9525" marT="9525" marB="0" anchor="ctr"/>
                </a:tc>
              </a:tr>
              <a:tr h="225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Обеспечение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общественной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безопасности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122,8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9525" marR="9525" marT="9525" marB="0" anchor="ctr"/>
                </a:tc>
              </a:tr>
              <a:tr h="1919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Экономическое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развитие города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Вологды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0,4</a:t>
                      </a:r>
                    </a:p>
                  </a:txBody>
                  <a:tcPr marL="9525" marR="9525" marT="9525" marB="0" anchor="ctr"/>
                </a:tc>
              </a:tr>
              <a:tr h="2252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Развитие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градостроительства и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инфраструктуры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3 607,9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3 501,2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24,6</a:t>
                      </a:r>
                    </a:p>
                  </a:txBody>
                  <a:tcPr marL="9525" marR="9525" marT="9525" marB="0" anchor="ctr"/>
                </a:tc>
              </a:tr>
              <a:tr h="3924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Создание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условий для развития гражданского общества, информационной открытости и молодежной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политики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156,3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137,5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1,0</a:t>
                      </a:r>
                    </a:p>
                  </a:txBody>
                  <a:tcPr marL="9525" marR="9525" marT="9525" marB="0" anchor="ctr"/>
                </a:tc>
              </a:tr>
              <a:tr h="4289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Формирование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современной городской среды на территории городского округа города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Вологды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246,0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9525" marR="9525" marT="9525" marB="0" anchor="ctr"/>
                </a:tc>
              </a:tr>
              <a:tr h="211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Обеспечение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жильем отдельных категорий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граждан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731,4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724,4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5,1</a:t>
                      </a:r>
                    </a:p>
                  </a:txBody>
                  <a:tcPr marL="9525" marR="9525" marT="9525" marB="0" anchor="ctr"/>
                </a:tc>
              </a:tr>
              <a:tr h="2709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Управление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муниципальными финансами городского округа города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Вологды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227,2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224,7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1,6</a:t>
                      </a:r>
                    </a:p>
                  </a:txBody>
                  <a:tcPr marL="9525" marR="9525" marT="9525" marB="0" anchor="ctr"/>
                </a:tc>
              </a:tr>
              <a:tr h="339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Совершенствование </a:t>
                      </a:r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муниципального управления в городском округе городе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Вологде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2,4</a:t>
                      </a:r>
                    </a:p>
                  </a:txBody>
                  <a:tcPr marL="9525" marR="9525" marT="9525" marB="0" anchor="ctr"/>
                </a:tc>
              </a:tr>
              <a:tr h="339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14 466,2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14 258,7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98,6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150553"/>
              </p:ext>
            </p:extLst>
          </p:nvPr>
        </p:nvGraphicFramePr>
        <p:xfrm>
          <a:off x="344488" y="1111250"/>
          <a:ext cx="8691562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Лист" r:id="rId7" imgW="8686935" imgH="1314360" progId="Excel.Sheet.8">
                  <p:embed/>
                </p:oleObj>
              </mc:Choice>
              <mc:Fallback>
                <p:oleObj name="Лист" r:id="rId7" imgW="8686935" imgH="131436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111250"/>
                        <a:ext cx="8691562" cy="1312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6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2022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259644" y="1207912"/>
            <a:ext cx="4187825" cy="1535288"/>
          </a:xfrm>
          <a:prstGeom prst="halfFrame">
            <a:avLst>
              <a:gd name="adj1" fmla="val 4465"/>
              <a:gd name="adj2" fmla="val 3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>
            <a:off x="4809067" y="1219201"/>
            <a:ext cx="4165600" cy="1196622"/>
          </a:xfrm>
          <a:prstGeom prst="halfFrame">
            <a:avLst>
              <a:gd name="adj1" fmla="val 9138"/>
              <a:gd name="adj2" fmla="val 8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271" y="2718330"/>
            <a:ext cx="4206729" cy="3619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образования ( 8 126,9)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>
            <a:off x="248355" y="3170590"/>
            <a:ext cx="4405841" cy="1491721"/>
          </a:xfrm>
          <a:prstGeom prst="halfFrame">
            <a:avLst>
              <a:gd name="adj1" fmla="val 4949"/>
              <a:gd name="adj2" fmla="val 524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оловина рамки 23"/>
          <p:cNvSpPr/>
          <p:nvPr/>
        </p:nvSpPr>
        <p:spPr>
          <a:xfrm>
            <a:off x="4820356" y="2905124"/>
            <a:ext cx="4165599" cy="3190876"/>
          </a:xfrm>
          <a:prstGeom prst="halfFrame">
            <a:avLst>
              <a:gd name="adj1" fmla="val 2900"/>
              <a:gd name="adj2" fmla="val 3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3822" y="4730044"/>
            <a:ext cx="4075289" cy="41768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28978" y="4617156"/>
            <a:ext cx="387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физической культуры и спорта (207,0)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48250" y="2390775"/>
            <a:ext cx="3990975" cy="3619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сферы культуры (310,8)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>
            <a:off x="282222" y="5215467"/>
            <a:ext cx="4289778" cy="959556"/>
          </a:xfrm>
          <a:prstGeom prst="halfFrame">
            <a:avLst>
              <a:gd name="adj1" fmla="val 9671"/>
              <a:gd name="adj2" fmla="val 8124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6400" y="6310488"/>
            <a:ext cx="4184650" cy="43321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общественной безопасности (118,8)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38700" y="6343650"/>
            <a:ext cx="4229100" cy="36195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Социальная поддержка граждан (266,3)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534" y="1264356"/>
            <a:ext cx="38339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77 дошкольных учреждений</a:t>
            </a:r>
          </a:p>
          <a:p>
            <a:r>
              <a:rPr lang="ru-RU" sz="1300" b="1" dirty="0" smtClean="0"/>
              <a:t>42 общеобразовательные организации</a:t>
            </a:r>
          </a:p>
          <a:p>
            <a:r>
              <a:rPr lang="ru-RU" sz="1300" b="1" dirty="0" smtClean="0"/>
              <a:t>17 учреждений дополнительного образования</a:t>
            </a:r>
          </a:p>
          <a:p>
            <a:r>
              <a:rPr lang="ru-RU" sz="1300" b="1" dirty="0" smtClean="0"/>
              <a:t>5 617 детей охвачено отдыхом и оздоровлением</a:t>
            </a:r>
          </a:p>
          <a:p>
            <a:r>
              <a:rPr lang="ru-RU" sz="1300" b="1" dirty="0" smtClean="0"/>
              <a:t>построена школа по ул. Возрождения</a:t>
            </a:r>
          </a:p>
          <a:p>
            <a:r>
              <a:rPr lang="ru-RU" sz="1300" b="1" dirty="0" smtClean="0"/>
              <a:t>начато строительство школы по ул. </a:t>
            </a:r>
            <a:r>
              <a:rPr lang="ru-RU" sz="1300" b="1" dirty="0" err="1" smtClean="0"/>
              <a:t>Преминина</a:t>
            </a:r>
            <a:endParaRPr lang="ru-RU" sz="1300" b="1" dirty="0" smtClean="0"/>
          </a:p>
          <a:p>
            <a:r>
              <a:rPr lang="ru-RU" sz="1300" b="1" dirty="0" smtClean="0"/>
              <a:t>отремонтирован стадион школы № 15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5" name="TextBox 34"/>
          <p:cNvSpPr txBox="1"/>
          <p:nvPr/>
        </p:nvSpPr>
        <p:spPr>
          <a:xfrm>
            <a:off x="4991100" y="1419225"/>
            <a:ext cx="39814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20 городских библиотек и филиалов</a:t>
            </a:r>
          </a:p>
          <a:p>
            <a:r>
              <a:rPr lang="ru-RU" sz="1300" b="1" dirty="0" smtClean="0"/>
              <a:t>80 клубных формирований в 4 учреждениях</a:t>
            </a:r>
          </a:p>
          <a:p>
            <a:r>
              <a:rPr lang="ru-RU" sz="1300" b="1" dirty="0" smtClean="0"/>
              <a:t>21 общегородское мероприятие</a:t>
            </a:r>
          </a:p>
          <a:p>
            <a:r>
              <a:rPr lang="ru-RU" sz="1300" b="1" dirty="0" smtClean="0"/>
              <a:t>создана модельная библиотека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6" name="TextBox 35"/>
          <p:cNvSpPr txBox="1"/>
          <p:nvPr/>
        </p:nvSpPr>
        <p:spPr>
          <a:xfrm>
            <a:off x="361244" y="3206044"/>
            <a:ext cx="4845352" cy="1925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216 физкультурно-оздоровительных и спорт. мероприятий</a:t>
            </a:r>
          </a:p>
          <a:p>
            <a:r>
              <a:rPr lang="ru-RU" sz="1300" b="1" dirty="0" smtClean="0"/>
              <a:t>3 учреждения предоставляют спортивные сооружения</a:t>
            </a:r>
          </a:p>
          <a:p>
            <a:r>
              <a:rPr lang="ru-RU" sz="1300" b="1" dirty="0" smtClean="0"/>
              <a:t>26 спортивных площадок и хоккейных кортов</a:t>
            </a:r>
          </a:p>
          <a:p>
            <a:r>
              <a:rPr lang="ru-RU" sz="1300" b="1" dirty="0" smtClean="0"/>
              <a:t>10,5 тыс. физкультурно-оздоровительных занятий при ФСЦ</a:t>
            </a:r>
          </a:p>
          <a:p>
            <a:r>
              <a:rPr lang="ru-RU" sz="1300" b="1" dirty="0" smtClean="0"/>
              <a:t>15 лучшим спортсменам выплачены стипендии</a:t>
            </a:r>
          </a:p>
          <a:p>
            <a:r>
              <a:rPr lang="ru-RU" sz="1300" b="1" dirty="0" smtClean="0"/>
              <a:t>предоставлены субсидии баскетбольному клубу  «Вологда-</a:t>
            </a:r>
          </a:p>
          <a:p>
            <a:r>
              <a:rPr lang="ru-RU" sz="1300" b="1" dirty="0" err="1" smtClean="0"/>
              <a:t>Чеваката</a:t>
            </a:r>
            <a:r>
              <a:rPr lang="ru-RU" sz="1300" b="1" dirty="0" smtClean="0"/>
              <a:t>» и футбольному клубу </a:t>
            </a:r>
            <a:r>
              <a:rPr lang="ru-RU" sz="1300" b="1" dirty="0"/>
              <a:t>«Динамо-Вологда» </a:t>
            </a:r>
            <a:endParaRPr lang="ru-RU" sz="1300" b="1" dirty="0" smtClean="0"/>
          </a:p>
          <a:p>
            <a:endParaRPr lang="ru-RU" sz="1300" b="1" dirty="0" smtClean="0"/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7" name="TextBox 36"/>
          <p:cNvSpPr txBox="1"/>
          <p:nvPr/>
        </p:nvSpPr>
        <p:spPr>
          <a:xfrm>
            <a:off x="4886325" y="3016754"/>
            <a:ext cx="42576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16 555 человек получили компенсацию части родительской платы</a:t>
            </a:r>
          </a:p>
          <a:p>
            <a:r>
              <a:rPr lang="ru-RU" sz="1300" b="1" dirty="0" smtClean="0"/>
              <a:t>48 многодетным семьям предоставлена ЕДВ взамен предоставления земельного участка</a:t>
            </a:r>
          </a:p>
          <a:p>
            <a:r>
              <a:rPr lang="ru-RU" sz="1300" b="1" dirty="0" smtClean="0"/>
              <a:t>11 500 человек, сдавших кровь и (или) ее компоненты, получили ЕДВ</a:t>
            </a:r>
          </a:p>
          <a:p>
            <a:r>
              <a:rPr lang="ru-RU" sz="1300" b="1" dirty="0" smtClean="0"/>
              <a:t>116 </a:t>
            </a:r>
            <a:r>
              <a:rPr lang="ru-RU" sz="1300" b="1" dirty="0" err="1" smtClean="0"/>
              <a:t>пед</a:t>
            </a:r>
            <a:r>
              <a:rPr lang="ru-RU" sz="1300" b="1" dirty="0" smtClean="0"/>
              <a:t>. работников получили частичную компенсацию расходов по договору найма жилого помещения</a:t>
            </a:r>
          </a:p>
          <a:p>
            <a:r>
              <a:rPr lang="ru-RU" sz="1300" b="1" dirty="0" smtClean="0"/>
              <a:t>28 мед. </a:t>
            </a:r>
            <a:r>
              <a:rPr lang="ru-RU" sz="1300" b="1" dirty="0"/>
              <a:t>работников получили частичную компенсацию расходов по договору найма жилого помещения</a:t>
            </a:r>
          </a:p>
          <a:p>
            <a:r>
              <a:rPr lang="ru-RU" sz="1300" b="1" dirty="0" smtClean="0"/>
              <a:t>20 мед. </a:t>
            </a:r>
            <a:r>
              <a:rPr lang="ru-RU" sz="1300" b="1" smtClean="0"/>
              <a:t>работников </a:t>
            </a:r>
            <a:r>
              <a:rPr lang="ru-RU" sz="1300" b="1" dirty="0"/>
              <a:t>получили </a:t>
            </a:r>
            <a:r>
              <a:rPr lang="ru-RU" sz="1300" b="1" dirty="0" smtClean="0"/>
              <a:t> меру поддержки по </a:t>
            </a:r>
            <a:r>
              <a:rPr lang="ru-RU" sz="1300" b="1" dirty="0"/>
              <a:t>договорам ипотечного кредитования</a:t>
            </a:r>
            <a:endParaRPr lang="ru-RU" sz="1300" b="1" dirty="0" smtClean="0"/>
          </a:p>
          <a:p>
            <a:r>
              <a:rPr lang="ru-RU" sz="1300" b="1" dirty="0" smtClean="0"/>
              <a:t>9 326 человек получили денежную выплату на проезд и приобретение комплекта детской одежды для посещения школьных занятий, спортивной формы для занятия физической культурой</a:t>
            </a:r>
          </a:p>
          <a:p>
            <a:r>
              <a:rPr lang="ru-RU" sz="1300" b="1" dirty="0" smtClean="0"/>
              <a:t>  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8" name="TextBox 37"/>
          <p:cNvSpPr txBox="1"/>
          <p:nvPr/>
        </p:nvSpPr>
        <p:spPr>
          <a:xfrm>
            <a:off x="372533" y="5260622"/>
            <a:ext cx="430316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120 камер видеонаблюдения АПК «Безопасный город», установлены системы видеонаблюдения на 2 площадях</a:t>
            </a:r>
          </a:p>
          <a:p>
            <a:r>
              <a:rPr lang="ru-RU" sz="1300" b="1" dirty="0" smtClean="0"/>
              <a:t>содержание МКУ «Центр гражданской защиты»</a:t>
            </a:r>
          </a:p>
          <a:p>
            <a:r>
              <a:rPr lang="ru-RU" sz="1300" b="1" dirty="0" smtClean="0"/>
              <a:t>проведение мероприятий  для подростков групп соц. риска</a:t>
            </a:r>
          </a:p>
        </p:txBody>
      </p:sp>
    </p:spTree>
    <p:extLst>
      <p:ext uri="{BB962C8B-B14F-4D97-AF65-F5344CB8AC3E}">
        <p14:creationId xmlns:p14="http://schemas.microsoft.com/office/powerpoint/2010/main" val="182428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2022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237065" y="1298222"/>
            <a:ext cx="4334935" cy="4523813"/>
          </a:xfrm>
          <a:prstGeom prst="halfFrame">
            <a:avLst>
              <a:gd name="adj1" fmla="val 1803"/>
              <a:gd name="adj2" fmla="val 1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9100" y="5729841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градостроительства и инфраструктуры ( 3 501,2)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5429" y="1384668"/>
            <a:ext cx="44577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>
                  <a:prstDash val="solid"/>
                </a:ln>
              </a:rPr>
              <a:t>осуществлен </a:t>
            </a:r>
            <a:r>
              <a:rPr lang="ru-RU" sz="1400" b="1" dirty="0">
                <a:ln>
                  <a:prstDash val="solid"/>
                </a:ln>
              </a:rPr>
              <a:t>в</a:t>
            </a:r>
            <a:r>
              <a:rPr lang="ru-RU" sz="1400" b="1" dirty="0"/>
              <a:t>вод в эксплуатацию </a:t>
            </a:r>
            <a:r>
              <a:rPr lang="ru-RU" sz="1400" b="1" dirty="0" smtClean="0"/>
              <a:t>0,267 </a:t>
            </a:r>
            <a:r>
              <a:rPr lang="ru-RU" sz="1400" b="1" dirty="0"/>
              <a:t>км автомобильных </a:t>
            </a:r>
            <a:r>
              <a:rPr lang="ru-RU" sz="1400" b="1" dirty="0" smtClean="0"/>
              <a:t>дорог</a:t>
            </a:r>
          </a:p>
          <a:p>
            <a:r>
              <a:rPr lang="ru-RU" sz="1400" b="1" dirty="0" smtClean="0"/>
              <a:t>ведется строительство ул. Поэта Романова</a:t>
            </a:r>
          </a:p>
          <a:p>
            <a:r>
              <a:rPr lang="ru-RU" sz="1400" b="1" dirty="0" smtClean="0"/>
              <a:t>проведен </a:t>
            </a:r>
            <a:r>
              <a:rPr lang="ru-RU" sz="1400" b="1" dirty="0"/>
              <a:t>ремонт автомобильных дорог </a:t>
            </a:r>
            <a:r>
              <a:rPr lang="ru-RU" sz="1400" b="1" dirty="0" smtClean="0"/>
              <a:t>протяженностью 17,286 км</a:t>
            </a:r>
          </a:p>
          <a:p>
            <a:r>
              <a:rPr lang="ru-RU" sz="1400" b="1" dirty="0" smtClean="0"/>
              <a:t>произведены работы по содержанию УДС в зимний период – 3 714,7 тыс. </a:t>
            </a:r>
            <a:r>
              <a:rPr lang="ru-RU" sz="1400" b="1" dirty="0" err="1" smtClean="0"/>
              <a:t>кв.м</a:t>
            </a:r>
            <a:r>
              <a:rPr lang="ru-RU" sz="1400" b="1" dirty="0" smtClean="0"/>
              <a:t>., в летний период – 3 846,2 тыс. </a:t>
            </a:r>
            <a:r>
              <a:rPr lang="ru-RU" sz="1400" b="1" dirty="0" err="1" smtClean="0"/>
              <a:t>кв.м</a:t>
            </a:r>
            <a:r>
              <a:rPr lang="ru-RU" sz="1400" b="1" dirty="0" smtClean="0"/>
              <a:t>.</a:t>
            </a:r>
          </a:p>
          <a:p>
            <a:r>
              <a:rPr lang="ru-RU" sz="1400" b="1" dirty="0" smtClean="0"/>
              <a:t>высажено 300 деревьев и кустарников</a:t>
            </a:r>
          </a:p>
          <a:p>
            <a:r>
              <a:rPr lang="ru-RU" sz="1400" b="1" dirty="0" smtClean="0"/>
              <a:t>ликвидированы несанкционированные свалки в объеме 1095,7 </a:t>
            </a:r>
            <a:r>
              <a:rPr lang="ru-RU" sz="1400" b="1" dirty="0" err="1" smtClean="0"/>
              <a:t>куб.м</a:t>
            </a:r>
            <a:r>
              <a:rPr lang="ru-RU" sz="1400" b="1" dirty="0" smtClean="0"/>
              <a:t>.</a:t>
            </a:r>
          </a:p>
          <a:p>
            <a:r>
              <a:rPr lang="ru-RU" sz="1400" b="1" dirty="0" smtClean="0"/>
              <a:t>построено 1,51 км распределительных газовых сетей, 170 домовладений (квартир) получили доступ к системе газоснабжения</a:t>
            </a:r>
          </a:p>
          <a:p>
            <a:r>
              <a:rPr lang="ru-RU" sz="1400" b="1" dirty="0" smtClean="0"/>
              <a:t>приобретен 21 автобус</a:t>
            </a:r>
          </a:p>
          <a:p>
            <a:r>
              <a:rPr lang="ru-RU" sz="1400" b="1" dirty="0" smtClean="0"/>
              <a:t>создан </a:t>
            </a:r>
            <a:r>
              <a:rPr lang="ru-RU" sz="1400" b="1" dirty="0" err="1" smtClean="0"/>
              <a:t>скейт</a:t>
            </a:r>
            <a:r>
              <a:rPr lang="ru-RU" sz="1400" b="1" dirty="0" smtClean="0"/>
              <a:t>-парк</a:t>
            </a:r>
          </a:p>
          <a:p>
            <a:r>
              <a:rPr lang="ru-RU" sz="1400" b="1" dirty="0" smtClean="0"/>
              <a:t>Обеспечено уличное освещение, цветочное оформление города и содержание общественный территорий</a:t>
            </a:r>
            <a:endParaRPr lang="ru-RU" sz="1400" b="1" dirty="0"/>
          </a:p>
        </p:txBody>
      </p:sp>
      <p:sp>
        <p:nvSpPr>
          <p:cNvPr id="13" name="Половина рамки 12"/>
          <p:cNvSpPr/>
          <p:nvPr/>
        </p:nvSpPr>
        <p:spPr>
          <a:xfrm>
            <a:off x="4955822" y="5455026"/>
            <a:ext cx="4066823" cy="542261"/>
          </a:xfrm>
          <a:prstGeom prst="halfFrame">
            <a:avLst>
              <a:gd name="adj1" fmla="val 18781"/>
              <a:gd name="adj2" fmla="val 178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73830" y="6148327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современной городской среды ( 246,0)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6350" y="5567965"/>
            <a:ext cx="4057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b="1" dirty="0"/>
              <a:t>Благоустройство </a:t>
            </a:r>
            <a:r>
              <a:rPr lang="ru-RU" sz="1300" b="1" dirty="0" smtClean="0"/>
              <a:t>35 </a:t>
            </a:r>
            <a:r>
              <a:rPr lang="ru-RU" sz="1300" b="1" dirty="0"/>
              <a:t>дворовых территорий </a:t>
            </a:r>
            <a:endParaRPr lang="ru-RU" sz="1300" b="1" dirty="0" smtClean="0"/>
          </a:p>
          <a:p>
            <a:pPr lvl="0"/>
            <a:r>
              <a:rPr lang="ru-RU" sz="1300" b="1" dirty="0" smtClean="0"/>
              <a:t>Благоустройство 1 </a:t>
            </a:r>
            <a:r>
              <a:rPr lang="ru-RU" sz="1300" b="1" smtClean="0"/>
              <a:t>общественной территории</a:t>
            </a:r>
            <a:endParaRPr lang="ru-RU" sz="1300" b="1" dirty="0"/>
          </a:p>
        </p:txBody>
      </p:sp>
      <p:sp>
        <p:nvSpPr>
          <p:cNvPr id="17" name="Половина рамки 16"/>
          <p:cNvSpPr/>
          <p:nvPr/>
        </p:nvSpPr>
        <p:spPr>
          <a:xfrm>
            <a:off x="4933244" y="1277219"/>
            <a:ext cx="4103511" cy="3509270"/>
          </a:xfrm>
          <a:prstGeom prst="halfFrame">
            <a:avLst>
              <a:gd name="adj1" fmla="val 2697"/>
              <a:gd name="adj2" fmla="val 2408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7300" y="1433401"/>
            <a:ext cx="40767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ru-RU" sz="1300" b="1" dirty="0" smtClean="0"/>
              <a:t>закончено строительство </a:t>
            </a:r>
            <a:r>
              <a:rPr lang="ru-RU" sz="1300" b="1" dirty="0"/>
              <a:t>многоквартирного жилого дома на ул. </a:t>
            </a:r>
            <a:r>
              <a:rPr lang="ru-RU" sz="1300" b="1" dirty="0" smtClean="0"/>
              <a:t>Архангельской, расселено 9 355,3 </a:t>
            </a:r>
            <a:r>
              <a:rPr lang="ru-RU" sz="1300" b="1" dirty="0" err="1" smtClean="0"/>
              <a:t>кв.м</a:t>
            </a:r>
            <a:r>
              <a:rPr lang="ru-RU" sz="1300" b="1" dirty="0" smtClean="0"/>
              <a:t>., 652 человека расселены 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10 молодым семьям вручены свидетельства о праве на получение социальной выплаты на строительство или приобретение жилья</a:t>
            </a:r>
          </a:p>
          <a:p>
            <a:pPr fontAlgn="b"/>
            <a:r>
              <a:rPr lang="ru-RU" sz="1300" b="1" dirty="0"/>
              <a:t>с собственниками аварийного жилья заключены соглашения об изъятии 13 жилых помещений </a:t>
            </a:r>
            <a:r>
              <a:rPr lang="ru-RU" sz="1300" b="1" dirty="0" smtClean="0"/>
              <a:t>путем </a:t>
            </a:r>
            <a:r>
              <a:rPr lang="ru-RU" sz="1300" b="1" dirty="0"/>
              <a:t>возмещения</a:t>
            </a:r>
            <a:endParaRPr lang="ru-RU" sz="1300" b="1" dirty="0" smtClean="0">
              <a:solidFill>
                <a:srgbClr val="000000"/>
              </a:solidFill>
            </a:endParaRP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10 семьям предоставлены выплаты на ремонт жилых помещений, предоставленный во исполнение судебных решений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6 семей получили выплату на приобретение жилого помещения во исполнение судебного решения о внеочередном улучшении жилищных условий граждан </a:t>
            </a:r>
            <a:endParaRPr lang="ru-RU" sz="1300" b="1" dirty="0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91290" y="4842933"/>
            <a:ext cx="3933070" cy="5053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жильем отдельных категорий граждан (724,4)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4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862478" y="1180468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90861" y="3807455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896773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36" name="Загнутый угол 35"/>
          <p:cNvSpPr/>
          <p:nvPr/>
        </p:nvSpPr>
        <p:spPr>
          <a:xfrm rot="10800000">
            <a:off x="1329069" y="2461435"/>
            <a:ext cx="5741582" cy="1345020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3"/>
          <p:cNvSpPr/>
          <p:nvPr/>
        </p:nvSpPr>
        <p:spPr>
          <a:xfrm>
            <a:off x="6645348" y="1988288"/>
            <a:ext cx="2317898" cy="144071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3"/>
          <p:cNvSpPr/>
          <p:nvPr/>
        </p:nvSpPr>
        <p:spPr>
          <a:xfrm>
            <a:off x="6677244" y="2344478"/>
            <a:ext cx="2115882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26" name="Загнутый угол 25"/>
          <p:cNvSpPr/>
          <p:nvPr/>
        </p:nvSpPr>
        <p:spPr>
          <a:xfrm rot="10800000">
            <a:off x="200182" y="2977117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474688" y="1998923"/>
            <a:ext cx="125066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chemeClr val="accent5"/>
                </a:solidFill>
              </a:rPr>
              <a:t>ОБРАЗОВАНИЕ</a:t>
            </a:r>
            <a:endParaRPr lang="ru-RU" sz="1300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513" y="3059668"/>
            <a:ext cx="72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586,6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1153" y="2477386"/>
            <a:ext cx="191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«ОБРАЗОВАНИЕ»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736503"/>
            <a:ext cx="576696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 smtClean="0"/>
              <a:t>- строительство школы по ул. Возрождения – </a:t>
            </a:r>
            <a:r>
              <a:rPr lang="ru-RU" sz="1300" b="1" dirty="0" smtClean="0">
                <a:solidFill>
                  <a:srgbClr val="FF0000"/>
                </a:solidFill>
              </a:rPr>
              <a:t>574,9</a:t>
            </a:r>
          </a:p>
          <a:p>
            <a:r>
              <a:rPr lang="ru-RU" sz="1300" dirty="0" smtClean="0"/>
              <a:t>- оснащение государственными символами РФ – </a:t>
            </a:r>
            <a:r>
              <a:rPr lang="ru-RU" sz="1300" b="1" dirty="0" smtClean="0">
                <a:solidFill>
                  <a:srgbClr val="FF0000"/>
                </a:solidFill>
              </a:rPr>
              <a:t>4,4</a:t>
            </a:r>
          </a:p>
          <a:p>
            <a:r>
              <a:rPr lang="ru-RU" sz="1300" dirty="0" smtClean="0"/>
              <a:t>- обеспечение деятельности советников директора по воспитанию и </a:t>
            </a:r>
          </a:p>
          <a:p>
            <a:r>
              <a:rPr lang="ru-RU" sz="1300" dirty="0" smtClean="0"/>
              <a:t>взаимодействию с детскими общественными объединениями – </a:t>
            </a:r>
            <a:r>
              <a:rPr lang="ru-RU" sz="1300" b="1" dirty="0" smtClean="0">
                <a:solidFill>
                  <a:srgbClr val="FF0000"/>
                </a:solidFill>
              </a:rPr>
              <a:t>5,7</a:t>
            </a:r>
          </a:p>
          <a:p>
            <a:r>
              <a:rPr lang="ru-RU" sz="1300" dirty="0" smtClean="0"/>
              <a:t>- приобретение средств обучения и воспитания в МУДО ДЮЦ «Единство» - </a:t>
            </a:r>
            <a:r>
              <a:rPr lang="ru-RU" sz="1300" b="1" dirty="0" smtClean="0">
                <a:solidFill>
                  <a:srgbClr val="FF0000"/>
                </a:solidFill>
              </a:rPr>
              <a:t>1,5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"/>
          <p:cNvSpPr/>
          <p:nvPr/>
        </p:nvSpPr>
        <p:spPr>
          <a:xfrm>
            <a:off x="6553197" y="4012017"/>
            <a:ext cx="2115882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FFDC6D"/>
          </a:solidFill>
          <a:ln>
            <a:solidFill>
              <a:srgbClr val="FFDC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300" b="1" dirty="0" smtClean="0"/>
              <a:t>НАЦИОНАЛЬНЫЕ</a:t>
            </a:r>
          </a:p>
          <a:p>
            <a:pPr algn="r"/>
            <a:r>
              <a:rPr lang="ru-RU" sz="1300" b="1" dirty="0" smtClean="0"/>
              <a:t>ПРОЕКТЫ</a:t>
            </a:r>
          </a:p>
          <a:p>
            <a:pPr algn="r"/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33" name="Прямоугольник 3"/>
          <p:cNvSpPr/>
          <p:nvPr/>
        </p:nvSpPr>
        <p:spPr>
          <a:xfrm>
            <a:off x="6553199" y="3618615"/>
            <a:ext cx="2317898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FFDC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endParaRPr lang="ru-RU" dirty="0"/>
          </a:p>
        </p:txBody>
      </p:sp>
      <p:sp>
        <p:nvSpPr>
          <p:cNvPr id="37" name="Загнутый угол 36"/>
          <p:cNvSpPr/>
          <p:nvPr/>
        </p:nvSpPr>
        <p:spPr>
          <a:xfrm rot="10800000">
            <a:off x="1130593" y="4081131"/>
            <a:ext cx="5940057" cy="1235148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9" name="Загнутый угол 38"/>
          <p:cNvSpPr/>
          <p:nvPr/>
        </p:nvSpPr>
        <p:spPr>
          <a:xfrm rot="10800000">
            <a:off x="131136" y="4559596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23813" y="3572539"/>
            <a:ext cx="1881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6BB00"/>
                </a:solidFill>
              </a:rPr>
              <a:t>БЕЗОПАСНЫЕ</a:t>
            </a:r>
          </a:p>
          <a:p>
            <a:r>
              <a:rPr lang="ru-RU" sz="1200" b="1" dirty="0" smtClean="0">
                <a:solidFill>
                  <a:srgbClr val="F6BB00"/>
                </a:solidFill>
              </a:rPr>
              <a:t>КАЧЕСТВЕННЫЕ ДОРОГИ</a:t>
            </a:r>
            <a:endParaRPr lang="ru-RU" sz="1200" b="1" dirty="0">
              <a:solidFill>
                <a:srgbClr val="F6BB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0214" y="4369980"/>
            <a:ext cx="58160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устройство </a:t>
            </a:r>
            <a:r>
              <a:rPr lang="ru-RU" sz="1300" dirty="0"/>
              <a:t>интеллектуальной транспортной системы городской агломерации г. Вологда – </a:t>
            </a:r>
            <a:r>
              <a:rPr lang="ru-RU" sz="1300" b="1" dirty="0">
                <a:solidFill>
                  <a:srgbClr val="FF0000"/>
                </a:solidFill>
              </a:rPr>
              <a:t>73,1 </a:t>
            </a:r>
            <a:endParaRPr lang="ru-RU" sz="1300" b="1" dirty="0" smtClean="0">
              <a:solidFill>
                <a:srgbClr val="FF0000"/>
              </a:solidFill>
            </a:endParaRPr>
          </a:p>
          <a:p>
            <a:pPr lvl="0"/>
            <a:r>
              <a:rPr lang="ru-RU" sz="1300" dirty="0" smtClean="0"/>
              <a:t>- приведение </a:t>
            </a:r>
            <a:r>
              <a:rPr lang="ru-RU" sz="1300" dirty="0"/>
              <a:t>в нормативное транспортно-эксплуатационное состояние дорожной сети и мостовых сооружений городских агломераций – </a:t>
            </a:r>
            <a:r>
              <a:rPr lang="ru-RU" sz="1300" b="1" dirty="0">
                <a:solidFill>
                  <a:srgbClr val="FF0000"/>
                </a:solidFill>
              </a:rPr>
              <a:t>371,2</a:t>
            </a:r>
            <a:r>
              <a:rPr lang="ru-RU" sz="1300" b="1" dirty="0"/>
              <a:t> </a:t>
            </a:r>
            <a:endParaRPr lang="ru-RU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1446028" y="4082903"/>
            <a:ext cx="609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«БЕЗОПАСНЫЕ И КАЧЕСТВЕННЫЕ АВТОМОБИЛЬНЫЕ ДОРОГИ»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2651" y="460389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444,3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3"/>
          <p:cNvSpPr/>
          <p:nvPr/>
        </p:nvSpPr>
        <p:spPr>
          <a:xfrm>
            <a:off x="6638260" y="5064643"/>
            <a:ext cx="2317898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3"/>
          <p:cNvSpPr/>
          <p:nvPr/>
        </p:nvSpPr>
        <p:spPr>
          <a:xfrm>
            <a:off x="6638258" y="5436780"/>
            <a:ext cx="2115882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403804" y="5107174"/>
            <a:ext cx="9662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00B050"/>
                </a:solidFill>
              </a:rPr>
              <a:t>ЭКОЛОГИЯ</a:t>
            </a:r>
            <a:endParaRPr lang="ru-RU" sz="1300" b="1" dirty="0">
              <a:solidFill>
                <a:srgbClr val="00B050"/>
              </a:solidFill>
            </a:endParaRPr>
          </a:p>
        </p:txBody>
      </p:sp>
      <p:sp>
        <p:nvSpPr>
          <p:cNvPr id="44" name="Загнутый угол 43"/>
          <p:cNvSpPr/>
          <p:nvPr/>
        </p:nvSpPr>
        <p:spPr>
          <a:xfrm rot="10800000">
            <a:off x="1247552" y="5624623"/>
            <a:ext cx="5741582" cy="956930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5" name="Загнутый угол 44"/>
          <p:cNvSpPr/>
          <p:nvPr/>
        </p:nvSpPr>
        <p:spPr>
          <a:xfrm rot="10800000">
            <a:off x="133893" y="5919251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82233" y="5890436"/>
            <a:ext cx="55820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поставка </a:t>
            </a:r>
            <a:r>
              <a:rPr lang="ru-RU" sz="1300" dirty="0"/>
              <a:t>контейнеров для твердых коммунальных отходов в количестве 850 штук – </a:t>
            </a:r>
            <a:r>
              <a:rPr lang="ru-RU" sz="1300" b="1" dirty="0" smtClean="0">
                <a:solidFill>
                  <a:srgbClr val="FF0000"/>
                </a:solidFill>
              </a:rPr>
              <a:t>12,7</a:t>
            </a:r>
            <a:endParaRPr lang="ru-RU" sz="13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93805" y="5645889"/>
            <a:ext cx="1369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«ЭКОЛОГИЯ»</a:t>
            </a:r>
            <a:endParaRPr lang="ru-RU" sz="1600" b="1" dirty="0"/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660769793"/>
              </p:ext>
            </p:extLst>
          </p:nvPr>
        </p:nvGraphicFramePr>
        <p:xfrm>
          <a:off x="112888" y="725904"/>
          <a:ext cx="7969955" cy="1723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70933" y="597182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12,7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57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4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794745" y="1090157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45705" y="3773588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896773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36" name="Загнутый угол 35"/>
          <p:cNvSpPr/>
          <p:nvPr/>
        </p:nvSpPr>
        <p:spPr>
          <a:xfrm rot="10800000">
            <a:off x="1272624" y="1738946"/>
            <a:ext cx="5741582" cy="1467098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3"/>
          <p:cNvSpPr/>
          <p:nvPr/>
        </p:nvSpPr>
        <p:spPr>
          <a:xfrm>
            <a:off x="6724370" y="1040021"/>
            <a:ext cx="2317898" cy="144071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3"/>
          <p:cNvSpPr/>
          <p:nvPr/>
        </p:nvSpPr>
        <p:spPr>
          <a:xfrm>
            <a:off x="6733688" y="1407500"/>
            <a:ext cx="2115882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7BD1F7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26" name="Загнутый угол 25"/>
          <p:cNvSpPr/>
          <p:nvPr/>
        </p:nvSpPr>
        <p:spPr>
          <a:xfrm rot="10800000">
            <a:off x="267916" y="2480406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474688" y="1039367"/>
            <a:ext cx="12065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7BD1F7"/>
                </a:solidFill>
              </a:rPr>
              <a:t>ДЕМОГРАФИЯ</a:t>
            </a:r>
            <a:endParaRPr lang="ru-RU" sz="1300" b="1" dirty="0">
              <a:solidFill>
                <a:srgbClr val="7BD1F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668" y="2495223"/>
            <a:ext cx="72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29,0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0176" y="1811342"/>
            <a:ext cx="184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«ДЕМОГРАФИЯ»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39334" y="2070458"/>
            <a:ext cx="5780557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1300" dirty="0" smtClean="0"/>
              <a:t>предоставление </a:t>
            </a:r>
            <a:r>
              <a:rPr lang="ru-RU" sz="1300" dirty="0"/>
              <a:t>единовременной денежной выплаты </a:t>
            </a:r>
            <a:r>
              <a:rPr lang="ru-RU" sz="1300" dirty="0" smtClean="0"/>
              <a:t>взамен</a:t>
            </a:r>
          </a:p>
          <a:p>
            <a:pPr lvl="0"/>
            <a:r>
              <a:rPr lang="ru-RU" sz="1300" dirty="0" smtClean="0"/>
              <a:t>предоставления </a:t>
            </a:r>
            <a:r>
              <a:rPr lang="ru-RU" sz="1300" dirty="0"/>
              <a:t>земельного участка гражданам, имеющим трех </a:t>
            </a:r>
            <a:r>
              <a:rPr lang="ru-RU" sz="1300" dirty="0" smtClean="0"/>
              <a:t>и</a:t>
            </a:r>
          </a:p>
          <a:p>
            <a:pPr lvl="0"/>
            <a:r>
              <a:rPr lang="ru-RU" sz="1300" dirty="0" smtClean="0"/>
              <a:t>более </a:t>
            </a:r>
            <a:r>
              <a:rPr lang="ru-RU" sz="1300" dirty="0"/>
              <a:t>детей </a:t>
            </a:r>
            <a:r>
              <a:rPr lang="ru-RU" sz="1300" dirty="0" smtClean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10,9 </a:t>
            </a:r>
            <a:endParaRPr lang="ru-RU" sz="1400" dirty="0" smtClean="0">
              <a:solidFill>
                <a:srgbClr val="FF0000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ru-RU" sz="1300" dirty="0" smtClean="0"/>
              <a:t>подготовка спортивного резерва для спортивных сборных команд </a:t>
            </a:r>
            <a:r>
              <a:rPr lang="ru-RU" sz="1300" dirty="0"/>
              <a:t>– </a:t>
            </a:r>
            <a:r>
              <a:rPr lang="ru-RU" sz="1300" b="1" dirty="0">
                <a:solidFill>
                  <a:srgbClr val="FF0000"/>
                </a:solidFill>
              </a:rPr>
              <a:t>18,1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300" dirty="0" smtClean="0"/>
              <a:t> 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"/>
          <p:cNvSpPr/>
          <p:nvPr/>
        </p:nvSpPr>
        <p:spPr>
          <a:xfrm>
            <a:off x="6869286" y="3025422"/>
            <a:ext cx="2115882" cy="1128889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300" b="1" dirty="0" smtClean="0"/>
              <a:t>НАЦИОНАЛЬНЫЕ</a:t>
            </a:r>
          </a:p>
          <a:p>
            <a:pPr algn="r"/>
            <a:r>
              <a:rPr lang="ru-RU" sz="1300" b="1" dirty="0" smtClean="0"/>
              <a:t>ПРОЕКТЫ</a:t>
            </a:r>
          </a:p>
          <a:p>
            <a:pPr algn="r"/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33" name="Прямоугольник 3"/>
          <p:cNvSpPr/>
          <p:nvPr/>
        </p:nvSpPr>
        <p:spPr>
          <a:xfrm>
            <a:off x="6826102" y="2709332"/>
            <a:ext cx="2238876" cy="1466013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endParaRPr lang="ru-RU" dirty="0"/>
          </a:p>
        </p:txBody>
      </p:sp>
      <p:sp>
        <p:nvSpPr>
          <p:cNvPr id="37" name="Загнутый угол 36"/>
          <p:cNvSpPr/>
          <p:nvPr/>
        </p:nvSpPr>
        <p:spPr>
          <a:xfrm rot="10800000">
            <a:off x="1207910" y="3307644"/>
            <a:ext cx="5828868" cy="1264356"/>
          </a:xfrm>
          <a:prstGeom prst="foldedCorner">
            <a:avLst>
              <a:gd name="adj" fmla="val 30621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Загнутый угол 38"/>
          <p:cNvSpPr/>
          <p:nvPr/>
        </p:nvSpPr>
        <p:spPr>
          <a:xfrm rot="10800000">
            <a:off x="221447" y="3893552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95822" y="2723023"/>
            <a:ext cx="135466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</a:rPr>
              <a:t>КУЛЬТУРА</a:t>
            </a:r>
            <a:endParaRPr lang="ru-RU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0214" y="4020025"/>
            <a:ext cx="5816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- с</a:t>
            </a:r>
            <a:r>
              <a:rPr lang="ru-RU" sz="1400" dirty="0" smtClean="0"/>
              <a:t>оздание </a:t>
            </a:r>
            <a:r>
              <a:rPr lang="ru-RU" sz="1400" dirty="0"/>
              <a:t>современной модельной библиотеки на базе городской библиотеки семейного чтения № 8 – </a:t>
            </a:r>
            <a:r>
              <a:rPr lang="ru-RU" sz="1400" b="1" dirty="0" smtClean="0">
                <a:solidFill>
                  <a:srgbClr val="FF0000"/>
                </a:solidFill>
              </a:rPr>
              <a:t>8,5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4839" y="3283536"/>
            <a:ext cx="609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«КУЛЬТУРА»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6829" y="393785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8,5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3"/>
          <p:cNvSpPr/>
          <p:nvPr/>
        </p:nvSpPr>
        <p:spPr>
          <a:xfrm>
            <a:off x="6638260" y="5064643"/>
            <a:ext cx="2317898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3"/>
          <p:cNvSpPr/>
          <p:nvPr/>
        </p:nvSpPr>
        <p:spPr>
          <a:xfrm>
            <a:off x="6638258" y="5436780"/>
            <a:ext cx="2115882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247467" y="5016863"/>
            <a:ext cx="159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</a:rPr>
              <a:t>ЖИЛЬЕ </a:t>
            </a:r>
          </a:p>
          <a:p>
            <a:r>
              <a:rPr lang="ru-RU" sz="1200" b="1" dirty="0" smtClean="0">
                <a:solidFill>
                  <a:srgbClr val="00B050"/>
                </a:solidFill>
              </a:rPr>
              <a:t>И ГОРОДСКАЯ СРЕДА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4" name="Загнутый угол 43"/>
          <p:cNvSpPr/>
          <p:nvPr/>
        </p:nvSpPr>
        <p:spPr>
          <a:xfrm rot="10800000">
            <a:off x="1247552" y="4967111"/>
            <a:ext cx="5741582" cy="1761066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5" name="Загнутый угол 44"/>
          <p:cNvSpPr/>
          <p:nvPr/>
        </p:nvSpPr>
        <p:spPr>
          <a:xfrm rot="10800000">
            <a:off x="224204" y="5704762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82233" y="5246970"/>
            <a:ext cx="558209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б</a:t>
            </a:r>
            <a:r>
              <a:rPr lang="ru-RU" sz="1200" dirty="0" smtClean="0"/>
              <a:t>лагоустройство </a:t>
            </a:r>
            <a:r>
              <a:rPr lang="ru-RU" sz="1200" dirty="0"/>
              <a:t>35 дворовых территорий – </a:t>
            </a:r>
            <a:r>
              <a:rPr lang="ru-RU" sz="1200" b="1" dirty="0">
                <a:solidFill>
                  <a:srgbClr val="FF0000"/>
                </a:solidFill>
              </a:rPr>
              <a:t>177,4 </a:t>
            </a:r>
          </a:p>
          <a:p>
            <a:pPr lvl="0"/>
            <a:r>
              <a:rPr lang="ru-RU" sz="1200" dirty="0" smtClean="0"/>
              <a:t>- благоустройство </a:t>
            </a:r>
            <a:r>
              <a:rPr lang="ru-RU" sz="1200" dirty="0"/>
              <a:t>1 общественной территории </a:t>
            </a:r>
            <a:r>
              <a:rPr lang="ru-RU" sz="1200" b="1" dirty="0">
                <a:solidFill>
                  <a:srgbClr val="FF0000"/>
                </a:solidFill>
              </a:rPr>
              <a:t>-  61,2 </a:t>
            </a:r>
            <a:endParaRPr lang="ru-RU" sz="1200" dirty="0"/>
          </a:p>
          <a:p>
            <a:pPr lvl="0"/>
            <a:r>
              <a:rPr lang="ru-RU" sz="1200" dirty="0" smtClean="0"/>
              <a:t>- </a:t>
            </a:r>
            <a:r>
              <a:rPr lang="ru-RU" sz="1200" dirty="0" err="1" smtClean="0"/>
              <a:t>цифровизация</a:t>
            </a:r>
            <a:r>
              <a:rPr lang="ru-RU" sz="1200" dirty="0" smtClean="0"/>
              <a:t> </a:t>
            </a:r>
            <a:r>
              <a:rPr lang="ru-RU" sz="1200" dirty="0"/>
              <a:t>городского хозяйства – </a:t>
            </a:r>
            <a:r>
              <a:rPr lang="ru-RU" sz="1200" b="1" dirty="0" smtClean="0">
                <a:solidFill>
                  <a:srgbClr val="FF0000"/>
                </a:solidFill>
              </a:rPr>
              <a:t>3,2</a:t>
            </a:r>
          </a:p>
          <a:p>
            <a:pPr lvl="0"/>
            <a:r>
              <a:rPr lang="ru-RU" sz="1200" b="1" dirty="0" smtClean="0"/>
              <a:t>- </a:t>
            </a:r>
            <a:r>
              <a:rPr lang="ru-RU" sz="1200" dirty="0" smtClean="0"/>
              <a:t>переселение </a:t>
            </a:r>
            <a:r>
              <a:rPr lang="ru-RU" sz="1200" dirty="0"/>
              <a:t>граждан из аварийного жилищного фонда – </a:t>
            </a:r>
            <a:r>
              <a:rPr lang="ru-RU" sz="1200" b="1" dirty="0" smtClean="0">
                <a:solidFill>
                  <a:srgbClr val="FF0000"/>
                </a:solidFill>
              </a:rPr>
              <a:t>615,8.  </a:t>
            </a:r>
          </a:p>
          <a:p>
            <a:pPr lvl="0"/>
            <a:r>
              <a:rPr lang="ru-RU" sz="1200" dirty="0" smtClean="0"/>
              <a:t>Расселено </a:t>
            </a:r>
            <a:r>
              <a:rPr lang="ru-RU" sz="1200" dirty="0"/>
              <a:t>9,4 тыс. кв. м. – 652 </a:t>
            </a:r>
            <a:r>
              <a:rPr lang="ru-RU" sz="1200" dirty="0" smtClean="0"/>
              <a:t>человека. Строительство </a:t>
            </a:r>
            <a:r>
              <a:rPr lang="ru-RU" sz="1200" dirty="0"/>
              <a:t>многоквартирного дома по ул. Архангельской</a:t>
            </a:r>
            <a:endParaRPr lang="ru-RU" sz="1400" dirty="0"/>
          </a:p>
          <a:p>
            <a:pPr lvl="0"/>
            <a:endParaRPr lang="ru-RU" sz="1300" dirty="0"/>
          </a:p>
        </p:txBody>
      </p:sp>
      <p:sp>
        <p:nvSpPr>
          <p:cNvPr id="18" name="TextBox 17"/>
          <p:cNvSpPr txBox="1"/>
          <p:nvPr/>
        </p:nvSpPr>
        <p:spPr>
          <a:xfrm>
            <a:off x="2939050" y="4957267"/>
            <a:ext cx="2971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«ЖИЛЬЕ И ГОРОДСКАЯ СРЕДА»</a:t>
            </a:r>
            <a:endParaRPr lang="ru-RU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04800" y="5734755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857,6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82133" y="914400"/>
            <a:ext cx="557973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УЧАСТИЕ в 6 национальных проектах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16812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4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807455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3247" y="778835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ОСНОВНЫЕ  НАПРАВЛЕНИЯ КАПИТАЛЬНЫХ ВЛОЖЕНИЙ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8110" y="1116418"/>
            <a:ext cx="54757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       </a:t>
            </a:r>
            <a:r>
              <a:rPr lang="ru-RU" sz="1500" b="1" dirty="0" smtClean="0"/>
              <a:t>Бюджет </a:t>
            </a:r>
            <a:r>
              <a:rPr lang="ru-RU" sz="1500" b="1" dirty="0"/>
              <a:t>города Вологды – это бюджет развития. </a:t>
            </a:r>
            <a:r>
              <a:rPr lang="ru-RU" sz="1500" b="1" dirty="0" smtClean="0"/>
              <a:t>3,4 </a:t>
            </a:r>
            <a:r>
              <a:rPr lang="ru-RU" sz="1500" b="1" dirty="0"/>
              <a:t>млрд. рублей направлено на капитальные вложения. </a:t>
            </a:r>
            <a:endParaRPr lang="ru-RU" sz="1500" b="1" dirty="0" smtClean="0"/>
          </a:p>
          <a:p>
            <a:pPr algn="just"/>
            <a:r>
              <a:rPr lang="ru-RU" sz="1500" dirty="0"/>
              <a:t> </a:t>
            </a:r>
            <a:r>
              <a:rPr lang="ru-RU" sz="1500" dirty="0" smtClean="0"/>
              <a:t>      </a:t>
            </a:r>
            <a:r>
              <a:rPr lang="ru-RU" sz="1500" b="1" dirty="0"/>
              <a:t>Строительство  здания школы по улице Возрождения. </a:t>
            </a:r>
            <a:r>
              <a:rPr lang="ru-RU" sz="1500" b="1" dirty="0" smtClean="0"/>
              <a:t>                       Расходы </a:t>
            </a:r>
            <a:r>
              <a:rPr lang="ru-RU" sz="1500" b="1" dirty="0"/>
              <a:t>составили </a:t>
            </a:r>
            <a:r>
              <a:rPr lang="ru-RU" sz="1500" b="1" dirty="0" smtClean="0"/>
              <a:t>980,2 </a:t>
            </a:r>
            <a:r>
              <a:rPr lang="ru-RU" sz="1500" b="1" dirty="0"/>
              <a:t>млн. рублей.</a:t>
            </a:r>
          </a:p>
          <a:p>
            <a:pPr algn="just"/>
            <a:endParaRPr lang="ru-RU" sz="15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0642" y="2286576"/>
            <a:ext cx="54970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      </a:t>
            </a:r>
            <a:r>
              <a:rPr lang="ru-RU" sz="1500" b="1" dirty="0" smtClean="0"/>
              <a:t>Строительство  </a:t>
            </a:r>
            <a:r>
              <a:rPr lang="ru-RU" sz="1500" b="1" dirty="0"/>
              <a:t>здания школы </a:t>
            </a:r>
            <a:r>
              <a:rPr lang="ru-RU" sz="1500" b="1" dirty="0" smtClean="0"/>
              <a:t>по </a:t>
            </a:r>
            <a:r>
              <a:rPr lang="ru-RU" sz="1500" b="1" dirty="0"/>
              <a:t>улице </a:t>
            </a:r>
            <a:r>
              <a:rPr lang="ru-RU" sz="1500" b="1" dirty="0" err="1" smtClean="0"/>
              <a:t>С.Преминина</a:t>
            </a:r>
            <a:r>
              <a:rPr lang="ru-RU" sz="1500" b="1" dirty="0" smtClean="0"/>
              <a:t>. </a:t>
            </a:r>
            <a:r>
              <a:rPr lang="ru-RU" sz="1500" b="1" dirty="0"/>
              <a:t>Расходы составили </a:t>
            </a:r>
            <a:r>
              <a:rPr lang="ru-RU" sz="1500" b="1" dirty="0" smtClean="0"/>
              <a:t>699,8 </a:t>
            </a:r>
            <a:r>
              <a:rPr lang="ru-RU" sz="1500" b="1" dirty="0"/>
              <a:t>млн. рублей.</a:t>
            </a:r>
          </a:p>
        </p:txBody>
      </p:sp>
      <p:sp>
        <p:nvSpPr>
          <p:cNvPr id="20" name="Ромб 19"/>
          <p:cNvSpPr/>
          <p:nvPr/>
        </p:nvSpPr>
        <p:spPr>
          <a:xfrm>
            <a:off x="3636333" y="1850065"/>
            <a:ext cx="131136" cy="1382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15070" y="3476848"/>
            <a:ext cx="55289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500" b="1" dirty="0" smtClean="0"/>
              <a:t>   </a:t>
            </a:r>
            <a:r>
              <a:rPr lang="ru-RU" sz="1500" b="1" dirty="0"/>
              <a:t>Строительство многоквартирного дома по ул. </a:t>
            </a:r>
            <a:r>
              <a:rPr lang="ru-RU" sz="1500" b="1" dirty="0" smtClean="0"/>
              <a:t>Архангельской. Расходы составили 602,6 млн. рублей  </a:t>
            </a:r>
            <a:endParaRPr lang="ru-RU" sz="1500" b="1" dirty="0"/>
          </a:p>
        </p:txBody>
      </p:sp>
      <p:sp>
        <p:nvSpPr>
          <p:cNvPr id="23" name="Ромб 22"/>
          <p:cNvSpPr/>
          <p:nvPr/>
        </p:nvSpPr>
        <p:spPr>
          <a:xfrm>
            <a:off x="3625701" y="2977116"/>
            <a:ext cx="127591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омб 23"/>
          <p:cNvSpPr/>
          <p:nvPr/>
        </p:nvSpPr>
        <p:spPr>
          <a:xfrm>
            <a:off x="3625701" y="3540641"/>
            <a:ext cx="138224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74559" y="2849524"/>
            <a:ext cx="502919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b="1" dirty="0" smtClean="0"/>
              <a:t>Строительство </a:t>
            </a:r>
            <a:r>
              <a:rPr lang="ru-RU" sz="1500" b="1" dirty="0"/>
              <a:t>автомобильных дорог. Расходы составили </a:t>
            </a:r>
            <a:r>
              <a:rPr lang="ru-RU" sz="1500" b="1" dirty="0" smtClean="0"/>
              <a:t>962,8 </a:t>
            </a:r>
            <a:r>
              <a:rPr lang="ru-RU" sz="1500" b="1" dirty="0"/>
              <a:t>млн. рублей</a:t>
            </a:r>
            <a:r>
              <a:rPr lang="ru-RU" sz="1500" dirty="0"/>
              <a:t>. </a:t>
            </a:r>
          </a:p>
          <a:p>
            <a:pPr algn="just"/>
            <a:endParaRPr lang="ru-RU" sz="1300" b="1" dirty="0"/>
          </a:p>
        </p:txBody>
      </p:sp>
      <p:sp>
        <p:nvSpPr>
          <p:cNvPr id="25" name="Ромб 24"/>
          <p:cNvSpPr/>
          <p:nvPr/>
        </p:nvSpPr>
        <p:spPr>
          <a:xfrm>
            <a:off x="3618614" y="2342706"/>
            <a:ext cx="127591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Myakshina_IV\Desktop\Мои документы\ОР\!ОТЧЕТ ОБ ИСПОЛНЕНИИ БЮДЖЕТА\2022 год\ИНФОРМАЦИЯ Для будущих слайдов\IMG_567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49" y="4327451"/>
            <a:ext cx="3842268" cy="238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32.userapi.com/impg/7duFW_qkS2ETW_6E7RhJRnVB7v44b7mKYdjCCQ/AAXSjaKfjXE.jpg?size=1280x960&amp;quality=95&amp;sign=e703b36f3ec6336226b44a86aefbc795&amp;c_uniq_tag=57n7tdC7B6JFjEYJn5QMT20Wv0AzFQNO1p4NgdUKEKY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5" y="2583712"/>
            <a:ext cx="3051544" cy="168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cdn.abnews.ru/storage/wp-content/uploads/2022/09/457253868.jpg__0_0x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46" y="4335340"/>
            <a:ext cx="4447901" cy="240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Myakshina_IV\AppData\Local\Microsoft\Windows\Temporary Internet Files\Content.Outlook\TY9KF2X3\DSCF000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5" y="703961"/>
            <a:ext cx="2987748" cy="17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1005698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Муниципальный долг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(млн. рублей)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80271115"/>
              </p:ext>
            </p:extLst>
          </p:nvPr>
        </p:nvGraphicFramePr>
        <p:xfrm>
          <a:off x="223285" y="1396999"/>
          <a:ext cx="8844460" cy="5333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512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46945554"/>
              </p:ext>
            </p:extLst>
          </p:nvPr>
        </p:nvGraphicFramePr>
        <p:xfrm>
          <a:off x="266700" y="1398108"/>
          <a:ext cx="8877300" cy="326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745279"/>
              </p:ext>
            </p:extLst>
          </p:nvPr>
        </p:nvGraphicFramePr>
        <p:xfrm>
          <a:off x="133351" y="4752975"/>
          <a:ext cx="8924926" cy="173265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683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39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54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54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543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543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543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5432"/>
              </a:tblGrid>
              <a:tr h="37420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4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01.01.2017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01.01.2018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01.01.2019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01.01.2020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01.01.2021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01.01.2022 </a:t>
                      </a:r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</a:t>
                      </a: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01.01.2023 года</a:t>
                      </a:r>
                      <a:endParaRPr lang="ru-RU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4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896,5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214,4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121,8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185,2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41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baseline="0" dirty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160,9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4324" y="971550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 2016-2022 ГОДЫ,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</p:spTree>
    <p:extLst>
      <p:ext uri="{BB962C8B-B14F-4D97-AF65-F5344CB8AC3E}">
        <p14:creationId xmlns:p14="http://schemas.microsoft.com/office/powerpoint/2010/main" val="36191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322" y="595423"/>
            <a:ext cx="7400260" cy="4359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КОНТАКТНАЯ ИНФОРМАЦИЯ 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851" y="1020727"/>
            <a:ext cx="786809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2022 год.</a:t>
            </a:r>
          </a:p>
          <a:p>
            <a:endParaRPr lang="ru-RU" b="1" dirty="0" smtClean="0"/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sz="3000" b="1" dirty="0" smtClean="0"/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03498" y="2923953"/>
            <a:ext cx="7442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случае возникновения вопросов </a:t>
            </a:r>
            <a:r>
              <a:rPr lang="ru-RU" dirty="0"/>
              <a:t>в</a:t>
            </a:r>
            <a:r>
              <a:rPr lang="ru-RU" dirty="0" smtClean="0"/>
              <a:t>ы можете обратиться в Департамент финансов Администрации города Вологды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1531088" y="3753293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22474" y="3615071"/>
            <a:ext cx="7421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аписать письмо или прийти лично в часы приема по адресу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160000, город Вологда, Каменный мост, д. 4</a:t>
            </a:r>
          </a:p>
          <a:p>
            <a:r>
              <a:rPr lang="ru-RU" dirty="0"/>
              <a:t>п</a:t>
            </a:r>
            <a:r>
              <a:rPr lang="ru-RU" dirty="0" smtClean="0"/>
              <a:t>озвонить по телефону</a:t>
            </a:r>
            <a:r>
              <a:rPr lang="en-US" dirty="0" smtClean="0"/>
              <a:t>:  +7 (8172) 72-12-40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аписать на электронную почту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df@vologda-city</a:t>
            </a:r>
            <a:r>
              <a:rPr lang="en-US" dirty="0"/>
              <a:t>.</a:t>
            </a:r>
            <a:r>
              <a:rPr lang="en-US" dirty="0" smtClean="0"/>
              <a:t>ru</a:t>
            </a:r>
          </a:p>
          <a:p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1541722" y="4253023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541720" y="4540102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71599" y="4848448"/>
            <a:ext cx="717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Департамента финансов Администрации города Вологды</a:t>
            </a:r>
            <a:r>
              <a:rPr lang="en-US" dirty="0" smtClean="0"/>
              <a:t>: </a:t>
            </a:r>
            <a:r>
              <a:rPr lang="ru-RU" b="1" dirty="0" smtClean="0">
                <a:solidFill>
                  <a:srgbClr val="0065B0"/>
                </a:solidFill>
              </a:rPr>
              <a:t>заместитель Мэра города Вологды – начальник Департамента финансов Администрации города Вологды </a:t>
            </a:r>
          </a:p>
          <a:p>
            <a:r>
              <a:rPr lang="ru-RU" b="1" dirty="0" smtClean="0">
                <a:solidFill>
                  <a:srgbClr val="0065B0"/>
                </a:solidFill>
              </a:rPr>
              <a:t>Бурков Сергей Николаевич</a:t>
            </a:r>
            <a:endParaRPr lang="ru-RU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80754" y="1866334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768" y="776178"/>
            <a:ext cx="6283842" cy="5316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Уважаемые жители города Вологды!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526" y="1775637"/>
            <a:ext cx="8335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b="1" dirty="0" smtClean="0"/>
              <a:t>    В целях обеспечения открытости работы, повышения финансовой грамотности населения предлагаем Вашему вниманию презентационный материал  по отчету об исполнении бюджета города Вологды за 2022 год в формате «Бюджет для граждан.</a:t>
            </a:r>
          </a:p>
          <a:p>
            <a:pPr algn="just"/>
            <a:r>
              <a:rPr lang="ru-RU" b="1" dirty="0" smtClean="0"/>
              <a:t>     «Бюджет для граждан» разработан в целях ознакомления граждан, не обладающих специальными знаниями в сфере бюджетного законодательства, с основными целями, задачами и приоритетными направлениями формирования и исполнения бюджета города. Он познакомит с основными положениями главного финансового документа, а именно с решением Вологодской городской Думы «Об исполнении бюджета города Вологды за 2022 год».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По итогам работы за 2022 год основная стратегическая цель бюджетной политики Департамента финансов Администрации города Вологды достигнута</a:t>
            </a:r>
            <a:r>
              <a:rPr lang="en-US" b="1" dirty="0" smtClean="0"/>
              <a:t>:</a:t>
            </a:r>
            <a:r>
              <a:rPr lang="ru-RU" b="1" dirty="0" smtClean="0"/>
              <a:t> обеспечена сбалансированность бюджета города Вологды. Значительные средства направлены на развитие города.</a:t>
            </a:r>
          </a:p>
          <a:p>
            <a:pPr algn="just"/>
            <a:endParaRPr lang="ru-RU" b="1" dirty="0">
              <a:solidFill>
                <a:srgbClr val="0065B0"/>
              </a:solidFill>
            </a:endParaRPr>
          </a:p>
          <a:p>
            <a:pPr algn="just"/>
            <a:endParaRPr lang="ru-RU" b="1" dirty="0" smtClean="0">
              <a:solidFill>
                <a:srgbClr val="0065B0"/>
              </a:solidFill>
            </a:endParaRPr>
          </a:p>
          <a:p>
            <a:pPr algn="just"/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378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45604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55" y="332956"/>
            <a:ext cx="7400260" cy="76771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Исполнение бюджета города Вологды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за 2022 год осуществлялось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в соответствии с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1329266"/>
            <a:ext cx="7416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нормами бюджетного законодательства</a:t>
            </a:r>
            <a:r>
              <a:rPr lang="en-US" b="1" dirty="0" smtClean="0"/>
              <a:t>;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решением Вологодской городской Думы от 23 декабря 2021 </a:t>
            </a:r>
            <a:r>
              <a:rPr lang="ru-RU" b="1" dirty="0" smtClean="0"/>
              <a:t>года №585 </a:t>
            </a:r>
            <a:r>
              <a:rPr lang="ru-RU" b="1" dirty="0" smtClean="0"/>
              <a:t>«О Бюджете города Вологды на 2022 год и плановый период 2023 и 2024 годов» (с последующими изменениями), принятыми муниципальными правовыми актами по расходованию средств</a:t>
            </a:r>
          </a:p>
          <a:p>
            <a:r>
              <a:rPr lang="ru-RU" b="1" dirty="0" smtClean="0"/>
              <a:t>(проведено 11 корректировок бюджета города Вологды)</a:t>
            </a:r>
            <a:r>
              <a:rPr lang="en-US" b="1" dirty="0" smtClean="0"/>
              <a:t>;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сводной бюджетной росписью с учетом изменений, оформленных в установленном порядке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ru-RU" b="1" dirty="0" smtClean="0"/>
              <a:t>утвержденными лимитами бюджетных обязательств и предельными объемами финансирования</a:t>
            </a:r>
            <a:r>
              <a:rPr lang="en-US" b="1" dirty="0" smtClean="0"/>
              <a:t>;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проведенными мероприятиями по увеличению доходов, погашению задолженности в бюджет города Вологды и оптимизации расходных обязательств.</a:t>
            </a:r>
            <a:endParaRPr lang="en-US" b="1" dirty="0" smtClean="0"/>
          </a:p>
          <a:p>
            <a:endParaRPr lang="en-US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591289" y="1983759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68055" y="1442090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93453" y="3600302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627320" y="4455437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18853" y="5302102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4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900113"/>
            <a:ext cx="8072438" cy="3683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Параметры исполнения бюджета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(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млн. рублей)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97851"/>
              </p:ext>
            </p:extLst>
          </p:nvPr>
        </p:nvGraphicFramePr>
        <p:xfrm>
          <a:off x="395288" y="1557338"/>
          <a:ext cx="8353426" cy="448305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650754"/>
                <a:gridCol w="1175668"/>
                <a:gridCol w="1175668"/>
                <a:gridCol w="1175668"/>
                <a:gridCol w="1175668"/>
              </a:tblGrid>
              <a:tr h="575986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2021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 2022 </a:t>
                      </a:r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год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Исполнение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+mn-lt"/>
                        </a:rPr>
                        <a:t>12 229,8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14 511,0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+mn-lt"/>
                        </a:rPr>
                        <a:t>14 743,2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101,6%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effectLst/>
                          <a:latin typeface="+mn-lt"/>
                        </a:rPr>
                        <a:t>4 004,0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4 220,5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4 517,4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107,0%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8 225,8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10 290,5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10 225,8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99,4%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11 959,0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14 653,2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14 443,4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98,6%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</a:t>
                      </a:r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3 772,0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4 430,6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4 320,4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97,5%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счет </a:t>
                      </a:r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межбюджетных трансфертов*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8 187,0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10 222,6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10 123,0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+270,8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-142,2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+299,8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3405" y="6049926"/>
            <a:ext cx="8591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 Без учета дотации </a:t>
            </a:r>
            <a:r>
              <a:rPr lang="ru-RU" sz="1200" dirty="0"/>
              <a:t>на поддержку мер по обеспечению сбалансированности бюджетов</a:t>
            </a:r>
          </a:p>
        </p:txBody>
      </p:sp>
    </p:spTree>
    <p:extLst>
      <p:ext uri="{BB962C8B-B14F-4D97-AF65-F5344CB8AC3E}">
        <p14:creationId xmlns:p14="http://schemas.microsoft.com/office/powerpoint/2010/main" val="362648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04851" y="209550"/>
            <a:ext cx="683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145176"/>
              </p:ext>
            </p:extLst>
          </p:nvPr>
        </p:nvGraphicFramePr>
        <p:xfrm>
          <a:off x="433388" y="2857500"/>
          <a:ext cx="8353423" cy="324706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383"/>
                <a:gridCol w="1296208"/>
                <a:gridCol w="1296208"/>
                <a:gridCol w="1296208"/>
                <a:gridCol w="1296208"/>
                <a:gridCol w="1296208"/>
              </a:tblGrid>
              <a:tr h="773377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2021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2 304,6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2 494,4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+189,8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+24,0%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672,5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696,2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+23,7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+13,6%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96,3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dk1"/>
                          </a:solidFill>
                        </a:rPr>
                        <a:t>99,7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501,8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526,7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+24,9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+7,3%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181,0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187,8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92,0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95,4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-34,8%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3 848,3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4 100,2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+252,0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</a:tbl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1889859"/>
              </p:ext>
            </p:extLst>
          </p:nvPr>
        </p:nvGraphicFramePr>
        <p:xfrm>
          <a:off x="361950" y="1304925"/>
          <a:ext cx="8720138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Лист" r:id="rId7" imgW="8734515" imgH="1361985" progId="Excel.Sheet.8">
                  <p:embed/>
                </p:oleObj>
              </mc:Choice>
              <mc:Fallback>
                <p:oleObj name="Лист" r:id="rId7" imgW="8734515" imgH="1361985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1304925"/>
                        <a:ext cx="8720138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66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2022год</a:t>
            </a:r>
            <a:endParaRPr lang="ru-RU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неналоговым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978319"/>
              </p:ext>
            </p:extLst>
          </p:nvPr>
        </p:nvGraphicFramePr>
        <p:xfrm>
          <a:off x="395288" y="2484438"/>
          <a:ext cx="8353424" cy="353536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6404"/>
                <a:gridCol w="1267404"/>
                <a:gridCol w="1267404"/>
                <a:gridCol w="1267404"/>
                <a:gridCol w="1267404"/>
                <a:gridCol w="1267404"/>
              </a:tblGrid>
              <a:tr h="542779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2021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</a:tr>
              <a:tr h="685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194,7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212,7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+18,0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42,2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54,3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+28,6%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+29,9%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92,6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104,1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-10,9%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33,3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+16,5%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-7,4%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9,4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-21,6%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-76,0%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372,2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417,2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+45,0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-8,1%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9440450"/>
              </p:ext>
            </p:extLst>
          </p:nvPr>
        </p:nvGraphicFramePr>
        <p:xfrm>
          <a:off x="589355" y="1333501"/>
          <a:ext cx="7900100" cy="1139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Лист" r:id="rId7" imgW="8715429" imgH="1333487" progId="Excel.Sheet.8">
                  <p:embed/>
                </p:oleObj>
              </mc:Choice>
              <mc:Fallback>
                <p:oleObj name="Лист" r:id="rId7" imgW="8715429" imgH="1333487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355" y="1333501"/>
                        <a:ext cx="7900100" cy="11398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391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9388" y="142852"/>
            <a:ext cx="1258357" cy="129542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8582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882386"/>
              </p:ext>
            </p:extLst>
          </p:nvPr>
        </p:nvGraphicFramePr>
        <p:xfrm>
          <a:off x="361950" y="2014538"/>
          <a:ext cx="42291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5" name="Лист" r:id="rId7" imgW="4191113" imgH="3629070" progId="Excel.Sheet.8">
                  <p:embed/>
                </p:oleObj>
              </mc:Choice>
              <mc:Fallback>
                <p:oleObj name="Лист" r:id="rId7" imgW="4191113" imgH="3629070" progId="Excel.Sheet.8">
                  <p:embed/>
                  <p:pic>
                    <p:nvPicPr>
                      <p:cNvPr id="0" name="Picture 38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2014538"/>
                        <a:ext cx="4229100" cy="3663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9036645"/>
              </p:ext>
            </p:extLst>
          </p:nvPr>
        </p:nvGraphicFramePr>
        <p:xfrm>
          <a:off x="5103813" y="1862138"/>
          <a:ext cx="3790950" cy="384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6" name="Лист" r:id="rId10" imgW="3829134" imgH="3476520" progId="Excel.Sheet.8">
                  <p:embed/>
                </p:oleObj>
              </mc:Choice>
              <mc:Fallback>
                <p:oleObj name="Лист" r:id="rId10" imgW="3829134" imgH="3476520" progId="Excel.Sheet.8">
                  <p:embed/>
                  <p:pic>
                    <p:nvPicPr>
                      <p:cNvPr id="0" name="Picture 39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3813" y="1862138"/>
                        <a:ext cx="3790950" cy="3843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6775" y="1143000"/>
            <a:ext cx="7715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 (млн. руб.)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838701" y="2743199"/>
            <a:ext cx="361950" cy="3057526"/>
          </a:xfrm>
          <a:prstGeom prst="leftBrace">
            <a:avLst>
              <a:gd name="adj1" fmla="val 22582"/>
              <a:gd name="adj2" fmla="val 50754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670" y="142853"/>
            <a:ext cx="1138075" cy="11715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823895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83476481"/>
              </p:ext>
            </p:extLst>
          </p:nvPr>
        </p:nvGraphicFramePr>
        <p:xfrm>
          <a:off x="2543175" y="1508420"/>
          <a:ext cx="6600825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Нашивка 3"/>
          <p:cNvSpPr/>
          <p:nvPr/>
        </p:nvSpPr>
        <p:spPr>
          <a:xfrm>
            <a:off x="2085975" y="48768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047875" y="3771900"/>
            <a:ext cx="504825" cy="513207"/>
          </a:xfrm>
          <a:prstGeom prst="chevron">
            <a:avLst/>
          </a:prstGeom>
          <a:solidFill>
            <a:srgbClr val="CBCBCB"/>
          </a:solidFill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668772" y="4816550"/>
            <a:ext cx="2243471" cy="10631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4912" y="4827181"/>
            <a:ext cx="1807535" cy="10634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42950" y="5667376"/>
            <a:ext cx="1943100" cy="9524"/>
          </a:xfrm>
          <a:prstGeom prst="line">
            <a:avLst/>
          </a:prstGeom>
          <a:ln w="41275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-234802" y="883832"/>
            <a:ext cx="8620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РАСХОДОВ БЮДЖЕТА В 2018-2022 годах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3306726" y="2668772"/>
            <a:ext cx="584790" cy="361507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4800" y="3286125"/>
            <a:ext cx="179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СРЕДСТВ ВЫШЕСТОЯЩИХ БЮДЖЕТОВ</a:t>
            </a:r>
            <a:endParaRPr lang="ru-RU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90550" y="499300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85750" y="4847560"/>
            <a:ext cx="173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</a:t>
            </a:r>
            <a:r>
              <a:rPr lang="ru-RU" sz="1400" b="1" dirty="0"/>
              <a:t>С</a:t>
            </a:r>
            <a:r>
              <a:rPr lang="ru-RU" sz="1400" b="1" dirty="0" smtClean="0"/>
              <a:t>РЕДСТВ БЮДЖЕТА ГОРОДА ВОЛОГДЫ</a:t>
            </a:r>
            <a:endParaRPr lang="ru-RU" sz="14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805377" y="2296633"/>
            <a:ext cx="627321" cy="350876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11433" y="3221665"/>
            <a:ext cx="121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8 187,0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220586" y="4880345"/>
            <a:ext cx="967563" cy="10632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697972" y="4603898"/>
            <a:ext cx="1031358" cy="10632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485860" y="4742121"/>
            <a:ext cx="946298" cy="1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78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90415" y="114485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4324" y="819150"/>
            <a:ext cx="754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РАСХОДОВ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ГОРОДА ВОЛОГДЫ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56095542"/>
              </p:ext>
            </p:extLst>
          </p:nvPr>
        </p:nvGraphicFramePr>
        <p:xfrm>
          <a:off x="171450" y="390525"/>
          <a:ext cx="8820150" cy="623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030535342"/>
              </p:ext>
            </p:extLst>
          </p:nvPr>
        </p:nvGraphicFramePr>
        <p:xfrm>
          <a:off x="5114924" y="1637414"/>
          <a:ext cx="3876675" cy="2977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4562475" y="1485900"/>
            <a:ext cx="209550" cy="1714500"/>
          </a:xfrm>
          <a:prstGeom prst="rightBrac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29175" y="2124075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62,1%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5376" y="5305425"/>
            <a:ext cx="64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7,5%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6219" y="1276571"/>
            <a:ext cx="2781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Социальная направленность бюджета – 62,1%</a:t>
            </a:r>
            <a:endParaRPr lang="ru-RU" sz="1400" b="1" dirty="0">
              <a:solidFill>
                <a:srgbClr val="0065B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8418" y="4221126"/>
            <a:ext cx="35512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На конец 2022 года функционировало </a:t>
            </a:r>
          </a:p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179 учреждений, </a:t>
            </a:r>
          </a:p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из них</a:t>
            </a:r>
            <a:r>
              <a:rPr lang="en-US" sz="1400" b="1" dirty="0" smtClean="0">
                <a:solidFill>
                  <a:srgbClr val="0065B0"/>
                </a:solidFill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8</a:t>
            </a:r>
            <a:r>
              <a:rPr lang="en-US" sz="1400" b="1" dirty="0" smtClean="0">
                <a:solidFill>
                  <a:srgbClr val="0065B0"/>
                </a:solidFill>
              </a:rPr>
              <a:t> – </a:t>
            </a:r>
            <a:r>
              <a:rPr lang="ru-RU" sz="1400" b="1" dirty="0" smtClean="0">
                <a:solidFill>
                  <a:srgbClr val="0065B0"/>
                </a:solidFill>
              </a:rPr>
              <a:t>главных распорядителей бюджетных средств,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11 </a:t>
            </a:r>
            <a:r>
              <a:rPr lang="ru-RU" sz="1400" b="1" dirty="0" smtClean="0">
                <a:solidFill>
                  <a:srgbClr val="0065B0"/>
                </a:solidFill>
              </a:rPr>
              <a:t>– казенных,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129</a:t>
            </a:r>
            <a:r>
              <a:rPr lang="ru-RU" sz="1400" b="1" dirty="0" smtClean="0">
                <a:solidFill>
                  <a:srgbClr val="0065B0"/>
                </a:solidFill>
              </a:rPr>
              <a:t> – бюджетных,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27</a:t>
            </a:r>
            <a:r>
              <a:rPr lang="ru-RU" sz="1400" b="1" dirty="0" smtClean="0">
                <a:solidFill>
                  <a:srgbClr val="0065B0"/>
                </a:solidFill>
              </a:rPr>
              <a:t> – автономных,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4</a:t>
            </a:r>
            <a:r>
              <a:rPr lang="ru-RU" sz="1400" b="1" dirty="0" smtClean="0">
                <a:solidFill>
                  <a:srgbClr val="0065B0"/>
                </a:solidFill>
              </a:rPr>
              <a:t> – муниципальных унитарных предприятия</a:t>
            </a:r>
            <a:endParaRPr lang="ru-RU" sz="1400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5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7383</TotalTime>
  <Words>2149</Words>
  <Application>Microsoft Office PowerPoint</Application>
  <PresentationFormat>Экран (4:3)</PresentationFormat>
  <Paragraphs>527</Paragraphs>
  <Slides>18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Лист</vt:lpstr>
      <vt:lpstr>БюДЖЕТ ДЛЯ ГРАЖДАН </vt:lpstr>
      <vt:lpstr>Уважаемые жители города Вологды!</vt:lpstr>
      <vt:lpstr>Исполнение бюджета города Вологды  за 2022 год осуществлялось в соответствии с: 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Администрация города Вологды Отчет об исполнении бюджета города Вологды за 2022 год</vt:lpstr>
      <vt:lpstr>КОНТАКТНАЯ ИНФОРМАЦИЯ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Комарова Екатерина Владимировна</dc:creator>
  <cp:lastModifiedBy>Мякшина Ирина Владимировна</cp:lastModifiedBy>
  <cp:revision>642</cp:revision>
  <cp:lastPrinted>2023-03-27T08:08:09Z</cp:lastPrinted>
  <dcterms:created xsi:type="dcterms:W3CDTF">2021-02-03T05:57:38Z</dcterms:created>
  <dcterms:modified xsi:type="dcterms:W3CDTF">2023-04-25T06:37:56Z</dcterms:modified>
</cp:coreProperties>
</file>